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73" r:id="rId5"/>
    <p:sldId id="274" r:id="rId6"/>
    <p:sldId id="256" r:id="rId7"/>
    <p:sldId id="304" r:id="rId8"/>
    <p:sldId id="329" r:id="rId9"/>
    <p:sldId id="306" r:id="rId10"/>
    <p:sldId id="305" r:id="rId11"/>
    <p:sldId id="289" r:id="rId12"/>
    <p:sldId id="307" r:id="rId13"/>
    <p:sldId id="322" r:id="rId14"/>
    <p:sldId id="259" r:id="rId15"/>
    <p:sldId id="280" r:id="rId16"/>
    <p:sldId id="261" r:id="rId17"/>
    <p:sldId id="309" r:id="rId18"/>
    <p:sldId id="262" r:id="rId19"/>
    <p:sldId id="310" r:id="rId20"/>
    <p:sldId id="311" r:id="rId21"/>
    <p:sldId id="312" r:id="rId22"/>
    <p:sldId id="308" r:id="rId23"/>
    <p:sldId id="313" r:id="rId24"/>
    <p:sldId id="314" r:id="rId25"/>
    <p:sldId id="290" r:id="rId26"/>
    <p:sldId id="281" r:id="rId27"/>
    <p:sldId id="265" r:id="rId28"/>
    <p:sldId id="315" r:id="rId29"/>
    <p:sldId id="316" r:id="rId30"/>
    <p:sldId id="317" r:id="rId31"/>
    <p:sldId id="294" r:id="rId32"/>
    <p:sldId id="295" r:id="rId33"/>
    <p:sldId id="318" r:id="rId34"/>
    <p:sldId id="319" r:id="rId35"/>
    <p:sldId id="320" r:id="rId36"/>
    <p:sldId id="285" r:id="rId37"/>
    <p:sldId id="267" r:id="rId38"/>
    <p:sldId id="282" r:id="rId39"/>
    <p:sldId id="298" r:id="rId40"/>
    <p:sldId id="296" r:id="rId41"/>
    <p:sldId id="321" r:id="rId42"/>
    <p:sldId id="272" r:id="rId43"/>
    <p:sldId id="33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042FF-D2C6-4D5C-8E8F-ECE52E527B1C}" v="1" dt="2025-08-29T15:35:27.846"/>
    <p1510:client id="{FB1ABA9D-1E58-4DE2-B70F-82B410BE1396}" v="4" dt="2025-08-20T12:48:45.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27" autoAdjust="0"/>
    <p:restoredTop sz="94660"/>
  </p:normalViewPr>
  <p:slideViewPr>
    <p:cSldViewPr snapToGrid="0">
      <p:cViewPr varScale="1">
        <p:scale>
          <a:sx n="101" d="100"/>
          <a:sy n="101" d="100"/>
        </p:scale>
        <p:origin x="1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4BA66-66FE-4C49-AF0D-F4E93254C6C5}" type="datetimeFigureOut">
              <a:rPr lang="en-GB" smtClean="0"/>
              <a:t>29/08/2025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EA572-D5B9-4E3B-AB7F-CFBBC1EF4DAA}" type="slidenum">
              <a:rPr lang="en-GB" smtClean="0"/>
              <a:t>‹#›</a:t>
            </a:fld>
            <a:endParaRPr lang="en-GB"/>
          </a:p>
        </p:txBody>
      </p:sp>
    </p:spTree>
    <p:extLst>
      <p:ext uri="{BB962C8B-B14F-4D97-AF65-F5344CB8AC3E}">
        <p14:creationId xmlns:p14="http://schemas.microsoft.com/office/powerpoint/2010/main" val="253066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This week is Interfaith week, a time when we learn about how people of different religions and beliefs can be friends, work together and help others.  This year's theme is Community: Together we Serve, this means helping others and making our community a kinder place, together!  We will be looking at people from different faiths, and those of no faith to see what they think about our theme.  Throughout the week we will be engaging in Interfaith Dialogue.  Interfaith means we will be looking at more than one faith and dialogue means sharing ideas.  So we will be sharing ideas about community and service from different faith points of view.</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a:t>
            </a:fld>
            <a:endParaRPr lang="en-GB"/>
          </a:p>
        </p:txBody>
      </p:sp>
    </p:spTree>
    <p:extLst>
      <p:ext uri="{BB962C8B-B14F-4D97-AF65-F5344CB8AC3E}">
        <p14:creationId xmlns:p14="http://schemas.microsoft.com/office/powerpoint/2010/main" val="274827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etymology of the word community Com: with and Unity: One</a:t>
            </a:r>
          </a:p>
        </p:txBody>
      </p:sp>
      <p:sp>
        <p:nvSpPr>
          <p:cNvPr id="4" name="Slide Number Placeholder 3"/>
          <p:cNvSpPr>
            <a:spLocks noGrp="1"/>
          </p:cNvSpPr>
          <p:nvPr>
            <p:ph type="sldNum" sz="quarter" idx="5"/>
          </p:nvPr>
        </p:nvSpPr>
        <p:spPr/>
        <p:txBody>
          <a:bodyPr/>
          <a:lstStyle/>
          <a:p>
            <a:fld id="{4D7EA572-D5B9-4E3B-AB7F-CFBBC1EF4DAA}" type="slidenum">
              <a:rPr lang="en-GB" smtClean="0"/>
              <a:t>11</a:t>
            </a:fld>
            <a:endParaRPr lang="en-GB"/>
          </a:p>
        </p:txBody>
      </p:sp>
    </p:spTree>
    <p:extLst>
      <p:ext uri="{BB962C8B-B14F-4D97-AF65-F5344CB8AC3E}">
        <p14:creationId xmlns:p14="http://schemas.microsoft.com/office/powerpoint/2010/main" val="902056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22F1-729A-0D9D-ACC9-AF2D9AF3A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6D6CB-A54E-1D95-5D2C-9DAC6A031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D5DC5-73C0-6188-D254-5D085DB362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8CDE58-E0E8-5562-9995-0BFF30091BE4}"/>
              </a:ext>
            </a:extLst>
          </p:cNvPr>
          <p:cNvSpPr>
            <a:spLocks noGrp="1"/>
          </p:cNvSpPr>
          <p:nvPr>
            <p:ph type="sldNum" sz="quarter" idx="5"/>
          </p:nvPr>
        </p:nvSpPr>
        <p:spPr/>
        <p:txBody>
          <a:bodyPr/>
          <a:lstStyle/>
          <a:p>
            <a:fld id="{4D7EA572-D5B9-4E3B-AB7F-CFBBC1EF4DAA}" type="slidenum">
              <a:rPr lang="en-GB" smtClean="0"/>
              <a:t>12</a:t>
            </a:fld>
            <a:endParaRPr lang="en-GB"/>
          </a:p>
        </p:txBody>
      </p:sp>
    </p:spTree>
    <p:extLst>
      <p:ext uri="{BB962C8B-B14F-4D97-AF65-F5344CB8AC3E}">
        <p14:creationId xmlns:p14="http://schemas.microsoft.com/office/powerpoint/2010/main" val="249567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 thoughts from the pupils. Recap that we will be looking and listening to others about how they serve and help their community.  </a:t>
            </a:r>
          </a:p>
        </p:txBody>
      </p:sp>
      <p:sp>
        <p:nvSpPr>
          <p:cNvPr id="4" name="Slide Number Placeholder 3"/>
          <p:cNvSpPr>
            <a:spLocks noGrp="1"/>
          </p:cNvSpPr>
          <p:nvPr>
            <p:ph type="sldNum" sz="quarter" idx="5"/>
          </p:nvPr>
        </p:nvSpPr>
        <p:spPr/>
        <p:txBody>
          <a:bodyPr/>
          <a:lstStyle/>
          <a:p>
            <a:fld id="{4D7EA572-D5B9-4E3B-AB7F-CFBBC1EF4DAA}" type="slidenum">
              <a:rPr lang="en-GB" smtClean="0"/>
              <a:t>13</a:t>
            </a:fld>
            <a:endParaRPr lang="en-GB"/>
          </a:p>
        </p:txBody>
      </p:sp>
    </p:spTree>
    <p:extLst>
      <p:ext uri="{BB962C8B-B14F-4D97-AF65-F5344CB8AC3E}">
        <p14:creationId xmlns:p14="http://schemas.microsoft.com/office/powerpoint/2010/main" val="146453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7C6F1-E10D-F73B-616F-73EC406D4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6E12D-66D3-7A52-4BD9-B8F69B2C1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DECB0-3265-5A2E-DBB1-0BE12555920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Discuss the quotes, check understanding and explain any parts that may be unclear.</a:t>
            </a:r>
            <a:endParaRPr lang="en-GB" dirty="0"/>
          </a:p>
        </p:txBody>
      </p:sp>
      <p:sp>
        <p:nvSpPr>
          <p:cNvPr id="4" name="Slide Number Placeholder 3">
            <a:extLst>
              <a:ext uri="{FF2B5EF4-FFF2-40B4-BE49-F238E27FC236}">
                <a16:creationId xmlns:a16="http://schemas.microsoft.com/office/drawing/2014/main" id="{BA756AA3-916D-B034-EFB1-860048960B9C}"/>
              </a:ext>
            </a:extLst>
          </p:cNvPr>
          <p:cNvSpPr>
            <a:spLocks noGrp="1"/>
          </p:cNvSpPr>
          <p:nvPr>
            <p:ph type="sldNum" sz="quarter" idx="5"/>
          </p:nvPr>
        </p:nvSpPr>
        <p:spPr/>
        <p:txBody>
          <a:bodyPr/>
          <a:lstStyle/>
          <a:p>
            <a:fld id="{4D7EA572-D5B9-4E3B-AB7F-CFBBC1EF4DAA}" type="slidenum">
              <a:rPr lang="en-GB" smtClean="0"/>
              <a:t>14</a:t>
            </a:fld>
            <a:endParaRPr lang="en-GB"/>
          </a:p>
        </p:txBody>
      </p:sp>
    </p:spTree>
    <p:extLst>
      <p:ext uri="{BB962C8B-B14F-4D97-AF65-F5344CB8AC3E}">
        <p14:creationId xmlns:p14="http://schemas.microsoft.com/office/powerpoint/2010/main" val="1003958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err="1"/>
              <a:t>REMatters</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15</a:t>
            </a:fld>
            <a:endParaRPr lang="en-GB"/>
          </a:p>
        </p:txBody>
      </p:sp>
    </p:spTree>
    <p:extLst>
      <p:ext uri="{BB962C8B-B14F-4D97-AF65-F5344CB8AC3E}">
        <p14:creationId xmlns:p14="http://schemas.microsoft.com/office/powerpoint/2010/main" val="1983057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slide and slide 15 for the students to fill in</a:t>
            </a:r>
          </a:p>
        </p:txBody>
      </p:sp>
      <p:sp>
        <p:nvSpPr>
          <p:cNvPr id="4" name="Slide Number Placeholder 3"/>
          <p:cNvSpPr>
            <a:spLocks noGrp="1"/>
          </p:cNvSpPr>
          <p:nvPr>
            <p:ph type="sldNum" sz="quarter" idx="5"/>
          </p:nvPr>
        </p:nvSpPr>
        <p:spPr/>
        <p:txBody>
          <a:bodyPr/>
          <a:lstStyle/>
          <a:p>
            <a:fld id="{4D7EA572-D5B9-4E3B-AB7F-CFBBC1EF4DAA}" type="slidenum">
              <a:rPr lang="en-GB" smtClean="0"/>
              <a:t>16</a:t>
            </a:fld>
            <a:endParaRPr lang="en-GB"/>
          </a:p>
        </p:txBody>
      </p:sp>
    </p:spTree>
    <p:extLst>
      <p:ext uri="{BB962C8B-B14F-4D97-AF65-F5344CB8AC3E}">
        <p14:creationId xmlns:p14="http://schemas.microsoft.com/office/powerpoint/2010/main" val="3862784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F0D0-9418-A0D0-AE31-EA9D134BC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0B3CB-7722-E60F-73F0-7B97016F8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89317-821E-C20D-66A9-19F1781ECA0A}"/>
              </a:ext>
            </a:extLst>
          </p:cNvPr>
          <p:cNvSpPr>
            <a:spLocks noGrp="1"/>
          </p:cNvSpPr>
          <p:nvPr>
            <p:ph type="body" idx="1"/>
          </p:nvPr>
        </p:nvSpPr>
        <p:spPr/>
        <p:txBody>
          <a:bodyPr/>
          <a:lstStyle/>
          <a:p>
            <a:r>
              <a:rPr lang="en-GB" dirty="0"/>
              <a:t>Check the faith is matched to the quote</a:t>
            </a:r>
          </a:p>
        </p:txBody>
      </p:sp>
      <p:sp>
        <p:nvSpPr>
          <p:cNvPr id="4" name="Slide Number Placeholder 3">
            <a:extLst>
              <a:ext uri="{FF2B5EF4-FFF2-40B4-BE49-F238E27FC236}">
                <a16:creationId xmlns:a16="http://schemas.microsoft.com/office/drawing/2014/main" id="{389283AE-C546-3D76-8461-C1712C990284}"/>
              </a:ext>
            </a:extLst>
          </p:cNvPr>
          <p:cNvSpPr>
            <a:spLocks noGrp="1"/>
          </p:cNvSpPr>
          <p:nvPr>
            <p:ph type="sldNum" sz="quarter" idx="5"/>
          </p:nvPr>
        </p:nvSpPr>
        <p:spPr/>
        <p:txBody>
          <a:bodyPr/>
          <a:lstStyle/>
          <a:p>
            <a:fld id="{4D7EA572-D5B9-4E3B-AB7F-CFBBC1EF4DAA}" type="slidenum">
              <a:rPr lang="en-GB" smtClean="0"/>
              <a:t>18</a:t>
            </a:fld>
            <a:endParaRPr lang="en-GB"/>
          </a:p>
        </p:txBody>
      </p:sp>
    </p:spTree>
    <p:extLst>
      <p:ext uri="{BB962C8B-B14F-4D97-AF65-F5344CB8AC3E}">
        <p14:creationId xmlns:p14="http://schemas.microsoft.com/office/powerpoint/2010/main" val="3266053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812D-D7DA-FD14-D2F1-EB81E008E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82674-7626-3570-8B80-B2524FE7A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418B8-5FD0-6700-2A8A-CBEC52A6B7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F4CC9E-8D50-DE00-E689-280ED0FD8613}"/>
              </a:ext>
            </a:extLst>
          </p:cNvPr>
          <p:cNvSpPr>
            <a:spLocks noGrp="1"/>
          </p:cNvSpPr>
          <p:nvPr>
            <p:ph type="sldNum" sz="quarter" idx="5"/>
          </p:nvPr>
        </p:nvSpPr>
        <p:spPr/>
        <p:txBody>
          <a:bodyPr/>
          <a:lstStyle/>
          <a:p>
            <a:fld id="{4D7EA572-D5B9-4E3B-AB7F-CFBBC1EF4DAA}" type="slidenum">
              <a:rPr lang="en-GB" smtClean="0"/>
              <a:t>19</a:t>
            </a:fld>
            <a:endParaRPr lang="en-GB"/>
          </a:p>
        </p:txBody>
      </p:sp>
    </p:spTree>
    <p:extLst>
      <p:ext uri="{BB962C8B-B14F-4D97-AF65-F5344CB8AC3E}">
        <p14:creationId xmlns:p14="http://schemas.microsoft.com/office/powerpoint/2010/main" val="302418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BA7-11B3-8529-8790-3B8FBC704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40DEB-B39D-F765-1AB8-BAEF6B18A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00759-DA97-F138-D768-A13E080C2617}"/>
              </a:ext>
            </a:extLst>
          </p:cNvPr>
          <p:cNvSpPr>
            <a:spLocks noGrp="1"/>
          </p:cNvSpPr>
          <p:nvPr>
            <p:ph type="body" idx="1"/>
          </p:nvPr>
        </p:nvSpPr>
        <p:spPr/>
        <p:txBody>
          <a:bodyPr/>
          <a:lstStyle/>
          <a:p>
            <a:r>
              <a:rPr lang="en-GB" dirty="0"/>
              <a:t>Read through the questions before showing the clip and come back to this slide after they have watched it</a:t>
            </a:r>
          </a:p>
          <a:p>
            <a:r>
              <a:rPr lang="en-GB" dirty="0"/>
              <a:t>Links may be made to 5 pillars of Islam</a:t>
            </a:r>
          </a:p>
        </p:txBody>
      </p:sp>
      <p:sp>
        <p:nvSpPr>
          <p:cNvPr id="4" name="Slide Number Placeholder 3">
            <a:extLst>
              <a:ext uri="{FF2B5EF4-FFF2-40B4-BE49-F238E27FC236}">
                <a16:creationId xmlns:a16="http://schemas.microsoft.com/office/drawing/2014/main" id="{120BEDC2-4C62-D0D6-A398-7B183A4189FD}"/>
              </a:ext>
            </a:extLst>
          </p:cNvPr>
          <p:cNvSpPr>
            <a:spLocks noGrp="1"/>
          </p:cNvSpPr>
          <p:nvPr>
            <p:ph type="sldNum" sz="quarter" idx="5"/>
          </p:nvPr>
        </p:nvSpPr>
        <p:spPr/>
        <p:txBody>
          <a:bodyPr/>
          <a:lstStyle/>
          <a:p>
            <a:fld id="{4D7EA572-D5B9-4E3B-AB7F-CFBBC1EF4DAA}" type="slidenum">
              <a:rPr lang="en-GB" smtClean="0"/>
              <a:t>20</a:t>
            </a:fld>
            <a:endParaRPr lang="en-GB"/>
          </a:p>
        </p:txBody>
      </p:sp>
    </p:spTree>
    <p:extLst>
      <p:ext uri="{BB962C8B-B14F-4D97-AF65-F5344CB8AC3E}">
        <p14:creationId xmlns:p14="http://schemas.microsoft.com/office/powerpoint/2010/main" val="2914147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have they learnt today?  Write answers on the template and keep for later.</a:t>
            </a:r>
          </a:p>
          <a:p>
            <a:r>
              <a:rPr lang="en-GB" dirty="0"/>
              <a:t>REF: CIP</a:t>
            </a:r>
          </a:p>
        </p:txBody>
      </p:sp>
      <p:sp>
        <p:nvSpPr>
          <p:cNvPr id="4" name="Slide Number Placeholder 3"/>
          <p:cNvSpPr>
            <a:spLocks noGrp="1"/>
          </p:cNvSpPr>
          <p:nvPr>
            <p:ph type="sldNum" sz="quarter" idx="5"/>
          </p:nvPr>
        </p:nvSpPr>
        <p:spPr/>
        <p:txBody>
          <a:bodyPr/>
          <a:lstStyle/>
          <a:p>
            <a:fld id="{4D7EA572-D5B9-4E3B-AB7F-CFBBC1EF4DAA}" type="slidenum">
              <a:rPr lang="en-GB" smtClean="0"/>
              <a:t>21</a:t>
            </a:fld>
            <a:endParaRPr lang="en-GB"/>
          </a:p>
        </p:txBody>
      </p:sp>
    </p:spTree>
    <p:extLst>
      <p:ext uri="{BB962C8B-B14F-4D97-AF65-F5344CB8AC3E}">
        <p14:creationId xmlns:p14="http://schemas.microsoft.com/office/powerpoint/2010/main" val="136873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Faith and Belief Forum</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a:t>
            </a:fld>
            <a:endParaRPr lang="en-GB"/>
          </a:p>
        </p:txBody>
      </p:sp>
    </p:spTree>
    <p:extLst>
      <p:ext uri="{BB962C8B-B14F-4D97-AF65-F5344CB8AC3E}">
        <p14:creationId xmlns:p14="http://schemas.microsoft.com/office/powerpoint/2010/main" val="3565965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3816D-EFC6-901A-1818-6BD6FB35C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A7C63-9D9F-EC4B-C303-49C8FAFE8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9E4AB-EDC3-09BB-F9D1-BBA0561375BF}"/>
              </a:ext>
            </a:extLst>
          </p:cNvPr>
          <p:cNvSpPr>
            <a:spLocks noGrp="1"/>
          </p:cNvSpPr>
          <p:nvPr>
            <p:ph type="body" idx="1"/>
          </p:nvPr>
        </p:nvSpPr>
        <p:spPr/>
        <p:txBody>
          <a:bodyPr/>
          <a:lstStyle/>
          <a:p>
            <a:r>
              <a:rPr lang="en-GB" dirty="0"/>
              <a:t>Ask the pupils for some initial answers to this question</a:t>
            </a:r>
          </a:p>
        </p:txBody>
      </p:sp>
      <p:sp>
        <p:nvSpPr>
          <p:cNvPr id="4" name="Slide Number Placeholder 3">
            <a:extLst>
              <a:ext uri="{FF2B5EF4-FFF2-40B4-BE49-F238E27FC236}">
                <a16:creationId xmlns:a16="http://schemas.microsoft.com/office/drawing/2014/main" id="{CDD10900-32C8-BCA9-A82B-176C0B662C76}"/>
              </a:ext>
            </a:extLst>
          </p:cNvPr>
          <p:cNvSpPr>
            <a:spLocks noGrp="1"/>
          </p:cNvSpPr>
          <p:nvPr>
            <p:ph type="sldNum" sz="quarter" idx="5"/>
          </p:nvPr>
        </p:nvSpPr>
        <p:spPr/>
        <p:txBody>
          <a:bodyPr/>
          <a:lstStyle/>
          <a:p>
            <a:fld id="{4D7EA572-D5B9-4E3B-AB7F-CFBBC1EF4DAA}" type="slidenum">
              <a:rPr lang="en-GB" smtClean="0"/>
              <a:t>23</a:t>
            </a:fld>
            <a:endParaRPr lang="en-GB"/>
          </a:p>
        </p:txBody>
      </p:sp>
    </p:spTree>
    <p:extLst>
      <p:ext uri="{BB962C8B-B14F-4D97-AF65-F5344CB8AC3E}">
        <p14:creationId xmlns:p14="http://schemas.microsoft.com/office/powerpoint/2010/main" val="4131967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Recap: Looking at the importance of looking and listening to others and how they serve and help their community.</a:t>
            </a:r>
          </a:p>
          <a:p>
            <a:r>
              <a:rPr lang="en-GB" dirty="0"/>
              <a:t>REF: SB</a:t>
            </a:r>
          </a:p>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24</a:t>
            </a:fld>
            <a:endParaRPr lang="en-GB"/>
          </a:p>
        </p:txBody>
      </p:sp>
    </p:spTree>
    <p:extLst>
      <p:ext uri="{BB962C8B-B14F-4D97-AF65-F5344CB8AC3E}">
        <p14:creationId xmlns:p14="http://schemas.microsoft.com/office/powerpoint/2010/main" val="551962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Reveal the answers.  Do they agree with the order?  Ask the questions: Why might some kindness/service mean more than others(donating)?  When might giving to others be harder?</a:t>
            </a:r>
          </a:p>
        </p:txBody>
      </p:sp>
      <p:sp>
        <p:nvSpPr>
          <p:cNvPr id="4" name="Slide Number Placeholder 3"/>
          <p:cNvSpPr>
            <a:spLocks noGrp="1"/>
          </p:cNvSpPr>
          <p:nvPr>
            <p:ph type="sldNum" sz="quarter" idx="5"/>
          </p:nvPr>
        </p:nvSpPr>
        <p:spPr/>
        <p:txBody>
          <a:bodyPr/>
          <a:lstStyle/>
          <a:p>
            <a:fld id="{4D7EA572-D5B9-4E3B-AB7F-CFBBC1EF4DAA}" type="slidenum">
              <a:rPr lang="en-GB" smtClean="0"/>
              <a:t>26</a:t>
            </a:fld>
            <a:endParaRPr lang="en-GB"/>
          </a:p>
        </p:txBody>
      </p:sp>
    </p:spTree>
    <p:extLst>
      <p:ext uri="{BB962C8B-B14F-4D97-AF65-F5344CB8AC3E}">
        <p14:creationId xmlns:p14="http://schemas.microsoft.com/office/powerpoint/2010/main" val="2287157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D5FDE-E43C-05A5-F4A8-855C194C4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73381-0B51-F352-665B-7EDD862C0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790C3-EBF8-FC0B-1329-C7D4A12EF542}"/>
              </a:ext>
            </a:extLst>
          </p:cNvPr>
          <p:cNvSpPr>
            <a:spLocks noGrp="1"/>
          </p:cNvSpPr>
          <p:nvPr>
            <p:ph type="body" idx="1"/>
          </p:nvPr>
        </p:nvSpPr>
        <p:spPr/>
        <p:txBody>
          <a:bodyPr/>
          <a:lstStyle/>
          <a:p>
            <a:r>
              <a:rPr lang="en-US" dirty="0"/>
              <a:t>REF: DC</a:t>
            </a:r>
            <a:endParaRPr lang="en-GB" dirty="0"/>
          </a:p>
        </p:txBody>
      </p:sp>
      <p:sp>
        <p:nvSpPr>
          <p:cNvPr id="4" name="Slide Number Placeholder 3">
            <a:extLst>
              <a:ext uri="{FF2B5EF4-FFF2-40B4-BE49-F238E27FC236}">
                <a16:creationId xmlns:a16="http://schemas.microsoft.com/office/drawing/2014/main" id="{3D5DFD1A-7A02-5AC7-88F8-F0367C78ECDD}"/>
              </a:ext>
            </a:extLst>
          </p:cNvPr>
          <p:cNvSpPr>
            <a:spLocks noGrp="1"/>
          </p:cNvSpPr>
          <p:nvPr>
            <p:ph type="sldNum" sz="quarter" idx="5"/>
          </p:nvPr>
        </p:nvSpPr>
        <p:spPr/>
        <p:txBody>
          <a:bodyPr/>
          <a:lstStyle/>
          <a:p>
            <a:fld id="{4D7EA572-D5B9-4E3B-AB7F-CFBBC1EF4DAA}" type="slidenum">
              <a:rPr lang="en-GB" smtClean="0"/>
              <a:t>28</a:t>
            </a:fld>
            <a:endParaRPr lang="en-GB"/>
          </a:p>
        </p:txBody>
      </p:sp>
    </p:spTree>
    <p:extLst>
      <p:ext uri="{BB962C8B-B14F-4D97-AF65-F5344CB8AC3E}">
        <p14:creationId xmlns:p14="http://schemas.microsoft.com/office/powerpoint/2010/main" val="2121176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1CF40-2947-A1BD-7032-F4DA4EF86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E7BFD-9861-C0DD-A19C-51EBEE047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62CE3-827F-41AE-3BEE-F2EA684325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53CE81-3FE3-56FE-B377-22717C789508}"/>
              </a:ext>
            </a:extLst>
          </p:cNvPr>
          <p:cNvSpPr>
            <a:spLocks noGrp="1"/>
          </p:cNvSpPr>
          <p:nvPr>
            <p:ph type="sldNum" sz="quarter" idx="5"/>
          </p:nvPr>
        </p:nvSpPr>
        <p:spPr/>
        <p:txBody>
          <a:bodyPr/>
          <a:lstStyle/>
          <a:p>
            <a:fld id="{4D7EA572-D5B9-4E3B-AB7F-CFBBC1EF4DAA}" type="slidenum">
              <a:rPr lang="en-GB" smtClean="0"/>
              <a:t>29</a:t>
            </a:fld>
            <a:endParaRPr lang="en-GB"/>
          </a:p>
        </p:txBody>
      </p:sp>
    </p:spTree>
    <p:extLst>
      <p:ext uri="{BB962C8B-B14F-4D97-AF65-F5344CB8AC3E}">
        <p14:creationId xmlns:p14="http://schemas.microsoft.com/office/powerpoint/2010/main" val="2164480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42BE4-73CC-32D2-DA03-FAED59A9E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EF3D5-E244-488F-69C1-84958F761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03816-E27F-874C-971E-ED4919463EF2}"/>
              </a:ext>
            </a:extLst>
          </p:cNvPr>
          <p:cNvSpPr>
            <a:spLocks noGrp="1"/>
          </p:cNvSpPr>
          <p:nvPr>
            <p:ph type="body" idx="1"/>
          </p:nvPr>
        </p:nvSpPr>
        <p:spPr/>
        <p:txBody>
          <a:bodyPr/>
          <a:lstStyle/>
          <a:p>
            <a:pPr marL="0" indent="0">
              <a:buNone/>
            </a:pPr>
            <a:r>
              <a:rPr lang="en-GB" sz="1200" dirty="0">
                <a:latin typeface="Abadi" panose="020B0604020104020204" pitchFamily="34" charset="0"/>
                <a:cs typeface="Calibri" panose="020F0502020204030204" pitchFamily="34" charset="0"/>
              </a:rPr>
              <a:t>REF: https://www.youtube.com/watch?v=osfQg4yKtq8&amp;embeds_referring_euri=https%3A%2F%2Fhubblecontent.osi.office.net%2F&amp;source_ve_path=Mjg2NjYParable of the Good Samaritan</a:t>
            </a:r>
          </a:p>
          <a:p>
            <a:pPr marL="457200" indent="-457200">
              <a:buAutoNum type="arabicPeriod"/>
            </a:pPr>
            <a:r>
              <a:rPr lang="en-GB" sz="1200" dirty="0">
                <a:latin typeface="Abadi" panose="020B0604020104020204" pitchFamily="34" charset="0"/>
                <a:cs typeface="Calibri" panose="020F0502020204030204" pitchFamily="34" charset="0"/>
              </a:rPr>
              <a:t>How do each of these faiths demonstrate service to others? </a:t>
            </a:r>
          </a:p>
          <a:p>
            <a:pPr marL="457200" indent="-457200">
              <a:buAutoNum type="arabicPeriod"/>
            </a:pPr>
            <a:r>
              <a:rPr lang="en-GB" sz="1200" dirty="0">
                <a:latin typeface="Abadi" panose="020B0604020104020204" pitchFamily="34" charset="0"/>
                <a:cs typeface="Calibri" panose="020F0502020204030204" pitchFamily="34" charset="0"/>
              </a:rPr>
              <a:t>Does it mean more to show kindness and service to someone who doesn’t have the same beliefs as you? Why?</a:t>
            </a:r>
          </a:p>
          <a:p>
            <a:endParaRPr lang="en-GB" dirty="0"/>
          </a:p>
        </p:txBody>
      </p:sp>
      <p:sp>
        <p:nvSpPr>
          <p:cNvPr id="4" name="Slide Number Placeholder 3">
            <a:extLst>
              <a:ext uri="{FF2B5EF4-FFF2-40B4-BE49-F238E27FC236}">
                <a16:creationId xmlns:a16="http://schemas.microsoft.com/office/drawing/2014/main" id="{483D971D-6DDA-6A35-D238-6057CBD91977}"/>
              </a:ext>
            </a:extLst>
          </p:cNvPr>
          <p:cNvSpPr>
            <a:spLocks noGrp="1"/>
          </p:cNvSpPr>
          <p:nvPr>
            <p:ph type="sldNum" sz="quarter" idx="5"/>
          </p:nvPr>
        </p:nvSpPr>
        <p:spPr/>
        <p:txBody>
          <a:bodyPr/>
          <a:lstStyle/>
          <a:p>
            <a:fld id="{4D7EA572-D5B9-4E3B-AB7F-CFBBC1EF4DAA}" type="slidenum">
              <a:rPr lang="en-GB" smtClean="0"/>
              <a:t>30</a:t>
            </a:fld>
            <a:endParaRPr lang="en-GB"/>
          </a:p>
        </p:txBody>
      </p:sp>
    </p:spTree>
    <p:extLst>
      <p:ext uri="{BB962C8B-B14F-4D97-AF65-F5344CB8AC3E}">
        <p14:creationId xmlns:p14="http://schemas.microsoft.com/office/powerpoint/2010/main" val="222165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39152-E040-F366-D71E-B1D9D7BEF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3CFCC-27C9-8574-995B-AD94AE003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B765A-D3AF-196D-E916-5EE55A1E7E59}"/>
              </a:ext>
            </a:extLst>
          </p:cNvPr>
          <p:cNvSpPr>
            <a:spLocks noGrp="1"/>
          </p:cNvSpPr>
          <p:nvPr>
            <p:ph type="body" idx="1"/>
          </p:nvPr>
        </p:nvSpPr>
        <p:spPr/>
        <p:txBody>
          <a:bodyPr/>
          <a:lstStyle/>
          <a:p>
            <a:pPr marL="457200" indent="-457200">
              <a:buAutoNum type="arabicPeriod"/>
            </a:pPr>
            <a:r>
              <a:rPr lang="en-GB" sz="1200" dirty="0">
                <a:latin typeface="Abadi" panose="020B0604020104020204" pitchFamily="34" charset="0"/>
                <a:cs typeface="Calibri" panose="020F0502020204030204" pitchFamily="34" charset="0"/>
              </a:rPr>
              <a:t>How do each of these faiths demonstrate service to others? </a:t>
            </a:r>
          </a:p>
          <a:p>
            <a:pPr marL="457200" indent="-457200">
              <a:buAutoNum type="arabicPeriod"/>
            </a:pPr>
            <a:r>
              <a:rPr lang="en-GB" sz="1200" dirty="0">
                <a:latin typeface="Abadi" panose="020B0604020104020204" pitchFamily="34" charset="0"/>
                <a:cs typeface="Calibri" panose="020F0502020204030204" pitchFamily="34" charset="0"/>
              </a:rPr>
              <a:t>Does it mean more to show kindness and service to someone who doesn’t have the same beliefs as you? Why?</a:t>
            </a:r>
          </a:p>
          <a:p>
            <a:pPr marL="457200" indent="-457200">
              <a:buAutoNum type="arabicPeriod"/>
            </a:pPr>
            <a:r>
              <a:rPr lang="en-GB" sz="1200" dirty="0">
                <a:latin typeface="Abadi" panose="020B0604020104020204" pitchFamily="34" charset="0"/>
                <a:cs typeface="Calibri" panose="020F0502020204030204" pitchFamily="34" charset="0"/>
              </a:rPr>
              <a:t>REF: NASACRE</a:t>
            </a:r>
          </a:p>
          <a:p>
            <a:endParaRPr lang="en-GB" dirty="0"/>
          </a:p>
        </p:txBody>
      </p:sp>
      <p:sp>
        <p:nvSpPr>
          <p:cNvPr id="4" name="Slide Number Placeholder 3">
            <a:extLst>
              <a:ext uri="{FF2B5EF4-FFF2-40B4-BE49-F238E27FC236}">
                <a16:creationId xmlns:a16="http://schemas.microsoft.com/office/drawing/2014/main" id="{6AB94110-4F8D-5D27-7709-83A1ACB609A5}"/>
              </a:ext>
            </a:extLst>
          </p:cNvPr>
          <p:cNvSpPr>
            <a:spLocks noGrp="1"/>
          </p:cNvSpPr>
          <p:nvPr>
            <p:ph type="sldNum" sz="quarter" idx="5"/>
          </p:nvPr>
        </p:nvSpPr>
        <p:spPr/>
        <p:txBody>
          <a:bodyPr/>
          <a:lstStyle/>
          <a:p>
            <a:fld id="{4D7EA572-D5B9-4E3B-AB7F-CFBBC1EF4DAA}" type="slidenum">
              <a:rPr lang="en-GB" smtClean="0"/>
              <a:t>31</a:t>
            </a:fld>
            <a:endParaRPr lang="en-GB"/>
          </a:p>
        </p:txBody>
      </p:sp>
    </p:spTree>
    <p:extLst>
      <p:ext uri="{BB962C8B-B14F-4D97-AF65-F5344CB8AC3E}">
        <p14:creationId xmlns:p14="http://schemas.microsoft.com/office/powerpoint/2010/main" val="409587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A13D5-25DB-9F3D-1C2D-DC7D67A04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991FB-1FEE-652A-DF58-AEFE5F8F6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58EE2-EE4D-0930-6505-179CEB3B61B8}"/>
              </a:ext>
            </a:extLst>
          </p:cNvPr>
          <p:cNvSpPr>
            <a:spLocks noGrp="1"/>
          </p:cNvSpPr>
          <p:nvPr>
            <p:ph type="body" idx="1"/>
          </p:nvPr>
        </p:nvSpPr>
        <p:spPr/>
        <p:txBody>
          <a:bodyPr/>
          <a:lstStyle/>
          <a:p>
            <a:pPr marL="457200" indent="-457200">
              <a:buAutoNum type="arabicPeriod"/>
            </a:pPr>
            <a:r>
              <a:rPr lang="en-GB" sz="1200" dirty="0">
                <a:latin typeface="Abadi" panose="020B0604020104020204" pitchFamily="34" charset="0"/>
                <a:cs typeface="Calibri" panose="020F0502020204030204" pitchFamily="34" charset="0"/>
              </a:rPr>
              <a:t>How do each of these faiths demonstrate service to others? </a:t>
            </a:r>
          </a:p>
          <a:p>
            <a:pPr marL="457200" indent="-457200">
              <a:buAutoNum type="arabicPeriod"/>
            </a:pPr>
            <a:r>
              <a:rPr lang="en-GB" sz="1200" dirty="0">
                <a:latin typeface="Abadi" panose="020B0604020104020204" pitchFamily="34" charset="0"/>
                <a:cs typeface="Calibri" panose="020F0502020204030204" pitchFamily="34" charset="0"/>
              </a:rPr>
              <a:t>Does it mean more to show kindness and service to someone who doesn’t have the same beliefs as you? Why?</a:t>
            </a:r>
          </a:p>
          <a:p>
            <a:r>
              <a:rPr lang="en-GB" dirty="0"/>
              <a:t>REF: NASACRA BBC</a:t>
            </a:r>
          </a:p>
        </p:txBody>
      </p:sp>
      <p:sp>
        <p:nvSpPr>
          <p:cNvPr id="4" name="Slide Number Placeholder 3">
            <a:extLst>
              <a:ext uri="{FF2B5EF4-FFF2-40B4-BE49-F238E27FC236}">
                <a16:creationId xmlns:a16="http://schemas.microsoft.com/office/drawing/2014/main" id="{472EA6D3-A830-8A29-352C-35832AB12CB0}"/>
              </a:ext>
            </a:extLst>
          </p:cNvPr>
          <p:cNvSpPr>
            <a:spLocks noGrp="1"/>
          </p:cNvSpPr>
          <p:nvPr>
            <p:ph type="sldNum" sz="quarter" idx="5"/>
          </p:nvPr>
        </p:nvSpPr>
        <p:spPr/>
        <p:txBody>
          <a:bodyPr/>
          <a:lstStyle/>
          <a:p>
            <a:fld id="{4D7EA572-D5B9-4E3B-AB7F-CFBBC1EF4DAA}" type="slidenum">
              <a:rPr lang="en-GB" smtClean="0"/>
              <a:t>32</a:t>
            </a:fld>
            <a:endParaRPr lang="en-GB"/>
          </a:p>
        </p:txBody>
      </p:sp>
    </p:spTree>
    <p:extLst>
      <p:ext uri="{BB962C8B-B14F-4D97-AF65-F5344CB8AC3E}">
        <p14:creationId xmlns:p14="http://schemas.microsoft.com/office/powerpoint/2010/main" val="348283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34</a:t>
            </a:fld>
            <a:endParaRPr lang="en-GB"/>
          </a:p>
        </p:txBody>
      </p:sp>
    </p:spTree>
    <p:extLst>
      <p:ext uri="{BB962C8B-B14F-4D97-AF65-F5344CB8AC3E}">
        <p14:creationId xmlns:p14="http://schemas.microsoft.com/office/powerpoint/2010/main" val="3645168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520C-FC5B-6D0D-D46F-B35C3003D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17B95-0EAE-7ED9-7FAB-D6121393B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BC4B9-AA52-CDB1-859C-1D115AB4E4AD}"/>
              </a:ext>
            </a:extLst>
          </p:cNvPr>
          <p:cNvSpPr>
            <a:spLocks noGrp="1"/>
          </p:cNvSpPr>
          <p:nvPr>
            <p:ph type="body" idx="1"/>
          </p:nvPr>
        </p:nvSpPr>
        <p:spPr/>
        <p:txBody>
          <a:bodyPr/>
          <a:lstStyle/>
          <a:p>
            <a:r>
              <a:rPr lang="en-GB" dirty="0"/>
              <a:t>Ask the pupils for some initial answers to this question</a:t>
            </a:r>
          </a:p>
        </p:txBody>
      </p:sp>
      <p:sp>
        <p:nvSpPr>
          <p:cNvPr id="4" name="Slide Number Placeholder 3">
            <a:extLst>
              <a:ext uri="{FF2B5EF4-FFF2-40B4-BE49-F238E27FC236}">
                <a16:creationId xmlns:a16="http://schemas.microsoft.com/office/drawing/2014/main" id="{39729D77-8A4A-54F7-C149-831732F54C0C}"/>
              </a:ext>
            </a:extLst>
          </p:cNvPr>
          <p:cNvSpPr>
            <a:spLocks noGrp="1"/>
          </p:cNvSpPr>
          <p:nvPr>
            <p:ph type="sldNum" sz="quarter" idx="5"/>
          </p:nvPr>
        </p:nvSpPr>
        <p:spPr/>
        <p:txBody>
          <a:bodyPr/>
          <a:lstStyle/>
          <a:p>
            <a:fld id="{4D7EA572-D5B9-4E3B-AB7F-CFBBC1EF4DAA}" type="slidenum">
              <a:rPr lang="en-GB" smtClean="0"/>
              <a:t>35</a:t>
            </a:fld>
            <a:endParaRPr lang="en-GB"/>
          </a:p>
        </p:txBody>
      </p:sp>
    </p:spTree>
    <p:extLst>
      <p:ext uri="{BB962C8B-B14F-4D97-AF65-F5344CB8AC3E}">
        <p14:creationId xmlns:p14="http://schemas.microsoft.com/office/powerpoint/2010/main" val="426637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pupils for some initial answers to this question, do they know the word? What does it mean to them?</a:t>
            </a:r>
          </a:p>
        </p:txBody>
      </p:sp>
      <p:sp>
        <p:nvSpPr>
          <p:cNvPr id="4" name="Slide Number Placeholder 3"/>
          <p:cNvSpPr>
            <a:spLocks noGrp="1"/>
          </p:cNvSpPr>
          <p:nvPr>
            <p:ph type="sldNum" sz="quarter" idx="5"/>
          </p:nvPr>
        </p:nvSpPr>
        <p:spPr/>
        <p:txBody>
          <a:bodyPr/>
          <a:lstStyle/>
          <a:p>
            <a:fld id="{4D7EA572-D5B9-4E3B-AB7F-CFBBC1EF4DAA}" type="slidenum">
              <a:rPr lang="en-GB" smtClean="0"/>
              <a:t>3</a:t>
            </a:fld>
            <a:endParaRPr lang="en-GB"/>
          </a:p>
        </p:txBody>
      </p:sp>
    </p:spTree>
    <p:extLst>
      <p:ext uri="{BB962C8B-B14F-4D97-AF65-F5344CB8AC3E}">
        <p14:creationId xmlns:p14="http://schemas.microsoft.com/office/powerpoint/2010/main" val="1410652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7E895-FFE9-1CF8-CF0A-76AB6842F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646A3-81EF-4A5F-9436-3EEA122D9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EFEFB-5FBD-F385-BE05-5DE4FDDEA1D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3D15B9-8AFE-7254-792C-90A41ED68C1A}"/>
              </a:ext>
            </a:extLst>
          </p:cNvPr>
          <p:cNvSpPr>
            <a:spLocks noGrp="1"/>
          </p:cNvSpPr>
          <p:nvPr>
            <p:ph type="sldNum" sz="quarter" idx="5"/>
          </p:nvPr>
        </p:nvSpPr>
        <p:spPr/>
        <p:txBody>
          <a:bodyPr/>
          <a:lstStyle/>
          <a:p>
            <a:fld id="{4D7EA572-D5B9-4E3B-AB7F-CFBBC1EF4DAA}" type="slidenum">
              <a:rPr lang="en-GB" smtClean="0"/>
              <a:t>36</a:t>
            </a:fld>
            <a:endParaRPr lang="en-GB"/>
          </a:p>
        </p:txBody>
      </p:sp>
    </p:spTree>
    <p:extLst>
      <p:ext uri="{BB962C8B-B14F-4D97-AF65-F5344CB8AC3E}">
        <p14:creationId xmlns:p14="http://schemas.microsoft.com/office/powerpoint/2010/main" val="2213439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37</a:t>
            </a:fld>
            <a:endParaRPr lang="en-GB"/>
          </a:p>
        </p:txBody>
      </p:sp>
    </p:spTree>
    <p:extLst>
      <p:ext uri="{BB962C8B-B14F-4D97-AF65-F5344CB8AC3E}">
        <p14:creationId xmlns:p14="http://schemas.microsoft.com/office/powerpoint/2010/main" val="2516563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err="1"/>
              <a:t>REToday</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38</a:t>
            </a:fld>
            <a:endParaRPr lang="en-GB"/>
          </a:p>
        </p:txBody>
      </p:sp>
    </p:spTree>
    <p:extLst>
      <p:ext uri="{BB962C8B-B14F-4D97-AF65-F5344CB8AC3E}">
        <p14:creationId xmlns:p14="http://schemas.microsoft.com/office/powerpoint/2010/main" val="3267515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39</a:t>
            </a:fld>
            <a:endParaRPr lang="en-GB"/>
          </a:p>
        </p:txBody>
      </p:sp>
    </p:spTree>
    <p:extLst>
      <p:ext uri="{BB962C8B-B14F-4D97-AF65-F5344CB8AC3E}">
        <p14:creationId xmlns:p14="http://schemas.microsoft.com/office/powerpoint/2010/main" val="386800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A3B22-DFF7-5B98-9040-9E49ADC0F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5222E-4888-80D9-2E29-C17846585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FF133-79F3-246B-CA75-3ACBF23F121E}"/>
              </a:ext>
            </a:extLst>
          </p:cNvPr>
          <p:cNvSpPr>
            <a:spLocks noGrp="1"/>
          </p:cNvSpPr>
          <p:nvPr>
            <p:ph type="body" idx="1"/>
          </p:nvPr>
        </p:nvSpPr>
        <p:spPr/>
        <p:txBody>
          <a:bodyPr/>
          <a:lstStyle/>
          <a:p>
            <a:r>
              <a:rPr lang="en-GB" dirty="0"/>
              <a:t>Use the example on the slide to help them</a:t>
            </a:r>
          </a:p>
          <a:p>
            <a:r>
              <a:rPr lang="en-GB" dirty="0"/>
              <a:t>REF: Facing history and ourselves</a:t>
            </a:r>
          </a:p>
        </p:txBody>
      </p:sp>
      <p:sp>
        <p:nvSpPr>
          <p:cNvPr id="4" name="Slide Number Placeholder 3">
            <a:extLst>
              <a:ext uri="{FF2B5EF4-FFF2-40B4-BE49-F238E27FC236}">
                <a16:creationId xmlns:a16="http://schemas.microsoft.com/office/drawing/2014/main" id="{BD3B5B78-EBD9-1282-4521-6F5FB031D95E}"/>
              </a:ext>
            </a:extLst>
          </p:cNvPr>
          <p:cNvSpPr>
            <a:spLocks noGrp="1"/>
          </p:cNvSpPr>
          <p:nvPr>
            <p:ph type="sldNum" sz="quarter" idx="5"/>
          </p:nvPr>
        </p:nvSpPr>
        <p:spPr/>
        <p:txBody>
          <a:bodyPr/>
          <a:lstStyle/>
          <a:p>
            <a:fld id="{4D7EA572-D5B9-4E3B-AB7F-CFBBC1EF4DAA}" type="slidenum">
              <a:rPr lang="en-GB" smtClean="0"/>
              <a:t>4</a:t>
            </a:fld>
            <a:endParaRPr lang="en-GB"/>
          </a:p>
        </p:txBody>
      </p:sp>
    </p:spTree>
    <p:extLst>
      <p:ext uri="{BB962C8B-B14F-4D97-AF65-F5344CB8AC3E}">
        <p14:creationId xmlns:p14="http://schemas.microsoft.com/office/powerpoint/2010/main" val="102481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7D34-950C-20E7-0B39-850B103E8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3A437-F524-1F10-6CEB-146DA0583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7B738-2984-92BF-6040-FA11FF3A153E}"/>
              </a:ext>
            </a:extLst>
          </p:cNvPr>
          <p:cNvSpPr>
            <a:spLocks noGrp="1"/>
          </p:cNvSpPr>
          <p:nvPr>
            <p:ph type="body" idx="1"/>
          </p:nvPr>
        </p:nvSpPr>
        <p:spPr/>
        <p:txBody>
          <a:bodyPr/>
          <a:lstStyle/>
          <a:p>
            <a:r>
              <a:rPr lang="en-GB" dirty="0"/>
              <a:t>Ref: Facing history and ourselves</a:t>
            </a:r>
          </a:p>
        </p:txBody>
      </p:sp>
      <p:sp>
        <p:nvSpPr>
          <p:cNvPr id="4" name="Slide Number Placeholder 3">
            <a:extLst>
              <a:ext uri="{FF2B5EF4-FFF2-40B4-BE49-F238E27FC236}">
                <a16:creationId xmlns:a16="http://schemas.microsoft.com/office/drawing/2014/main" id="{10D29762-42C7-7F0C-88C8-5F2D03BF0571}"/>
              </a:ext>
            </a:extLst>
          </p:cNvPr>
          <p:cNvSpPr>
            <a:spLocks noGrp="1"/>
          </p:cNvSpPr>
          <p:nvPr>
            <p:ph type="sldNum" sz="quarter" idx="5"/>
          </p:nvPr>
        </p:nvSpPr>
        <p:spPr/>
        <p:txBody>
          <a:bodyPr/>
          <a:lstStyle/>
          <a:p>
            <a:fld id="{4D7EA572-D5B9-4E3B-AB7F-CFBBC1EF4DAA}" type="slidenum">
              <a:rPr lang="en-GB" smtClean="0"/>
              <a:t>5</a:t>
            </a:fld>
            <a:endParaRPr lang="en-GB"/>
          </a:p>
        </p:txBody>
      </p:sp>
    </p:spTree>
    <p:extLst>
      <p:ext uri="{BB962C8B-B14F-4D97-AF65-F5344CB8AC3E}">
        <p14:creationId xmlns:p14="http://schemas.microsoft.com/office/powerpoint/2010/main" val="138014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258B9-574E-1025-CABC-260F11AE0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A93F6-60E4-1A52-E37F-3039DCC04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04482-1C5B-D1DC-08B7-89A5A02997BF}"/>
              </a:ext>
            </a:extLst>
          </p:cNvPr>
          <p:cNvSpPr>
            <a:spLocks noGrp="1"/>
          </p:cNvSpPr>
          <p:nvPr>
            <p:ph type="body" idx="1"/>
          </p:nvPr>
        </p:nvSpPr>
        <p:spPr/>
        <p:txBody>
          <a:bodyPr/>
          <a:lstStyle/>
          <a:p>
            <a:r>
              <a:rPr lang="en-GB" dirty="0"/>
              <a:t>Use the example on the slide to help them</a:t>
            </a:r>
          </a:p>
        </p:txBody>
      </p:sp>
      <p:sp>
        <p:nvSpPr>
          <p:cNvPr id="4" name="Slide Number Placeholder 3">
            <a:extLst>
              <a:ext uri="{FF2B5EF4-FFF2-40B4-BE49-F238E27FC236}">
                <a16:creationId xmlns:a16="http://schemas.microsoft.com/office/drawing/2014/main" id="{572C6DD9-0B8F-C1D5-73E1-B96266FB85C4}"/>
              </a:ext>
            </a:extLst>
          </p:cNvPr>
          <p:cNvSpPr>
            <a:spLocks noGrp="1"/>
          </p:cNvSpPr>
          <p:nvPr>
            <p:ph type="sldNum" sz="quarter" idx="5"/>
          </p:nvPr>
        </p:nvSpPr>
        <p:spPr/>
        <p:txBody>
          <a:bodyPr/>
          <a:lstStyle/>
          <a:p>
            <a:fld id="{4D7EA572-D5B9-4E3B-AB7F-CFBBC1EF4DAA}" type="slidenum">
              <a:rPr lang="en-GB" smtClean="0"/>
              <a:t>7</a:t>
            </a:fld>
            <a:endParaRPr lang="en-GB"/>
          </a:p>
        </p:txBody>
      </p:sp>
    </p:spTree>
    <p:extLst>
      <p:ext uri="{BB962C8B-B14F-4D97-AF65-F5344CB8AC3E}">
        <p14:creationId xmlns:p14="http://schemas.microsoft.com/office/powerpoint/2010/main" val="55712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0C9B-91E1-38DF-7C9B-EBA9672D3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CBEE-3592-FFED-5C9A-C17F0AF69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0DADA-DCCB-850C-629A-E4CE1AF0C20D}"/>
              </a:ext>
            </a:extLst>
          </p:cNvPr>
          <p:cNvSpPr>
            <a:spLocks noGrp="1"/>
          </p:cNvSpPr>
          <p:nvPr>
            <p:ph type="body" idx="1"/>
          </p:nvPr>
        </p:nvSpPr>
        <p:spPr/>
        <p:txBody>
          <a:bodyPr/>
          <a:lstStyle/>
          <a:p>
            <a:r>
              <a:rPr lang="en-GB" dirty="0"/>
              <a:t>Allow students time to discuss their spheres with others and then bring them back together for a group discussion on the questions on the slide.</a:t>
            </a:r>
          </a:p>
          <a:p>
            <a:endParaRPr lang="en-GB" dirty="0"/>
          </a:p>
        </p:txBody>
      </p:sp>
      <p:sp>
        <p:nvSpPr>
          <p:cNvPr id="4" name="Slide Number Placeholder 3">
            <a:extLst>
              <a:ext uri="{FF2B5EF4-FFF2-40B4-BE49-F238E27FC236}">
                <a16:creationId xmlns:a16="http://schemas.microsoft.com/office/drawing/2014/main" id="{E649F48D-313C-17C6-926E-1F643998BD55}"/>
              </a:ext>
            </a:extLst>
          </p:cNvPr>
          <p:cNvSpPr>
            <a:spLocks noGrp="1"/>
          </p:cNvSpPr>
          <p:nvPr>
            <p:ph type="sldNum" sz="quarter" idx="5"/>
          </p:nvPr>
        </p:nvSpPr>
        <p:spPr/>
        <p:txBody>
          <a:bodyPr/>
          <a:lstStyle/>
          <a:p>
            <a:fld id="{4D7EA572-D5B9-4E3B-AB7F-CFBBC1EF4DAA}" type="slidenum">
              <a:rPr lang="en-GB" smtClean="0"/>
              <a:t>8</a:t>
            </a:fld>
            <a:endParaRPr lang="en-GB"/>
          </a:p>
        </p:txBody>
      </p:sp>
    </p:spTree>
    <p:extLst>
      <p:ext uri="{BB962C8B-B14F-4D97-AF65-F5344CB8AC3E}">
        <p14:creationId xmlns:p14="http://schemas.microsoft.com/office/powerpoint/2010/main" val="313332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1E8B-5036-D14D-1070-FC62260EF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848BF-D59D-61B8-CA20-A543D9B3C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D607F-A28D-83B3-8E7B-B59DE7F376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21F059-9AAD-3018-6C00-3E598507E7D6}"/>
              </a:ext>
            </a:extLst>
          </p:cNvPr>
          <p:cNvSpPr>
            <a:spLocks noGrp="1"/>
          </p:cNvSpPr>
          <p:nvPr>
            <p:ph type="sldNum" sz="quarter" idx="5"/>
          </p:nvPr>
        </p:nvSpPr>
        <p:spPr/>
        <p:txBody>
          <a:bodyPr/>
          <a:lstStyle/>
          <a:p>
            <a:fld id="{4D7EA572-D5B9-4E3B-AB7F-CFBBC1EF4DAA}" type="slidenum">
              <a:rPr lang="en-GB" smtClean="0"/>
              <a:t>9</a:t>
            </a:fld>
            <a:endParaRPr lang="en-GB"/>
          </a:p>
        </p:txBody>
      </p:sp>
    </p:spTree>
    <p:extLst>
      <p:ext uri="{BB962C8B-B14F-4D97-AF65-F5344CB8AC3E}">
        <p14:creationId xmlns:p14="http://schemas.microsoft.com/office/powerpoint/2010/main" val="12873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their own definition to the dictionary definition</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10</a:t>
            </a:fld>
            <a:endParaRPr lang="en-GB"/>
          </a:p>
        </p:txBody>
      </p:sp>
    </p:spTree>
    <p:extLst>
      <p:ext uri="{BB962C8B-B14F-4D97-AF65-F5344CB8AC3E}">
        <p14:creationId xmlns:p14="http://schemas.microsoft.com/office/powerpoint/2010/main" val="96589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8C1C-B5F8-2AFC-E1FB-1CB05636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89F6E4-DF06-7933-CB67-D5E767A5D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B25BED-9B3B-06FB-F93A-04DF6A441E6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7B23069-298D-9070-1277-CE563253C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768E0-C03E-D82C-01CB-7244B834FD1F}"/>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6988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FA19-8235-EE33-AC8E-2864D091B9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04DC9F-1447-54CE-8901-452000513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0AACD0-54DC-9E4C-A3E6-93C1AE57E9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62021269-198C-1703-2AA4-1B8708A2F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DEB9BC-17B7-00C0-68BC-2650B9418AB9}"/>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20877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40FA1-4950-0D2E-4D09-5EC0A93A4F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AE0B0D-2540-B2AB-BD57-D64011F63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C390C-A4FA-C5A6-1BAF-65C21CEE6744}"/>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7C73C050-7351-AAA4-C7C6-FE4D70C079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F0A17C-B4E8-DF9D-CDCE-77DA2E5F0764}"/>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68009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90B7-D876-50CA-F88A-35B764DBAB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0BC8B1-3A15-4336-D848-852FA8411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54B24A-0F5E-D9A3-D957-86A013ABD92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F35E1BF-CD7F-32E3-3CE7-FCD61E8739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35E9AD-441E-DDBE-B620-A9A2FD26EB6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3711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BF1D-CBA0-7A83-3988-0C629CBC7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95A2A7-774B-8193-650B-F8934B0DA1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F6387-FECA-D91B-0AF4-7FBFF65147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38BB392A-D1EB-099D-D832-CB9D0B63D3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3C1D1A-EB27-22D8-54E9-2AB6B838A8A1}"/>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1087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16D-26DE-B82D-62EF-2C488C14E6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312496-600F-E038-83AE-3618D8350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D12C8C-1878-8065-12AB-03F9851117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3EDBFB-2F7B-22A7-1E67-D7D8D34E57B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F6D0363C-D8AC-0655-DFE3-94EF543BFA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FC5052-350A-D0FF-6862-866AEBC7BC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07362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54DC-F1C6-4551-E698-4E985CBC03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704C8A-CE37-85E9-4006-FEA728AC2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53296-8E4F-1E94-B64A-0F83C68BFD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07A25A-C821-ABB2-1FC5-9D511654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10B2C-E23B-B3A8-9693-33873C63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D59B8A-D0C7-A8A6-34FD-264E8B072DAB}"/>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8" name="Footer Placeholder 7">
            <a:extLst>
              <a:ext uri="{FF2B5EF4-FFF2-40B4-BE49-F238E27FC236}">
                <a16:creationId xmlns:a16="http://schemas.microsoft.com/office/drawing/2014/main" id="{0D291C86-3D33-08C0-CA5E-CDD89CCBB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652A91-203B-3B77-818D-6DD961DC034B}"/>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7996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D1FE-87F4-E7EF-2C43-4F5ED3C516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ED9F6F-EF26-7CF8-FEE4-6EE47B6856A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4" name="Footer Placeholder 3">
            <a:extLst>
              <a:ext uri="{FF2B5EF4-FFF2-40B4-BE49-F238E27FC236}">
                <a16:creationId xmlns:a16="http://schemas.microsoft.com/office/drawing/2014/main" id="{2CB4864B-F622-D4F0-1261-7302FE0902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E5313A-FE4B-17C8-725E-7E86E28C4F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134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D34CD-C7A0-C3BA-0796-14F7EEFD604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3" name="Footer Placeholder 2">
            <a:extLst>
              <a:ext uri="{FF2B5EF4-FFF2-40B4-BE49-F238E27FC236}">
                <a16:creationId xmlns:a16="http://schemas.microsoft.com/office/drawing/2014/main" id="{B37582DD-3222-319A-CFA1-7E6080D02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DE6968-0F3F-40AD-1C80-3FB669228637}"/>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2165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66BB-7095-B84F-BC1B-ED34BE2CE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924A1C-680B-97F7-3672-0AD0DC5D8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D623B4-BA6E-DB21-7152-ACF089948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C9E4F-2987-8E3B-8178-890EAD699E45}"/>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02E1FD47-49A8-29E1-8F51-A9F43EA6C7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33BAFE-46D8-D325-05C5-013FBB2F9080}"/>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74525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69D3-B8B3-3FFA-C227-FA7325CDA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A3F8FF-5739-1623-FB0F-B22D3A134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D811AB-15F9-B6C8-94B4-18DC9FB16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723D-8149-0D3E-7F89-B131054E5791}"/>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E3255CCF-A3C5-3C77-B2F8-95E433A79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1AED06-0B4A-0B40-F3CE-51A16B64A07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515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D4F86-2A1C-A983-CD81-50720485A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6FEE4A-DF6D-7494-63EC-38249E120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49CA7-84F6-0E32-94F4-24A8BB5F1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441C46E5-FF57-12F7-7FDC-8F1140884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32B66A-098B-F552-49F6-DB63BD634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F3AA55-B92A-4728-8506-17CB1EFC55FF}" type="slidenum">
              <a:rPr lang="en-GB" smtClean="0"/>
              <a:t>‹#›</a:t>
            </a:fld>
            <a:endParaRPr lang="en-GB"/>
          </a:p>
        </p:txBody>
      </p:sp>
    </p:spTree>
    <p:extLst>
      <p:ext uri="{BB962C8B-B14F-4D97-AF65-F5344CB8AC3E}">
        <p14:creationId xmlns:p14="http://schemas.microsoft.com/office/powerpoint/2010/main" val="41907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MaspS8FdPtU?feature=oembed"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osfQg4yKtq8?feature=oembed" TargetMode="Externa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27.xml"/><Relationship Id="rId7"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video" Target="https://www.youtube.com/embed/cFShEsP1r-M?feature=oembed" TargetMode="Externa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ifw4schools.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24DE1-397F-0634-6C6A-8829FA827089}"/>
              </a:ext>
            </a:extLst>
          </p:cNvPr>
          <p:cNvSpPr>
            <a:spLocks noGrp="1"/>
          </p:cNvSpPr>
          <p:nvPr>
            <p:ph type="ctrTitle"/>
          </p:nvPr>
        </p:nvSpPr>
        <p:spPr>
          <a:xfrm>
            <a:off x="640080" y="320040"/>
            <a:ext cx="6692827" cy="3892669"/>
          </a:xfrm>
        </p:spPr>
        <p:txBody>
          <a:bodyPr>
            <a:normAutofit/>
          </a:bodyPr>
          <a:lstStyle/>
          <a:p>
            <a:pPr algn="l"/>
            <a:br>
              <a:rPr lang="en-GB" sz="2400" dirty="0">
                <a:latin typeface="Abadi" panose="020B0604020104020204" pitchFamily="34" charset="0"/>
              </a:rPr>
            </a:br>
            <a:r>
              <a:rPr lang="en-GB" sz="6600" dirty="0">
                <a:latin typeface="Abadi" panose="020B0604020104020204" pitchFamily="34" charset="0"/>
              </a:rPr>
              <a:t>Interfaith Week 2025</a:t>
            </a:r>
          </a:p>
        </p:txBody>
      </p:sp>
      <p:sp>
        <p:nvSpPr>
          <p:cNvPr id="3" name="Subtitle 2">
            <a:extLst>
              <a:ext uri="{FF2B5EF4-FFF2-40B4-BE49-F238E27FC236}">
                <a16:creationId xmlns:a16="http://schemas.microsoft.com/office/drawing/2014/main" id="{966526BC-0B23-0868-36CE-E0AF39D91BDC}"/>
              </a:ext>
            </a:extLst>
          </p:cNvPr>
          <p:cNvSpPr>
            <a:spLocks noGrp="1"/>
          </p:cNvSpPr>
          <p:nvPr>
            <p:ph type="subTitle" idx="1"/>
          </p:nvPr>
        </p:nvSpPr>
        <p:spPr>
          <a:xfrm>
            <a:off x="640080" y="4631161"/>
            <a:ext cx="6692827" cy="1569486"/>
          </a:xfrm>
        </p:spPr>
        <p:txBody>
          <a:bodyPr>
            <a:normAutofit/>
          </a:bodyPr>
          <a:lstStyle/>
          <a:p>
            <a:pPr algn="l"/>
            <a:r>
              <a:rPr lang="en-GB" b="1" dirty="0">
                <a:latin typeface="Abadi" panose="020B0604020104020204" pitchFamily="34" charset="0"/>
              </a:rPr>
              <a:t>Community: Together We Serve</a:t>
            </a:r>
          </a:p>
          <a:p>
            <a:pPr algn="l"/>
            <a:r>
              <a:rPr lang="en-GB" dirty="0">
                <a:latin typeface="Abadi" panose="020B0604020104020204" pitchFamily="34" charset="0"/>
              </a:rPr>
              <a:t>KS3: Introduction</a:t>
            </a: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AI-generated content may be incorrect.">
            <a:extLst>
              <a:ext uri="{FF2B5EF4-FFF2-40B4-BE49-F238E27FC236}">
                <a16:creationId xmlns:a16="http://schemas.microsoft.com/office/drawing/2014/main" id="{D66290D3-6734-2CB0-139E-B7DC8FAD7E0F}"/>
              </a:ext>
            </a:extLst>
          </p:cNvPr>
          <p:cNvPicPr>
            <a:picLocks noChangeAspect="1"/>
          </p:cNvPicPr>
          <p:nvPr/>
        </p:nvPicPr>
        <p:blipFill rotWithShape="1">
          <a:blip r:embed="rId3"/>
          <a:srcRect l="13750" t="67407" r="19863" b="18025"/>
          <a:stretch>
            <a:fillRect/>
          </a:stretch>
        </p:blipFill>
        <p:spPr bwMode="auto">
          <a:xfrm>
            <a:off x="7597951" y="5162986"/>
            <a:ext cx="4200587" cy="608550"/>
          </a:xfrm>
          <a:prstGeom prst="rect">
            <a:avLst/>
          </a:prstGeom>
          <a:ln>
            <a:noFill/>
          </a:ln>
          <a:extLst>
            <a:ext uri="{53640926-AAD7-44D8-BBD7-CCE9431645EC}">
              <a14:shadowObscured xmlns:a14="http://schemas.microsoft.com/office/drawing/2010/main"/>
            </a:ext>
          </a:extLst>
        </p:spPr>
      </p:pic>
      <p:pic>
        <p:nvPicPr>
          <p:cNvPr id="8" name="Picture 7" descr="A screenshot of a computer&#10;&#10;AI-generated content may be incorrect.">
            <a:extLst>
              <a:ext uri="{FF2B5EF4-FFF2-40B4-BE49-F238E27FC236}">
                <a16:creationId xmlns:a16="http://schemas.microsoft.com/office/drawing/2014/main" id="{80C91AD2-1A21-EFC8-7F74-D85BFF0CA9E8}"/>
              </a:ext>
            </a:extLst>
          </p:cNvPr>
          <p:cNvPicPr>
            <a:picLocks noChangeAspect="1"/>
          </p:cNvPicPr>
          <p:nvPr/>
        </p:nvPicPr>
        <p:blipFill rotWithShape="1">
          <a:blip r:embed="rId3"/>
          <a:srcRect l="13889" t="39999" r="62222" b="49877"/>
          <a:stretch>
            <a:fillRect/>
          </a:stretch>
        </p:blipFill>
        <p:spPr bwMode="auto">
          <a:xfrm>
            <a:off x="9847899" y="5771536"/>
            <a:ext cx="1651082" cy="459792"/>
          </a:xfrm>
          <a:prstGeom prst="rect">
            <a:avLst/>
          </a:prstGeom>
          <a:ln>
            <a:noFill/>
          </a:ln>
          <a:extLst>
            <a:ext uri="{53640926-AAD7-44D8-BBD7-CCE9431645EC}">
              <a14:shadowObscured xmlns:a14="http://schemas.microsoft.com/office/drawing/2010/main"/>
            </a:ext>
          </a:extLst>
        </p:spPr>
      </p:pic>
      <p:pic>
        <p:nvPicPr>
          <p:cNvPr id="10" name="Picture 9" descr="A screenshot of a computer&#10;&#10;AI-generated content may be incorrect.">
            <a:extLst>
              <a:ext uri="{FF2B5EF4-FFF2-40B4-BE49-F238E27FC236}">
                <a16:creationId xmlns:a16="http://schemas.microsoft.com/office/drawing/2014/main" id="{E4A782C6-B943-0AA4-4880-3C84B95A328D}"/>
              </a:ext>
            </a:extLst>
          </p:cNvPr>
          <p:cNvPicPr>
            <a:picLocks noChangeAspect="1"/>
          </p:cNvPicPr>
          <p:nvPr/>
        </p:nvPicPr>
        <p:blipFill rotWithShape="1">
          <a:blip r:embed="rId3"/>
          <a:srcRect l="14305" t="51606" r="59863" b="34814"/>
          <a:stretch>
            <a:fillRect/>
          </a:stretch>
        </p:blipFill>
        <p:spPr bwMode="auto">
          <a:xfrm>
            <a:off x="8212458" y="5771536"/>
            <a:ext cx="1651082" cy="459792"/>
          </a:xfrm>
          <a:prstGeom prst="rect">
            <a:avLst/>
          </a:prstGeom>
          <a:ln>
            <a:noFill/>
          </a:ln>
          <a:extLst>
            <a:ext uri="{53640926-AAD7-44D8-BBD7-CCE9431645EC}">
              <a14:shadowObscured xmlns:a14="http://schemas.microsoft.com/office/drawing/2010/main"/>
            </a:ext>
          </a:extLst>
        </p:spPr>
      </p:pic>
      <p:pic>
        <p:nvPicPr>
          <p:cNvPr id="11" name="Picture 10" descr="A white circle with black text&#10;&#10;AI-generated content may be incorrect.">
            <a:extLst>
              <a:ext uri="{FF2B5EF4-FFF2-40B4-BE49-F238E27FC236}">
                <a16:creationId xmlns:a16="http://schemas.microsoft.com/office/drawing/2014/main" id="{95F5404D-16D9-390D-0ACA-03A05F815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685" y="-59844"/>
            <a:ext cx="5692837" cy="5729577"/>
          </a:xfrm>
          <a:prstGeom prst="rect">
            <a:avLst/>
          </a:prstGeom>
        </p:spPr>
      </p:pic>
      <p:pic>
        <p:nvPicPr>
          <p:cNvPr id="4" name="Picture 3" descr="A logo for a company&#10;&#10;AI-generated content may be incorrect.">
            <a:extLst>
              <a:ext uri="{FF2B5EF4-FFF2-40B4-BE49-F238E27FC236}">
                <a16:creationId xmlns:a16="http://schemas.microsoft.com/office/drawing/2014/main" id="{A5AE67E6-EE5B-1359-9FF9-3397B6FAA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7248" y="5771537"/>
            <a:ext cx="915293" cy="459792"/>
          </a:xfrm>
          <a:prstGeom prst="rect">
            <a:avLst/>
          </a:prstGeom>
        </p:spPr>
      </p:pic>
    </p:spTree>
    <p:extLst>
      <p:ext uri="{BB962C8B-B14F-4D97-AF65-F5344CB8AC3E}">
        <p14:creationId xmlns:p14="http://schemas.microsoft.com/office/powerpoint/2010/main" val="824359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E4AF-0B61-2D71-C0B7-EBBB079CE317}"/>
              </a:ext>
            </a:extLst>
          </p:cNvPr>
          <p:cNvSpPr>
            <a:spLocks noGrp="1"/>
          </p:cNvSpPr>
          <p:nvPr>
            <p:ph type="title"/>
          </p:nvPr>
        </p:nvSpPr>
        <p:spPr/>
        <p:txBody>
          <a:bodyPr/>
          <a:lstStyle/>
          <a:p>
            <a:r>
              <a:rPr lang="en-US" dirty="0">
                <a:latin typeface="Abadi" panose="020B0604020104020204" pitchFamily="34" charset="0"/>
              </a:rPr>
              <a:t>What does being part of a community mean?</a:t>
            </a:r>
            <a:endParaRPr lang="en-GB" dirty="0">
              <a:latin typeface="Abadi" panose="020B0604020104020204" pitchFamily="34" charset="0"/>
            </a:endParaRPr>
          </a:p>
        </p:txBody>
      </p:sp>
      <p:sp>
        <p:nvSpPr>
          <p:cNvPr id="3" name="Content Placeholder 2">
            <a:extLst>
              <a:ext uri="{FF2B5EF4-FFF2-40B4-BE49-F238E27FC236}">
                <a16:creationId xmlns:a16="http://schemas.microsoft.com/office/drawing/2014/main" id="{C52B8B4D-D7C6-B5EA-8015-20CD24F004F1}"/>
              </a:ext>
            </a:extLst>
          </p:cNvPr>
          <p:cNvSpPr>
            <a:spLocks noGrp="1"/>
          </p:cNvSpPr>
          <p:nvPr>
            <p:ph idx="1"/>
          </p:nvPr>
        </p:nvSpPr>
        <p:spPr>
          <a:xfrm>
            <a:off x="838200" y="1825625"/>
            <a:ext cx="10515600" cy="2028620"/>
          </a:xfrm>
        </p:spPr>
        <p:txBody>
          <a:bodyPr/>
          <a:lstStyle/>
          <a:p>
            <a:r>
              <a:rPr lang="en-US" dirty="0">
                <a:latin typeface="Abadi" panose="020B0604020104020204" pitchFamily="34" charset="0"/>
              </a:rPr>
              <a:t>What does the term </a:t>
            </a:r>
            <a:r>
              <a:rPr lang="en-US" b="1" dirty="0">
                <a:latin typeface="Abadi" panose="020B0604020104020204" pitchFamily="34" charset="0"/>
              </a:rPr>
              <a:t>obligation</a:t>
            </a:r>
            <a:r>
              <a:rPr lang="en-US" dirty="0">
                <a:latin typeface="Abadi" panose="020B0604020104020204" pitchFamily="34" charset="0"/>
              </a:rPr>
              <a:t> mean?</a:t>
            </a:r>
          </a:p>
          <a:p>
            <a:r>
              <a:rPr lang="en-US" dirty="0">
                <a:latin typeface="Abadi" panose="020B0604020104020204" pitchFamily="34" charset="0"/>
              </a:rPr>
              <a:t>Can you define it?</a:t>
            </a:r>
          </a:p>
          <a:p>
            <a:r>
              <a:rPr lang="en-US" dirty="0">
                <a:latin typeface="Abadi" panose="020B0604020104020204" pitchFamily="34" charset="0"/>
              </a:rPr>
              <a:t>Write a one sentence definition, considering the words duty, responsibility, serve and care.</a:t>
            </a:r>
          </a:p>
          <a:p>
            <a:endParaRPr lang="en-US" dirty="0">
              <a:latin typeface="Abadi" panose="020B0604020104020204" pitchFamily="34" charset="0"/>
            </a:endParaRPr>
          </a:p>
          <a:p>
            <a:pPr marL="0" indent="0">
              <a:buNone/>
            </a:pPr>
            <a:endParaRPr lang="en-US" dirty="0">
              <a:latin typeface="Abadi" panose="020B0604020104020204" pitchFamily="34" charset="0"/>
            </a:endParaRPr>
          </a:p>
        </p:txBody>
      </p:sp>
      <p:sp>
        <p:nvSpPr>
          <p:cNvPr id="4" name="Rectangle: Rounded Corners 3">
            <a:extLst>
              <a:ext uri="{FF2B5EF4-FFF2-40B4-BE49-F238E27FC236}">
                <a16:creationId xmlns:a16="http://schemas.microsoft.com/office/drawing/2014/main" id="{26F50163-C462-B198-10A5-D6D2707E00D5}"/>
              </a:ext>
            </a:extLst>
          </p:cNvPr>
          <p:cNvSpPr/>
          <p:nvPr/>
        </p:nvSpPr>
        <p:spPr>
          <a:xfrm>
            <a:off x="2379407" y="3989182"/>
            <a:ext cx="6678235"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badi" panose="020B0604020104020204" pitchFamily="34" charset="0"/>
              </a:rPr>
              <a:t>An act or course of action to which a person is morally or legally bound; a duty or commitment</a:t>
            </a:r>
            <a:endParaRPr lang="en-GB" sz="2400" dirty="0">
              <a:solidFill>
                <a:schemeClr val="tx1"/>
              </a:solidFill>
              <a:latin typeface="Abadi" panose="020B0604020104020204" pitchFamily="34" charset="0"/>
            </a:endParaRPr>
          </a:p>
        </p:txBody>
      </p:sp>
      <p:sp>
        <p:nvSpPr>
          <p:cNvPr id="5" name="Content Placeholder 2">
            <a:extLst>
              <a:ext uri="{FF2B5EF4-FFF2-40B4-BE49-F238E27FC236}">
                <a16:creationId xmlns:a16="http://schemas.microsoft.com/office/drawing/2014/main" id="{B9F20996-CF1E-9096-6A58-C8D6B4125504}"/>
              </a:ext>
            </a:extLst>
          </p:cNvPr>
          <p:cNvSpPr txBox="1">
            <a:spLocks/>
          </p:cNvSpPr>
          <p:nvPr/>
        </p:nvSpPr>
        <p:spPr>
          <a:xfrm>
            <a:off x="769374" y="5603414"/>
            <a:ext cx="10515600" cy="2028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badi" panose="020B0604020104020204" pitchFamily="34" charset="0"/>
              </a:rPr>
              <a:t>If you were to complete a sphere of obligation would you have the same information.  Why might that be?</a:t>
            </a:r>
          </a:p>
          <a:p>
            <a:endParaRPr lang="en-US" dirty="0">
              <a:latin typeface="Abadi" panose="020B0604020104020204" pitchFamily="34" charset="0"/>
            </a:endParaRPr>
          </a:p>
          <a:p>
            <a:pPr marL="0" indent="0">
              <a:buFont typeface="Arial" panose="020B0604020202020204" pitchFamily="34" charset="0"/>
              <a:buNone/>
            </a:pPr>
            <a:endParaRPr lang="en-US" dirty="0">
              <a:latin typeface="Abadi" panose="020B0604020104020204" pitchFamily="34" charset="0"/>
            </a:endParaRPr>
          </a:p>
        </p:txBody>
      </p:sp>
    </p:spTree>
    <p:extLst>
      <p:ext uri="{BB962C8B-B14F-4D97-AF65-F5344CB8AC3E}">
        <p14:creationId xmlns:p14="http://schemas.microsoft.com/office/powerpoint/2010/main" val="379504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7497-CD98-4DB7-D3DB-3D5532CAC41A}"/>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What does community mean?</a:t>
            </a:r>
          </a:p>
        </p:txBody>
      </p:sp>
      <p:sp>
        <p:nvSpPr>
          <p:cNvPr id="3" name="Content Placeholder 2">
            <a:extLst>
              <a:ext uri="{FF2B5EF4-FFF2-40B4-BE49-F238E27FC236}">
                <a16:creationId xmlns:a16="http://schemas.microsoft.com/office/drawing/2014/main" id="{3FB4E5C9-12FF-7448-2D3A-1810465385AB}"/>
              </a:ext>
            </a:extLst>
          </p:cNvPr>
          <p:cNvSpPr>
            <a:spLocks noGrp="1"/>
          </p:cNvSpPr>
          <p:nvPr>
            <p:ph idx="1"/>
          </p:nvPr>
        </p:nvSpPr>
        <p:spPr>
          <a:xfrm>
            <a:off x="759542" y="4317206"/>
            <a:ext cx="10515600" cy="4351338"/>
          </a:xfrm>
        </p:spPr>
        <p:txBody>
          <a:bodyPr/>
          <a:lstStyle/>
          <a:p>
            <a:r>
              <a:rPr lang="en-GB" dirty="0">
                <a:latin typeface="Abadi" panose="020B0604020104020204" pitchFamily="34" charset="0"/>
                <a:cs typeface="Calibri" panose="020F0502020204030204" pitchFamily="34" charset="0"/>
              </a:rPr>
              <a:t>Look back at your spheres of influence.  How many communities can you see?</a:t>
            </a:r>
          </a:p>
          <a:p>
            <a:r>
              <a:rPr lang="en-GB" dirty="0">
                <a:latin typeface="Abadi" panose="020B0604020104020204" pitchFamily="34" charset="0"/>
                <a:cs typeface="Calibri" panose="020F0502020204030204" pitchFamily="34" charset="0"/>
              </a:rPr>
              <a:t>What are the positives about being part of a community?</a:t>
            </a:r>
          </a:p>
          <a:p>
            <a:r>
              <a:rPr lang="en-GB" dirty="0">
                <a:latin typeface="Abadi" panose="020B0604020104020204" pitchFamily="34" charset="0"/>
                <a:cs typeface="Calibri" panose="020F0502020204030204" pitchFamily="34" charset="0"/>
              </a:rPr>
              <a:t>Are there any negatives?</a:t>
            </a:r>
          </a:p>
          <a:p>
            <a:pPr marL="0" indent="0">
              <a:buNone/>
            </a:pPr>
            <a:endParaRPr lang="en-GB"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6930C9F-1644-29C0-CB27-6140624F6135}"/>
              </a:ext>
            </a:extLst>
          </p:cNvPr>
          <p:cNvSpPr/>
          <p:nvPr/>
        </p:nvSpPr>
        <p:spPr>
          <a:xfrm>
            <a:off x="3729570" y="2859180"/>
            <a:ext cx="4260911" cy="923330"/>
          </a:xfrm>
          <a:prstGeom prst="rect">
            <a:avLst/>
          </a:prstGeom>
          <a:solidFill>
            <a:srgbClr val="FFC000"/>
          </a:solidFill>
        </p:spPr>
        <p:txBody>
          <a:bodyPr wrap="none" lIns="91440" tIns="45720" rIns="91440" bIns="45720">
            <a:spAutoFit/>
          </a:bodyPr>
          <a:lstStyle/>
          <a:p>
            <a:pPr algn="ctr"/>
            <a:r>
              <a:rPr lang="en-US" sz="5400" b="1" dirty="0">
                <a:ln w="22225">
                  <a:solidFill>
                    <a:schemeClr val="accent2"/>
                  </a:solidFill>
                  <a:prstDash val="solid"/>
                </a:ln>
                <a:solidFill>
                  <a:srgbClr val="7030A0"/>
                </a:solidFill>
              </a:rPr>
              <a:t>COMMUNITY</a:t>
            </a:r>
          </a:p>
        </p:txBody>
      </p:sp>
      <p:cxnSp>
        <p:nvCxnSpPr>
          <p:cNvPr id="7" name="Straight Arrow Connector 6">
            <a:extLst>
              <a:ext uri="{FF2B5EF4-FFF2-40B4-BE49-F238E27FC236}">
                <a16:creationId xmlns:a16="http://schemas.microsoft.com/office/drawing/2014/main" id="{C200B802-AC9A-1083-1137-7754F15C1BDB}"/>
              </a:ext>
            </a:extLst>
          </p:cNvPr>
          <p:cNvCxnSpPr/>
          <p:nvPr/>
        </p:nvCxnSpPr>
        <p:spPr>
          <a:xfrm>
            <a:off x="2349910" y="2733368"/>
            <a:ext cx="1514167" cy="41295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69D7E8C8-7FF1-79BD-07F5-DD8D53F876CA}"/>
              </a:ext>
            </a:extLst>
          </p:cNvPr>
          <p:cNvCxnSpPr>
            <a:cxnSpLocks/>
          </p:cNvCxnSpPr>
          <p:nvPr/>
        </p:nvCxnSpPr>
        <p:spPr>
          <a:xfrm flipH="1">
            <a:off x="7610167" y="2005550"/>
            <a:ext cx="1150375" cy="998396"/>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9E530C73-3EA3-CB27-60B2-461DD8AD3416}"/>
              </a:ext>
            </a:extLst>
          </p:cNvPr>
          <p:cNvSpPr txBox="1"/>
          <p:nvPr/>
        </p:nvSpPr>
        <p:spPr>
          <a:xfrm>
            <a:off x="558800" y="2164080"/>
            <a:ext cx="2255520" cy="954107"/>
          </a:xfrm>
          <a:prstGeom prst="rect">
            <a:avLst/>
          </a:prstGeom>
          <a:noFill/>
        </p:spPr>
        <p:txBody>
          <a:bodyPr wrap="square" rtlCol="0">
            <a:spAutoFit/>
          </a:bodyPr>
          <a:lstStyle/>
          <a:p>
            <a:pPr algn="ctr"/>
            <a:r>
              <a:rPr lang="en-GB" sz="2800" dirty="0">
                <a:latin typeface="Abadi" panose="020B0604020104020204" pitchFamily="34" charset="0"/>
              </a:rPr>
              <a:t>COM: means ‘with’</a:t>
            </a:r>
          </a:p>
        </p:txBody>
      </p:sp>
      <p:sp>
        <p:nvSpPr>
          <p:cNvPr id="14" name="TextBox 13">
            <a:extLst>
              <a:ext uri="{FF2B5EF4-FFF2-40B4-BE49-F238E27FC236}">
                <a16:creationId xmlns:a16="http://schemas.microsoft.com/office/drawing/2014/main" id="{83ABDDB0-9B48-423D-D957-8B226411696B}"/>
              </a:ext>
            </a:extLst>
          </p:cNvPr>
          <p:cNvSpPr txBox="1"/>
          <p:nvPr/>
        </p:nvSpPr>
        <p:spPr>
          <a:xfrm>
            <a:off x="8662571" y="1586687"/>
            <a:ext cx="2255520" cy="954107"/>
          </a:xfrm>
          <a:prstGeom prst="rect">
            <a:avLst/>
          </a:prstGeom>
          <a:noFill/>
        </p:spPr>
        <p:txBody>
          <a:bodyPr wrap="square" rtlCol="0">
            <a:spAutoFit/>
          </a:bodyPr>
          <a:lstStyle/>
          <a:p>
            <a:pPr algn="ctr"/>
            <a:r>
              <a:rPr lang="en-GB" sz="2800" dirty="0">
                <a:latin typeface="Abadi" panose="020B0604020104020204" pitchFamily="34" charset="0"/>
              </a:rPr>
              <a:t>Unity: means ‘one’</a:t>
            </a:r>
          </a:p>
        </p:txBody>
      </p:sp>
    </p:spTree>
    <p:extLst>
      <p:ext uri="{BB962C8B-B14F-4D97-AF65-F5344CB8AC3E}">
        <p14:creationId xmlns:p14="http://schemas.microsoft.com/office/powerpoint/2010/main" val="15005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1000"/>
                                        <p:tgtEl>
                                          <p:spTgt spid="3">
                                            <p:txEl>
                                              <p:pRg st="2" end="2"/>
                                            </p:txEl>
                                          </p:spTgt>
                                        </p:tgtEl>
                                      </p:cBhvr>
                                    </p:animEffect>
                                    <p:anim calcmode="lin" valueType="num">
                                      <p:cBhvr>
                                        <p:cTn id="5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6D26-56B1-568F-AE4E-9F38375194CB}"/>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0C6A9-79E1-8CFC-030A-BBC2446409F4}"/>
              </a:ext>
            </a:extLst>
          </p:cNvPr>
          <p:cNvSpPr>
            <a:spLocks noGrp="1"/>
          </p:cNvSpPr>
          <p:nvPr>
            <p:ph type="title"/>
          </p:nvPr>
        </p:nvSpPr>
        <p:spPr>
          <a:xfrm>
            <a:off x="630936" y="640823"/>
            <a:ext cx="3419856" cy="5583148"/>
          </a:xfrm>
        </p:spPr>
        <p:txBody>
          <a:bodyPr anchor="ctr">
            <a:normAutofit/>
          </a:bodyPr>
          <a:lstStyle/>
          <a:p>
            <a:r>
              <a:rPr lang="en-GB" sz="4600">
                <a:latin typeface="Abadi" panose="020B0604020104020204" pitchFamily="34" charset="0"/>
                <a:cs typeface="Calibri" panose="020F0502020204030204" pitchFamily="34" charset="0"/>
              </a:rPr>
              <a:t>Why might it be good to think together as a community?</a:t>
            </a:r>
          </a:p>
        </p:txBody>
      </p:sp>
      <p:sp>
        <p:nvSpPr>
          <p:cNvPr id="2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91C778-143A-CE21-B0A1-49809E925649}"/>
              </a:ext>
            </a:extLst>
          </p:cNvPr>
          <p:cNvPicPr>
            <a:picLocks noChangeAspect="1"/>
          </p:cNvPicPr>
          <p:nvPr/>
        </p:nvPicPr>
        <p:blipFill>
          <a:blip r:embed="rId3"/>
          <a:srcRect l="62102" t="20188" r="12794" b="16784"/>
          <a:stretch>
            <a:fillRect/>
          </a:stretch>
        </p:blipFill>
        <p:spPr>
          <a:xfrm>
            <a:off x="4654296" y="630936"/>
            <a:ext cx="6906768" cy="3913632"/>
          </a:xfrm>
          <a:prstGeom prst="rect">
            <a:avLst/>
          </a:prstGeom>
        </p:spPr>
      </p:pic>
      <p:sp>
        <p:nvSpPr>
          <p:cNvPr id="3" name="Content Placeholder 2">
            <a:extLst>
              <a:ext uri="{FF2B5EF4-FFF2-40B4-BE49-F238E27FC236}">
                <a16:creationId xmlns:a16="http://schemas.microsoft.com/office/drawing/2014/main" id="{23A69A17-3B97-9597-D774-4C27E5639BAB}"/>
              </a:ext>
            </a:extLst>
          </p:cNvPr>
          <p:cNvSpPr>
            <a:spLocks noGrp="1"/>
          </p:cNvSpPr>
          <p:nvPr>
            <p:ph idx="1"/>
          </p:nvPr>
        </p:nvSpPr>
        <p:spPr>
          <a:xfrm>
            <a:off x="4654296" y="4798577"/>
            <a:ext cx="6894576" cy="1428487"/>
          </a:xfrm>
        </p:spPr>
        <p:txBody>
          <a:bodyPr anchor="t">
            <a:normAutofit/>
          </a:bodyPr>
          <a:lstStyle/>
          <a:p>
            <a:r>
              <a:rPr lang="en-GB" sz="1500" dirty="0">
                <a:latin typeface="Abadi" panose="020B0604020104020204" pitchFamily="34" charset="0"/>
                <a:cs typeface="Calibri" panose="020F0502020204030204" pitchFamily="34" charset="0"/>
              </a:rPr>
              <a:t>Refer to RSVP?, are you sticking to the ground rules?</a:t>
            </a:r>
          </a:p>
          <a:p>
            <a:endParaRPr lang="en-GB" sz="1500" dirty="0">
              <a:latin typeface="Abadi" panose="020B0604020104020204" pitchFamily="34" charset="0"/>
              <a:cs typeface="Calibri" panose="020F0502020204030204" pitchFamily="34" charset="0"/>
            </a:endParaRPr>
          </a:p>
          <a:p>
            <a:r>
              <a:rPr lang="en-GB" sz="1500" dirty="0">
                <a:latin typeface="Abadi" panose="020B0604020104020204" pitchFamily="34" charset="0"/>
                <a:cs typeface="Calibri" panose="020F0502020204030204" pitchFamily="34" charset="0"/>
              </a:rPr>
              <a:t>Next session we will be aiming to recognise the importance of looking and listening to others about how they serve and help the community, its important we follow RSVP? </a:t>
            </a:r>
          </a:p>
        </p:txBody>
      </p:sp>
    </p:spTree>
    <p:extLst>
      <p:ext uri="{BB962C8B-B14F-4D97-AF65-F5344CB8AC3E}">
        <p14:creationId xmlns:p14="http://schemas.microsoft.com/office/powerpoint/2010/main" val="28880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DE2733-37C7-1B66-B937-356C3BA78FB1}"/>
              </a:ext>
            </a:extLst>
          </p:cNvPr>
          <p:cNvSpPr>
            <a:spLocks noGrp="1"/>
          </p:cNvSpPr>
          <p:nvPr>
            <p:ph type="title"/>
          </p:nvPr>
        </p:nvSpPr>
        <p:spPr>
          <a:xfrm>
            <a:off x="620318" y="2386280"/>
            <a:ext cx="4620584" cy="2085439"/>
          </a:xfrm>
        </p:spPr>
        <p:txBody>
          <a:bodyPr vert="horz" lIns="91440" tIns="45720" rIns="91440" bIns="45720" rtlCol="0" anchor="b">
            <a:noAutofit/>
          </a:bodyPr>
          <a:lstStyle/>
          <a:p>
            <a:r>
              <a:rPr lang="en-US" sz="6600" dirty="0">
                <a:latin typeface="Abadi" panose="020B0604020104020204" pitchFamily="34" charset="0"/>
              </a:rPr>
              <a:t>2.What do we all need in a community?</a:t>
            </a:r>
          </a:p>
        </p:txBody>
      </p:sp>
      <p:pic>
        <p:nvPicPr>
          <p:cNvPr id="7" name="Content Placeholder 6" descr="Colorful overlapping people icons">
            <a:extLst>
              <a:ext uri="{FF2B5EF4-FFF2-40B4-BE49-F238E27FC236}">
                <a16:creationId xmlns:a16="http://schemas.microsoft.com/office/drawing/2014/main" id="{24AE9B42-F841-BEAF-6D7D-D23A8D84B05F}"/>
              </a:ext>
            </a:extLst>
          </p:cNvPr>
          <p:cNvPicPr>
            <a:picLocks noChangeAspect="1"/>
          </p:cNvPicPr>
          <p:nvPr/>
        </p:nvPicPr>
        <p:blipFill>
          <a:blip r:embed="rId3">
            <a:extLst>
              <a:ext uri="{28A0092B-C50C-407E-A947-70E740481C1C}">
                <a14:useLocalDpi xmlns:a14="http://schemas.microsoft.com/office/drawing/2010/main" val="0"/>
              </a:ext>
            </a:extLst>
          </a:blip>
          <a:srcRect l="29447" r="12515"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12928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7F7B-BABA-98C4-79E4-B9348F695653}"/>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C1D7DE1-C361-5246-55B5-5982F51B69DC}"/>
              </a:ext>
            </a:extLst>
          </p:cNvPr>
          <p:cNvSpPr>
            <a:spLocks noGrp="1"/>
          </p:cNvSpPr>
          <p:nvPr>
            <p:ph type="title"/>
          </p:nvPr>
        </p:nvSpPr>
        <p:spPr>
          <a:xfrm>
            <a:off x="640080" y="325369"/>
            <a:ext cx="4368602" cy="1956841"/>
          </a:xfrm>
        </p:spPr>
        <p:txBody>
          <a:bodyPr anchor="b">
            <a:normAutofit/>
          </a:bodyPr>
          <a:lstStyle/>
          <a:p>
            <a:r>
              <a:rPr lang="en-GB" sz="4200">
                <a:latin typeface="Abadi" panose="020B0604020104020204" pitchFamily="34" charset="0"/>
                <a:cs typeface="Calibri" panose="020F0502020204030204" pitchFamily="34" charset="0"/>
              </a:rPr>
              <a:t>What do we all need in a community?</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355201-9966-5332-7D91-282E04D82261}"/>
              </a:ext>
            </a:extLst>
          </p:cNvPr>
          <p:cNvSpPr>
            <a:spLocks noGrp="1"/>
          </p:cNvSpPr>
          <p:nvPr>
            <p:ph idx="1"/>
          </p:nvPr>
        </p:nvSpPr>
        <p:spPr>
          <a:xfrm>
            <a:off x="640080" y="2872899"/>
            <a:ext cx="4243589" cy="3320668"/>
          </a:xfrm>
        </p:spPr>
        <p:txBody>
          <a:bodyPr>
            <a:normAutofit/>
          </a:bodyPr>
          <a:lstStyle/>
          <a:p>
            <a:pPr>
              <a:buFont typeface="Courier New" panose="02070309020205020404" pitchFamily="49" charset="0"/>
              <a:buChar char="o"/>
            </a:pPr>
            <a:r>
              <a:rPr lang="en-GB" sz="2200">
                <a:latin typeface="Abadi" panose="020B0604020104020204" pitchFamily="34" charset="0"/>
                <a:cs typeface="Calibri" panose="020F0502020204030204" pitchFamily="34" charset="0"/>
              </a:rPr>
              <a:t>Look at the quotes on the following slide.</a:t>
            </a:r>
          </a:p>
          <a:p>
            <a:pPr>
              <a:buFont typeface="Courier New" panose="02070309020205020404" pitchFamily="49" charset="0"/>
              <a:buChar char="o"/>
            </a:pPr>
            <a:endParaRPr lang="en-GB" sz="2200">
              <a:latin typeface="Abadi" panose="020B0604020104020204" pitchFamily="34" charset="0"/>
              <a:cs typeface="Calibri" panose="020F0502020204030204" pitchFamily="34" charset="0"/>
            </a:endParaRPr>
          </a:p>
          <a:p>
            <a:pPr>
              <a:buFont typeface="Courier New" panose="02070309020205020404" pitchFamily="49" charset="0"/>
              <a:buChar char="o"/>
            </a:pPr>
            <a:r>
              <a:rPr lang="en-GB" sz="2200">
                <a:latin typeface="Abadi" panose="020B0604020104020204" pitchFamily="34" charset="0"/>
                <a:cs typeface="Calibri" panose="020F0502020204030204" pitchFamily="34" charset="0"/>
              </a:rPr>
              <a:t>Complete the table you have been given.</a:t>
            </a:r>
          </a:p>
          <a:p>
            <a:pPr>
              <a:buFont typeface="Courier New" panose="02070309020205020404" pitchFamily="49" charset="0"/>
              <a:buChar char="o"/>
            </a:pPr>
            <a:endParaRPr lang="en-GB" sz="2200">
              <a:latin typeface="Abadi" panose="020B0604020104020204" pitchFamily="34" charset="0"/>
              <a:cs typeface="Calibri" panose="020F0502020204030204" pitchFamily="34" charset="0"/>
            </a:endParaRPr>
          </a:p>
          <a:p>
            <a:pPr>
              <a:buFont typeface="Courier New" panose="02070309020205020404" pitchFamily="49" charset="0"/>
              <a:buChar char="o"/>
            </a:pPr>
            <a:endParaRPr lang="en-GB" sz="2200" dirty="0">
              <a:latin typeface="Calibri" panose="020F0502020204030204" pitchFamily="34" charset="0"/>
              <a:cs typeface="Calibri" panose="020F0502020204030204" pitchFamily="34" charset="0"/>
            </a:endParaRPr>
          </a:p>
          <a:p>
            <a:endParaRPr lang="en-GB" sz="2200" dirty="0"/>
          </a:p>
        </p:txBody>
      </p:sp>
      <p:pic>
        <p:nvPicPr>
          <p:cNvPr id="5" name="Picture 4" descr="Two blank speech balloons">
            <a:extLst>
              <a:ext uri="{FF2B5EF4-FFF2-40B4-BE49-F238E27FC236}">
                <a16:creationId xmlns:a16="http://schemas.microsoft.com/office/drawing/2014/main" id="{FEACF890-2280-3E42-E334-6EB2B1DBD19E}"/>
              </a:ext>
            </a:extLst>
          </p:cNvPr>
          <p:cNvPicPr>
            <a:picLocks noChangeAspect="1"/>
          </p:cNvPicPr>
          <p:nvPr/>
        </p:nvPicPr>
        <p:blipFill>
          <a:blip r:embed="rId3">
            <a:extLst>
              <a:ext uri="{28A0092B-C50C-407E-A947-70E740481C1C}">
                <a14:useLocalDpi xmlns:a14="http://schemas.microsoft.com/office/drawing/2010/main" val="0"/>
              </a:ext>
            </a:extLst>
          </a:blip>
          <a:srcRect l="17761" r="1955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2633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0C36C66-2AC1-FFF8-A4FE-E035215B88A3}"/>
              </a:ext>
            </a:extLst>
          </p:cNvPr>
          <p:cNvSpPr/>
          <p:nvPr/>
        </p:nvSpPr>
        <p:spPr>
          <a:xfrm>
            <a:off x="107437" y="622852"/>
            <a:ext cx="1782488" cy="2500308"/>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Be truthful and honest.  Give people 2</a:t>
            </a:r>
            <a:r>
              <a:rPr lang="en-GB" sz="2400" baseline="30000" dirty="0">
                <a:solidFill>
                  <a:schemeClr val="tx1"/>
                </a:solidFill>
                <a:latin typeface="Abadi" panose="020B0604020104020204" pitchFamily="34" charset="0"/>
                <a:cs typeface="Calibri" panose="020F0502020204030204" pitchFamily="34" charset="0"/>
              </a:rPr>
              <a:t>nd</a:t>
            </a:r>
            <a:r>
              <a:rPr lang="en-GB" sz="2400" dirty="0">
                <a:solidFill>
                  <a:schemeClr val="tx1"/>
                </a:solidFill>
                <a:latin typeface="Abadi" panose="020B0604020104020204" pitchFamily="34" charset="0"/>
                <a:cs typeface="Calibri" panose="020F0502020204030204" pitchFamily="34" charset="0"/>
              </a:rPr>
              <a:t> chances</a:t>
            </a:r>
          </a:p>
        </p:txBody>
      </p:sp>
      <p:sp>
        <p:nvSpPr>
          <p:cNvPr id="3" name="Rectangle: Rounded Corners 2">
            <a:extLst>
              <a:ext uri="{FF2B5EF4-FFF2-40B4-BE49-F238E27FC236}">
                <a16:creationId xmlns:a16="http://schemas.microsoft.com/office/drawing/2014/main" id="{ED53536E-5CC9-6F80-D3DF-BB3903D63DBF}"/>
              </a:ext>
            </a:extLst>
          </p:cNvPr>
          <p:cNvSpPr/>
          <p:nvPr/>
        </p:nvSpPr>
        <p:spPr>
          <a:xfrm>
            <a:off x="9762543"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Generosity in everything</a:t>
            </a:r>
          </a:p>
        </p:txBody>
      </p:sp>
      <p:sp>
        <p:nvSpPr>
          <p:cNvPr id="6" name="Rectangle: Rounded Corners 5">
            <a:extLst>
              <a:ext uri="{FF2B5EF4-FFF2-40B4-BE49-F238E27FC236}">
                <a16:creationId xmlns:a16="http://schemas.microsoft.com/office/drawing/2014/main" id="{3062A9C2-8B08-364F-A077-7967CE978AFA}"/>
              </a:ext>
            </a:extLst>
          </p:cNvPr>
          <p:cNvSpPr/>
          <p:nvPr/>
        </p:nvSpPr>
        <p:spPr>
          <a:xfrm>
            <a:off x="125790" y="3734840"/>
            <a:ext cx="1862781" cy="250030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Love God and love other people as you love yourself</a:t>
            </a:r>
          </a:p>
        </p:txBody>
      </p:sp>
      <p:sp>
        <p:nvSpPr>
          <p:cNvPr id="12" name="Rectangle: Rounded Corners 11">
            <a:extLst>
              <a:ext uri="{FF2B5EF4-FFF2-40B4-BE49-F238E27FC236}">
                <a16:creationId xmlns:a16="http://schemas.microsoft.com/office/drawing/2014/main" id="{D36BA0E8-5E9B-1D1B-4E4F-BAD1A1496A15}"/>
              </a:ext>
            </a:extLst>
          </p:cNvPr>
          <p:cNvSpPr/>
          <p:nvPr/>
        </p:nvSpPr>
        <p:spPr>
          <a:xfrm>
            <a:off x="2225881"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As each Christian has a physical body through Jesus they form one spiritual body where everyone belongs to each other</a:t>
            </a:r>
          </a:p>
        </p:txBody>
      </p:sp>
      <p:sp>
        <p:nvSpPr>
          <p:cNvPr id="13" name="Rectangle: Rounded Corners 12">
            <a:extLst>
              <a:ext uri="{FF2B5EF4-FFF2-40B4-BE49-F238E27FC236}">
                <a16:creationId xmlns:a16="http://schemas.microsoft.com/office/drawing/2014/main" id="{6417DBB3-47F6-3F95-CD93-85AC4CBDC9C4}"/>
              </a:ext>
            </a:extLst>
          </p:cNvPr>
          <p:cNvSpPr/>
          <p:nvPr/>
        </p:nvSpPr>
        <p:spPr>
          <a:xfrm>
            <a:off x="2229392"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A friend loves at all times, and a brother is born from a time of adversity</a:t>
            </a:r>
          </a:p>
        </p:txBody>
      </p:sp>
      <p:sp>
        <p:nvSpPr>
          <p:cNvPr id="14" name="Rectangle: Rounded Corners 13">
            <a:extLst>
              <a:ext uri="{FF2B5EF4-FFF2-40B4-BE49-F238E27FC236}">
                <a16:creationId xmlns:a16="http://schemas.microsoft.com/office/drawing/2014/main" id="{2249A3C3-0892-8A91-4D80-BB55BE9966B3}"/>
              </a:ext>
            </a:extLst>
          </p:cNvPr>
          <p:cNvSpPr/>
          <p:nvPr/>
        </p:nvSpPr>
        <p:spPr>
          <a:xfrm>
            <a:off x="7209805"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Don’t show partiality to the poor or favouritism to the great, but judge all fairly</a:t>
            </a:r>
          </a:p>
        </p:txBody>
      </p:sp>
      <p:sp>
        <p:nvSpPr>
          <p:cNvPr id="15" name="Rectangle: Rounded Corners 14">
            <a:extLst>
              <a:ext uri="{FF2B5EF4-FFF2-40B4-BE49-F238E27FC236}">
                <a16:creationId xmlns:a16="http://schemas.microsoft.com/office/drawing/2014/main" id="{8CEBEFF1-9CFC-F802-58A1-BEBE78A3A560}"/>
              </a:ext>
            </a:extLst>
          </p:cNvPr>
          <p:cNvSpPr/>
          <p:nvPr/>
        </p:nvSpPr>
        <p:spPr>
          <a:xfrm>
            <a:off x="9762543" y="250072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aim at purifying your thoughts and all will be well</a:t>
            </a:r>
          </a:p>
        </p:txBody>
      </p:sp>
      <p:sp>
        <p:nvSpPr>
          <p:cNvPr id="16" name="Rectangle: Rounded Corners 15">
            <a:extLst>
              <a:ext uri="{FF2B5EF4-FFF2-40B4-BE49-F238E27FC236}">
                <a16:creationId xmlns:a16="http://schemas.microsoft.com/office/drawing/2014/main" id="{C21DC30B-F773-3797-DF32-B748C340D25C}"/>
              </a:ext>
            </a:extLst>
          </p:cNvPr>
          <p:cNvSpPr/>
          <p:nvPr/>
        </p:nvSpPr>
        <p:spPr>
          <a:xfrm>
            <a:off x="2229392" y="29486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Those who see all creatures in themselves and themselves in all creatures will find true unity</a:t>
            </a:r>
          </a:p>
        </p:txBody>
      </p:sp>
      <p:sp>
        <p:nvSpPr>
          <p:cNvPr id="17" name="Rectangle: Rounded Corners 16">
            <a:extLst>
              <a:ext uri="{FF2B5EF4-FFF2-40B4-BE49-F238E27FC236}">
                <a16:creationId xmlns:a16="http://schemas.microsoft.com/office/drawing/2014/main" id="{26BF2A45-4D90-C88D-477B-F9116C417B21}"/>
              </a:ext>
            </a:extLst>
          </p:cNvPr>
          <p:cNvSpPr/>
          <p:nvPr/>
        </p:nvSpPr>
        <p:spPr>
          <a:xfrm>
            <a:off x="7186899"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 not harbour evil intentions in your mind towards others</a:t>
            </a:r>
          </a:p>
        </p:txBody>
      </p:sp>
      <p:sp>
        <p:nvSpPr>
          <p:cNvPr id="18" name="Rectangle: Rounded Corners 17">
            <a:extLst>
              <a:ext uri="{FF2B5EF4-FFF2-40B4-BE49-F238E27FC236}">
                <a16:creationId xmlns:a16="http://schemas.microsoft.com/office/drawing/2014/main" id="{0BC89428-BF54-58CD-0BEB-A6A4996DB37D}"/>
              </a:ext>
            </a:extLst>
          </p:cNvPr>
          <p:cNvSpPr/>
          <p:nvPr/>
        </p:nvSpPr>
        <p:spPr>
          <a:xfrm>
            <a:off x="4657067"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speak the truth.  God and truth are two and one</a:t>
            </a:r>
          </a:p>
        </p:txBody>
      </p:sp>
      <p:sp>
        <p:nvSpPr>
          <p:cNvPr id="19" name="Rectangle: Rounded Corners 18">
            <a:extLst>
              <a:ext uri="{FF2B5EF4-FFF2-40B4-BE49-F238E27FC236}">
                <a16:creationId xmlns:a16="http://schemas.microsoft.com/office/drawing/2014/main" id="{23DE41EA-C53F-A123-ABE5-FCC99719A682}"/>
              </a:ext>
            </a:extLst>
          </p:cNvPr>
          <p:cNvSpPr/>
          <p:nvPr/>
        </p:nvSpPr>
        <p:spPr>
          <a:xfrm>
            <a:off x="719578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Whatever you say should be just, don’t be biased</a:t>
            </a:r>
          </a:p>
        </p:txBody>
      </p:sp>
      <p:sp>
        <p:nvSpPr>
          <p:cNvPr id="20" name="Rectangle: Rounded Corners 19">
            <a:extLst>
              <a:ext uri="{FF2B5EF4-FFF2-40B4-BE49-F238E27FC236}">
                <a16:creationId xmlns:a16="http://schemas.microsoft.com/office/drawing/2014/main" id="{3E69670D-3E71-10B2-1348-7DA1420F7788}"/>
              </a:ext>
            </a:extLst>
          </p:cNvPr>
          <p:cNvSpPr/>
          <p:nvPr/>
        </p:nvSpPr>
        <p:spPr>
          <a:xfrm>
            <a:off x="4657067"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In dealing with people, treat them with good and kind manners</a:t>
            </a:r>
          </a:p>
        </p:txBody>
      </p:sp>
      <p:sp>
        <p:nvSpPr>
          <p:cNvPr id="21" name="Rectangle: Rounded Corners 20">
            <a:extLst>
              <a:ext uri="{FF2B5EF4-FFF2-40B4-BE49-F238E27FC236}">
                <a16:creationId xmlns:a16="http://schemas.microsoft.com/office/drawing/2014/main" id="{A88A2582-BA1F-BB98-E968-165B39A680CA}"/>
              </a:ext>
            </a:extLst>
          </p:cNvPr>
          <p:cNvSpPr/>
          <p:nvPr/>
        </p:nvSpPr>
        <p:spPr>
          <a:xfrm>
            <a:off x="4673171" y="26815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Caring for our fellow human beings is our highest calling</a:t>
            </a:r>
          </a:p>
        </p:txBody>
      </p:sp>
      <p:sp>
        <p:nvSpPr>
          <p:cNvPr id="22" name="Rectangle: Rounded Corners 21">
            <a:extLst>
              <a:ext uri="{FF2B5EF4-FFF2-40B4-BE49-F238E27FC236}">
                <a16:creationId xmlns:a16="http://schemas.microsoft.com/office/drawing/2014/main" id="{026BB4C0-480A-9512-6847-A7399BF00D51}"/>
              </a:ext>
            </a:extLst>
          </p:cNvPr>
          <p:cNvSpPr/>
          <p:nvPr/>
        </p:nvSpPr>
        <p:spPr>
          <a:xfrm>
            <a:off x="970949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We don’t believe in God, but we do believe in good</a:t>
            </a:r>
          </a:p>
        </p:txBody>
      </p:sp>
    </p:spTree>
    <p:extLst>
      <p:ext uri="{BB962C8B-B14F-4D97-AF65-F5344CB8AC3E}">
        <p14:creationId xmlns:p14="http://schemas.microsoft.com/office/powerpoint/2010/main" val="4646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D6EE8E6-4E49-DCB8-7E34-DCEC914EF2C0}"/>
              </a:ext>
            </a:extLst>
          </p:cNvPr>
          <p:cNvGraphicFramePr>
            <a:graphicFrameLocks noGrp="1"/>
          </p:cNvGraphicFramePr>
          <p:nvPr>
            <p:extLst>
              <p:ext uri="{D42A27DB-BD31-4B8C-83A1-F6EECF244321}">
                <p14:modId xmlns:p14="http://schemas.microsoft.com/office/powerpoint/2010/main" val="2108485127"/>
              </p:ext>
            </p:extLst>
          </p:nvPr>
        </p:nvGraphicFramePr>
        <p:xfrm>
          <a:off x="109727" y="504952"/>
          <a:ext cx="11972545" cy="5394960"/>
        </p:xfrm>
        <a:graphic>
          <a:graphicData uri="http://schemas.openxmlformats.org/drawingml/2006/table">
            <a:tbl>
              <a:tblPr firstRow="1" bandRow="1">
                <a:tableStyleId>{7DF18680-E054-41AD-8BC1-D1AEF772440D}</a:tableStyleId>
              </a:tblPr>
              <a:tblGrid>
                <a:gridCol w="2731009">
                  <a:extLst>
                    <a:ext uri="{9D8B030D-6E8A-4147-A177-3AD203B41FA5}">
                      <a16:colId xmlns:a16="http://schemas.microsoft.com/office/drawing/2014/main" val="1088660218"/>
                    </a:ext>
                  </a:extLst>
                </a:gridCol>
                <a:gridCol w="2474975">
                  <a:extLst>
                    <a:ext uri="{9D8B030D-6E8A-4147-A177-3AD203B41FA5}">
                      <a16:colId xmlns:a16="http://schemas.microsoft.com/office/drawing/2014/main" val="750095605"/>
                    </a:ext>
                  </a:extLst>
                </a:gridCol>
                <a:gridCol w="2584704">
                  <a:extLst>
                    <a:ext uri="{9D8B030D-6E8A-4147-A177-3AD203B41FA5}">
                      <a16:colId xmlns:a16="http://schemas.microsoft.com/office/drawing/2014/main" val="2077399013"/>
                    </a:ext>
                  </a:extLst>
                </a:gridCol>
                <a:gridCol w="2255520">
                  <a:extLst>
                    <a:ext uri="{9D8B030D-6E8A-4147-A177-3AD203B41FA5}">
                      <a16:colId xmlns:a16="http://schemas.microsoft.com/office/drawing/2014/main" val="2328967975"/>
                    </a:ext>
                  </a:extLst>
                </a:gridCol>
                <a:gridCol w="1926337">
                  <a:extLst>
                    <a:ext uri="{9D8B030D-6E8A-4147-A177-3AD203B41FA5}">
                      <a16:colId xmlns:a16="http://schemas.microsoft.com/office/drawing/2014/main" val="3896388607"/>
                    </a:ext>
                  </a:extLst>
                </a:gridCol>
              </a:tblGrid>
              <a:tr h="0">
                <a:tc>
                  <a:txBody>
                    <a:bodyPr/>
                    <a:lstStyle/>
                    <a:p>
                      <a:r>
                        <a:rPr lang="en-GB" dirty="0"/>
                        <a:t>Quote</a:t>
                      </a:r>
                    </a:p>
                  </a:txBody>
                  <a:tcPr/>
                </a:tc>
                <a:tc>
                  <a:txBody>
                    <a:bodyPr/>
                    <a:lstStyle/>
                    <a:p>
                      <a:r>
                        <a:rPr lang="en-GB" dirty="0"/>
                        <a:t>Example of this quote in action</a:t>
                      </a:r>
                    </a:p>
                  </a:txBody>
                  <a:tcPr/>
                </a:tc>
                <a:tc>
                  <a:txBody>
                    <a:bodyPr/>
                    <a:lstStyle/>
                    <a:p>
                      <a:r>
                        <a:rPr lang="en-GB" dirty="0"/>
                        <a:t>Which is the most important for your class and why?</a:t>
                      </a:r>
                    </a:p>
                  </a:txBody>
                  <a:tcPr/>
                </a:tc>
                <a:tc>
                  <a:txBody>
                    <a:bodyPr/>
                    <a:lstStyle/>
                    <a:p>
                      <a:r>
                        <a:rPr lang="en-GB" dirty="0"/>
                        <a:t>Which is the most important for the country and why?</a:t>
                      </a:r>
                    </a:p>
                  </a:txBody>
                  <a:tcPr/>
                </a:tc>
                <a:tc>
                  <a:txBody>
                    <a:bodyPr/>
                    <a:lstStyle/>
                    <a:p>
                      <a:r>
                        <a:rPr lang="en-GB" dirty="0"/>
                        <a:t>What faith or belief?</a:t>
                      </a:r>
                    </a:p>
                  </a:txBody>
                  <a:tcPr/>
                </a:tc>
                <a:extLst>
                  <a:ext uri="{0D108BD9-81ED-4DB2-BD59-A6C34878D82A}">
                    <a16:rowId xmlns:a16="http://schemas.microsoft.com/office/drawing/2014/main" val="717878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Always speak the truth.  God and truth are two and one</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448929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Whatever you say should be just, don’t be biased</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498677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Don’t show partiality to the poor or favouritism to the great, but judge all fairly</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637001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Do not harbour evil intentions in your mind towards others</a:t>
                      </a:r>
                    </a:p>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8575659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We don’t believe in God, but we do believe in good</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0577907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Always aim at purifying your thoughts and all will be well</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6786203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Generosity in everything</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699482224"/>
                  </a:ext>
                </a:extLst>
              </a:tr>
            </a:tbl>
          </a:graphicData>
        </a:graphic>
      </p:graphicFrame>
    </p:spTree>
    <p:extLst>
      <p:ext uri="{BB962C8B-B14F-4D97-AF65-F5344CB8AC3E}">
        <p14:creationId xmlns:p14="http://schemas.microsoft.com/office/powerpoint/2010/main" val="1300473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670C7E5-61CB-4C1A-CDC8-6CACFE8F3777}"/>
              </a:ext>
            </a:extLst>
          </p:cNvPr>
          <p:cNvGraphicFramePr>
            <a:graphicFrameLocks noGrp="1"/>
          </p:cNvGraphicFramePr>
          <p:nvPr>
            <p:extLst>
              <p:ext uri="{D42A27DB-BD31-4B8C-83A1-F6EECF244321}">
                <p14:modId xmlns:p14="http://schemas.microsoft.com/office/powerpoint/2010/main" val="3200891349"/>
              </p:ext>
            </p:extLst>
          </p:nvPr>
        </p:nvGraphicFramePr>
        <p:xfrm>
          <a:off x="262127" y="657352"/>
          <a:ext cx="11972545" cy="6126480"/>
        </p:xfrm>
        <a:graphic>
          <a:graphicData uri="http://schemas.openxmlformats.org/drawingml/2006/table">
            <a:tbl>
              <a:tblPr firstRow="1" bandRow="1">
                <a:tableStyleId>{7DF18680-E054-41AD-8BC1-D1AEF772440D}</a:tableStyleId>
              </a:tblPr>
              <a:tblGrid>
                <a:gridCol w="2731009">
                  <a:extLst>
                    <a:ext uri="{9D8B030D-6E8A-4147-A177-3AD203B41FA5}">
                      <a16:colId xmlns:a16="http://schemas.microsoft.com/office/drawing/2014/main" val="1088660218"/>
                    </a:ext>
                  </a:extLst>
                </a:gridCol>
                <a:gridCol w="2474975">
                  <a:extLst>
                    <a:ext uri="{9D8B030D-6E8A-4147-A177-3AD203B41FA5}">
                      <a16:colId xmlns:a16="http://schemas.microsoft.com/office/drawing/2014/main" val="750095605"/>
                    </a:ext>
                  </a:extLst>
                </a:gridCol>
                <a:gridCol w="2584704">
                  <a:extLst>
                    <a:ext uri="{9D8B030D-6E8A-4147-A177-3AD203B41FA5}">
                      <a16:colId xmlns:a16="http://schemas.microsoft.com/office/drawing/2014/main" val="2077399013"/>
                    </a:ext>
                  </a:extLst>
                </a:gridCol>
                <a:gridCol w="2255520">
                  <a:extLst>
                    <a:ext uri="{9D8B030D-6E8A-4147-A177-3AD203B41FA5}">
                      <a16:colId xmlns:a16="http://schemas.microsoft.com/office/drawing/2014/main" val="2328967975"/>
                    </a:ext>
                  </a:extLst>
                </a:gridCol>
                <a:gridCol w="1926337">
                  <a:extLst>
                    <a:ext uri="{9D8B030D-6E8A-4147-A177-3AD203B41FA5}">
                      <a16:colId xmlns:a16="http://schemas.microsoft.com/office/drawing/2014/main" val="3896388607"/>
                    </a:ext>
                  </a:extLst>
                </a:gridCol>
              </a:tblGrid>
              <a:tr h="0">
                <a:tc>
                  <a:txBody>
                    <a:bodyPr/>
                    <a:lstStyle/>
                    <a:p>
                      <a:r>
                        <a:rPr lang="en-GB" dirty="0"/>
                        <a:t>Quote</a:t>
                      </a:r>
                    </a:p>
                  </a:txBody>
                  <a:tcPr/>
                </a:tc>
                <a:tc>
                  <a:txBody>
                    <a:bodyPr/>
                    <a:lstStyle/>
                    <a:p>
                      <a:r>
                        <a:rPr lang="en-GB" dirty="0"/>
                        <a:t>Example of this quote in action</a:t>
                      </a:r>
                    </a:p>
                  </a:txBody>
                  <a:tcPr/>
                </a:tc>
                <a:tc>
                  <a:txBody>
                    <a:bodyPr/>
                    <a:lstStyle/>
                    <a:p>
                      <a:r>
                        <a:rPr lang="en-GB" dirty="0"/>
                        <a:t>Which is the most important for your class and why?</a:t>
                      </a:r>
                    </a:p>
                  </a:txBody>
                  <a:tcPr/>
                </a:tc>
                <a:tc>
                  <a:txBody>
                    <a:bodyPr/>
                    <a:lstStyle/>
                    <a:p>
                      <a:r>
                        <a:rPr lang="en-GB" dirty="0"/>
                        <a:t>Which is the most important for the country and why?</a:t>
                      </a:r>
                    </a:p>
                  </a:txBody>
                  <a:tcPr/>
                </a:tc>
                <a:tc>
                  <a:txBody>
                    <a:bodyPr/>
                    <a:lstStyle/>
                    <a:p>
                      <a:r>
                        <a:rPr lang="en-GB" dirty="0"/>
                        <a:t>What faith or belief?</a:t>
                      </a:r>
                    </a:p>
                  </a:txBody>
                  <a:tcPr/>
                </a:tc>
                <a:extLst>
                  <a:ext uri="{0D108BD9-81ED-4DB2-BD59-A6C34878D82A}">
                    <a16:rowId xmlns:a16="http://schemas.microsoft.com/office/drawing/2014/main" val="717878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Be truthful and honest.  Give people 2</a:t>
                      </a:r>
                      <a:r>
                        <a:rPr lang="en-GB" sz="1200" baseline="30000" dirty="0">
                          <a:solidFill>
                            <a:schemeClr val="tx1"/>
                          </a:solidFill>
                          <a:latin typeface="Abadi" panose="020B0604020104020204" pitchFamily="34" charset="0"/>
                          <a:cs typeface="Calibri" panose="020F0502020204030204" pitchFamily="34" charset="0"/>
                        </a:rPr>
                        <a:t>nd</a:t>
                      </a:r>
                      <a:r>
                        <a:rPr lang="en-GB" sz="1200" dirty="0">
                          <a:solidFill>
                            <a:schemeClr val="tx1"/>
                          </a:solidFill>
                          <a:latin typeface="Abadi" panose="020B0604020104020204" pitchFamily="34" charset="0"/>
                          <a:cs typeface="Calibri" panose="020F0502020204030204" pitchFamily="34" charset="0"/>
                        </a:rPr>
                        <a:t> chances</a:t>
                      </a:r>
                    </a:p>
                    <a:p>
                      <a:endParaRPr lang="en-GB" sz="1200"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448929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Love God and love other people as you love yourself</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498677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Those who see all creatures in themselves and themselves in all creatures will find true unity</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637001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As each Christian has a physical body through Jesus they form one spiritual body where everyone belongs to each other</a:t>
                      </a:r>
                    </a:p>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8575659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 friend loves at all times, and a brother is born from a time of adversity</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0577907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Caring for our fellow human beings is our highest calling</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6786203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In dealing with people, treat them with good and kind manners</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699482224"/>
                  </a:ext>
                </a:extLst>
              </a:tr>
            </a:tbl>
          </a:graphicData>
        </a:graphic>
      </p:graphicFrame>
    </p:spTree>
    <p:extLst>
      <p:ext uri="{BB962C8B-B14F-4D97-AF65-F5344CB8AC3E}">
        <p14:creationId xmlns:p14="http://schemas.microsoft.com/office/powerpoint/2010/main" val="1336425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09666-405D-F864-39C2-613ABB004F12}"/>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4DA1ED1-37A7-FDEC-BBCA-19CD788DE0BF}"/>
              </a:ext>
            </a:extLst>
          </p:cNvPr>
          <p:cNvSpPr/>
          <p:nvPr/>
        </p:nvSpPr>
        <p:spPr>
          <a:xfrm>
            <a:off x="107437" y="622852"/>
            <a:ext cx="1782488" cy="2500308"/>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Be truthful and honest.  Give people 2</a:t>
            </a:r>
            <a:r>
              <a:rPr lang="en-GB" sz="2400" baseline="30000" dirty="0">
                <a:solidFill>
                  <a:schemeClr val="tx1"/>
                </a:solidFill>
                <a:latin typeface="Abadi" panose="020B0604020104020204" pitchFamily="34" charset="0"/>
                <a:cs typeface="Calibri" panose="020F0502020204030204" pitchFamily="34" charset="0"/>
              </a:rPr>
              <a:t>nd</a:t>
            </a:r>
            <a:r>
              <a:rPr lang="en-GB" sz="2400" dirty="0">
                <a:solidFill>
                  <a:schemeClr val="tx1"/>
                </a:solidFill>
                <a:latin typeface="Abadi" panose="020B0604020104020204" pitchFamily="34" charset="0"/>
                <a:cs typeface="Calibri" panose="020F0502020204030204" pitchFamily="34" charset="0"/>
              </a:rPr>
              <a:t> chances</a:t>
            </a:r>
          </a:p>
        </p:txBody>
      </p:sp>
      <p:sp>
        <p:nvSpPr>
          <p:cNvPr id="3" name="Rectangle: Rounded Corners 2">
            <a:extLst>
              <a:ext uri="{FF2B5EF4-FFF2-40B4-BE49-F238E27FC236}">
                <a16:creationId xmlns:a16="http://schemas.microsoft.com/office/drawing/2014/main" id="{E81FCAD7-A0C5-4D37-2847-6213C6CDBB2E}"/>
              </a:ext>
            </a:extLst>
          </p:cNvPr>
          <p:cNvSpPr/>
          <p:nvPr/>
        </p:nvSpPr>
        <p:spPr>
          <a:xfrm>
            <a:off x="9762543"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Generosity in everything</a:t>
            </a:r>
          </a:p>
        </p:txBody>
      </p:sp>
      <p:sp>
        <p:nvSpPr>
          <p:cNvPr id="6" name="Rectangle: Rounded Corners 5">
            <a:extLst>
              <a:ext uri="{FF2B5EF4-FFF2-40B4-BE49-F238E27FC236}">
                <a16:creationId xmlns:a16="http://schemas.microsoft.com/office/drawing/2014/main" id="{23FD40D4-89D3-2940-1153-9F8B7CB74563}"/>
              </a:ext>
            </a:extLst>
          </p:cNvPr>
          <p:cNvSpPr/>
          <p:nvPr/>
        </p:nvSpPr>
        <p:spPr>
          <a:xfrm>
            <a:off x="125790" y="3734840"/>
            <a:ext cx="1862781" cy="250030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Love God and love other people as you love yourself</a:t>
            </a:r>
          </a:p>
        </p:txBody>
      </p:sp>
      <p:sp>
        <p:nvSpPr>
          <p:cNvPr id="12" name="Rectangle: Rounded Corners 11">
            <a:extLst>
              <a:ext uri="{FF2B5EF4-FFF2-40B4-BE49-F238E27FC236}">
                <a16:creationId xmlns:a16="http://schemas.microsoft.com/office/drawing/2014/main" id="{9682250A-2C1A-15A1-2894-B19271497819}"/>
              </a:ext>
            </a:extLst>
          </p:cNvPr>
          <p:cNvSpPr/>
          <p:nvPr/>
        </p:nvSpPr>
        <p:spPr>
          <a:xfrm>
            <a:off x="2225881"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As each Christian has a physical body through Jesus they form one spiritual body where everyone belongs to each other</a:t>
            </a:r>
          </a:p>
        </p:txBody>
      </p:sp>
      <p:sp>
        <p:nvSpPr>
          <p:cNvPr id="13" name="Rectangle: Rounded Corners 12">
            <a:extLst>
              <a:ext uri="{FF2B5EF4-FFF2-40B4-BE49-F238E27FC236}">
                <a16:creationId xmlns:a16="http://schemas.microsoft.com/office/drawing/2014/main" id="{FF182893-B458-3161-1C97-7B4578357323}"/>
              </a:ext>
            </a:extLst>
          </p:cNvPr>
          <p:cNvSpPr/>
          <p:nvPr/>
        </p:nvSpPr>
        <p:spPr>
          <a:xfrm>
            <a:off x="2229392"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A friend loves at all times, and a brother is born from a time of adversity</a:t>
            </a:r>
          </a:p>
        </p:txBody>
      </p:sp>
      <p:sp>
        <p:nvSpPr>
          <p:cNvPr id="14" name="Rectangle: Rounded Corners 13">
            <a:extLst>
              <a:ext uri="{FF2B5EF4-FFF2-40B4-BE49-F238E27FC236}">
                <a16:creationId xmlns:a16="http://schemas.microsoft.com/office/drawing/2014/main" id="{A4673873-2FEB-C760-8805-1CE811A9BE33}"/>
              </a:ext>
            </a:extLst>
          </p:cNvPr>
          <p:cNvSpPr/>
          <p:nvPr/>
        </p:nvSpPr>
        <p:spPr>
          <a:xfrm>
            <a:off x="7209805"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Don’t show partiality to the poor or favouritism to the great, but judge all fairly</a:t>
            </a:r>
          </a:p>
        </p:txBody>
      </p:sp>
      <p:sp>
        <p:nvSpPr>
          <p:cNvPr id="15" name="Rectangle: Rounded Corners 14">
            <a:extLst>
              <a:ext uri="{FF2B5EF4-FFF2-40B4-BE49-F238E27FC236}">
                <a16:creationId xmlns:a16="http://schemas.microsoft.com/office/drawing/2014/main" id="{6ECEE615-3B89-3C81-7D66-E0A90F57AAC5}"/>
              </a:ext>
            </a:extLst>
          </p:cNvPr>
          <p:cNvSpPr/>
          <p:nvPr/>
        </p:nvSpPr>
        <p:spPr>
          <a:xfrm>
            <a:off x="9762543" y="250072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aim at purifying your thoughts and all will be well</a:t>
            </a:r>
          </a:p>
        </p:txBody>
      </p:sp>
      <p:sp>
        <p:nvSpPr>
          <p:cNvPr id="16" name="Rectangle: Rounded Corners 15">
            <a:extLst>
              <a:ext uri="{FF2B5EF4-FFF2-40B4-BE49-F238E27FC236}">
                <a16:creationId xmlns:a16="http://schemas.microsoft.com/office/drawing/2014/main" id="{BF4A685D-D590-6E77-2E06-617C2DFEFCEC}"/>
              </a:ext>
            </a:extLst>
          </p:cNvPr>
          <p:cNvSpPr/>
          <p:nvPr/>
        </p:nvSpPr>
        <p:spPr>
          <a:xfrm>
            <a:off x="2229392" y="29486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Those who see all creatures in themselves and themselves in all creatures will find true unity</a:t>
            </a:r>
          </a:p>
        </p:txBody>
      </p:sp>
      <p:sp>
        <p:nvSpPr>
          <p:cNvPr id="17" name="Rectangle: Rounded Corners 16">
            <a:extLst>
              <a:ext uri="{FF2B5EF4-FFF2-40B4-BE49-F238E27FC236}">
                <a16:creationId xmlns:a16="http://schemas.microsoft.com/office/drawing/2014/main" id="{3E86E761-26B1-7573-B08F-448D80395691}"/>
              </a:ext>
            </a:extLst>
          </p:cNvPr>
          <p:cNvSpPr/>
          <p:nvPr/>
        </p:nvSpPr>
        <p:spPr>
          <a:xfrm>
            <a:off x="7186899"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 not harbour evil intentions in your mind towards others</a:t>
            </a:r>
          </a:p>
        </p:txBody>
      </p:sp>
      <p:sp>
        <p:nvSpPr>
          <p:cNvPr id="18" name="Rectangle: Rounded Corners 17">
            <a:extLst>
              <a:ext uri="{FF2B5EF4-FFF2-40B4-BE49-F238E27FC236}">
                <a16:creationId xmlns:a16="http://schemas.microsoft.com/office/drawing/2014/main" id="{EE54A1C9-40C2-B30E-89CA-C28696782C91}"/>
              </a:ext>
            </a:extLst>
          </p:cNvPr>
          <p:cNvSpPr/>
          <p:nvPr/>
        </p:nvSpPr>
        <p:spPr>
          <a:xfrm>
            <a:off x="4657067"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speak the truth.  God and truth are two and one</a:t>
            </a:r>
          </a:p>
        </p:txBody>
      </p:sp>
      <p:sp>
        <p:nvSpPr>
          <p:cNvPr id="19" name="Rectangle: Rounded Corners 18">
            <a:extLst>
              <a:ext uri="{FF2B5EF4-FFF2-40B4-BE49-F238E27FC236}">
                <a16:creationId xmlns:a16="http://schemas.microsoft.com/office/drawing/2014/main" id="{7DF6B68F-7B4A-D626-49FE-A32A602638C0}"/>
              </a:ext>
            </a:extLst>
          </p:cNvPr>
          <p:cNvSpPr/>
          <p:nvPr/>
        </p:nvSpPr>
        <p:spPr>
          <a:xfrm>
            <a:off x="719578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Whatever you say should be just, don’t be biased</a:t>
            </a:r>
          </a:p>
        </p:txBody>
      </p:sp>
      <p:sp>
        <p:nvSpPr>
          <p:cNvPr id="20" name="Rectangle: Rounded Corners 19">
            <a:extLst>
              <a:ext uri="{FF2B5EF4-FFF2-40B4-BE49-F238E27FC236}">
                <a16:creationId xmlns:a16="http://schemas.microsoft.com/office/drawing/2014/main" id="{042D07DA-557D-9ECD-AA5E-99ABC6550BF8}"/>
              </a:ext>
            </a:extLst>
          </p:cNvPr>
          <p:cNvSpPr/>
          <p:nvPr/>
        </p:nvSpPr>
        <p:spPr>
          <a:xfrm>
            <a:off x="4657067"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In dealing with people, treat them with good and kind manners</a:t>
            </a:r>
          </a:p>
        </p:txBody>
      </p:sp>
      <p:sp>
        <p:nvSpPr>
          <p:cNvPr id="21" name="Rectangle: Rounded Corners 20">
            <a:extLst>
              <a:ext uri="{FF2B5EF4-FFF2-40B4-BE49-F238E27FC236}">
                <a16:creationId xmlns:a16="http://schemas.microsoft.com/office/drawing/2014/main" id="{6F7A6EAB-B0AE-4093-7413-CEF5DE8A6D24}"/>
              </a:ext>
            </a:extLst>
          </p:cNvPr>
          <p:cNvSpPr/>
          <p:nvPr/>
        </p:nvSpPr>
        <p:spPr>
          <a:xfrm>
            <a:off x="4673171" y="26815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Caring for our fellow human beings is our highest calling</a:t>
            </a:r>
          </a:p>
        </p:txBody>
      </p:sp>
      <p:sp>
        <p:nvSpPr>
          <p:cNvPr id="22" name="Rectangle: Rounded Corners 21">
            <a:extLst>
              <a:ext uri="{FF2B5EF4-FFF2-40B4-BE49-F238E27FC236}">
                <a16:creationId xmlns:a16="http://schemas.microsoft.com/office/drawing/2014/main" id="{9DE22613-9992-2647-419A-D276CC811267}"/>
              </a:ext>
            </a:extLst>
          </p:cNvPr>
          <p:cNvSpPr/>
          <p:nvPr/>
        </p:nvSpPr>
        <p:spPr>
          <a:xfrm>
            <a:off x="970949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We don’t believe in God, but we do believe in good</a:t>
            </a:r>
          </a:p>
        </p:txBody>
      </p:sp>
      <p:pic>
        <p:nvPicPr>
          <p:cNvPr id="4" name="Picture 3" descr="A black cross on a white background&#10;&#10;AI-generated content may be incorrect.">
            <a:extLst>
              <a:ext uri="{FF2B5EF4-FFF2-40B4-BE49-F238E27FC236}">
                <a16:creationId xmlns:a16="http://schemas.microsoft.com/office/drawing/2014/main" id="{73831595-63AF-045F-3AF3-C3AE26D2D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53" y="4505769"/>
            <a:ext cx="1162453" cy="1166620"/>
          </a:xfrm>
          <a:prstGeom prst="rect">
            <a:avLst/>
          </a:prstGeom>
        </p:spPr>
      </p:pic>
      <p:pic>
        <p:nvPicPr>
          <p:cNvPr id="5" name="Picture 4" descr="A black cross on a white background&#10;&#10;AI-generated content may be incorrect.">
            <a:extLst>
              <a:ext uri="{FF2B5EF4-FFF2-40B4-BE49-F238E27FC236}">
                <a16:creationId xmlns:a16="http://schemas.microsoft.com/office/drawing/2014/main" id="{A3A17FB7-071A-072C-8B58-E93AC83D2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39" y="2938451"/>
            <a:ext cx="1162453" cy="1166620"/>
          </a:xfrm>
          <a:prstGeom prst="rect">
            <a:avLst/>
          </a:prstGeom>
        </p:spPr>
      </p:pic>
      <p:pic>
        <p:nvPicPr>
          <p:cNvPr id="8" name="Picture 7" descr="A black star with a triangle&#10;&#10;AI-generated content may be incorrect.">
            <a:extLst>
              <a:ext uri="{FF2B5EF4-FFF2-40B4-BE49-F238E27FC236}">
                <a16:creationId xmlns:a16="http://schemas.microsoft.com/office/drawing/2014/main" id="{9A5DF61B-C0FB-E33A-9756-3CAB99F70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580" y="5023379"/>
            <a:ext cx="1352570" cy="1352570"/>
          </a:xfrm>
          <a:prstGeom prst="rect">
            <a:avLst/>
          </a:prstGeom>
        </p:spPr>
      </p:pic>
      <p:pic>
        <p:nvPicPr>
          <p:cNvPr id="10" name="Picture 9" descr="A black star with a triangle&#10;&#10;AI-generated content may be incorrect.">
            <a:extLst>
              <a:ext uri="{FF2B5EF4-FFF2-40B4-BE49-F238E27FC236}">
                <a16:creationId xmlns:a16="http://schemas.microsoft.com/office/drawing/2014/main" id="{AB189090-B4DB-AE49-038D-4C1272AB2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364" y="2845476"/>
            <a:ext cx="1352570" cy="1352570"/>
          </a:xfrm>
          <a:prstGeom prst="rect">
            <a:avLst/>
          </a:prstGeom>
        </p:spPr>
      </p:pic>
      <p:pic>
        <p:nvPicPr>
          <p:cNvPr id="24" name="Picture 23" descr="A black symbol with a curved design&#10;&#10;AI-generated content may be incorrect.">
            <a:extLst>
              <a:ext uri="{FF2B5EF4-FFF2-40B4-BE49-F238E27FC236}">
                <a16:creationId xmlns:a16="http://schemas.microsoft.com/office/drawing/2014/main" id="{4F42FF9B-5D79-A12E-AE51-25BE54886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581" y="4795409"/>
            <a:ext cx="1192057" cy="1580540"/>
          </a:xfrm>
          <a:prstGeom prst="rect">
            <a:avLst/>
          </a:prstGeom>
        </p:spPr>
      </p:pic>
      <p:pic>
        <p:nvPicPr>
          <p:cNvPr id="25" name="Picture 24" descr="A black symbol with a curved design&#10;&#10;AI-generated content may be incorrect.">
            <a:extLst>
              <a:ext uri="{FF2B5EF4-FFF2-40B4-BE49-F238E27FC236}">
                <a16:creationId xmlns:a16="http://schemas.microsoft.com/office/drawing/2014/main" id="{A7E1EF99-3248-8796-252B-B94E43E6B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480" y="4909394"/>
            <a:ext cx="1192057" cy="1580540"/>
          </a:xfrm>
          <a:prstGeom prst="rect">
            <a:avLst/>
          </a:prstGeom>
        </p:spPr>
      </p:pic>
      <p:pic>
        <p:nvPicPr>
          <p:cNvPr id="27" name="Picture 26" descr="A black and white symbol&#10;&#10;AI-generated content may be incorrect.">
            <a:extLst>
              <a:ext uri="{FF2B5EF4-FFF2-40B4-BE49-F238E27FC236}">
                <a16:creationId xmlns:a16="http://schemas.microsoft.com/office/drawing/2014/main" id="{4047EBD3-EC96-4D7D-B5DD-4AFDBE2FB0F9}"/>
              </a:ext>
            </a:extLst>
          </p:cNvPr>
          <p:cNvPicPr>
            <a:picLocks noChangeAspect="1"/>
          </p:cNvPicPr>
          <p:nvPr/>
        </p:nvPicPr>
        <p:blipFill>
          <a:blip r:embed="rId6">
            <a:extLst>
              <a:ext uri="{28A0092B-C50C-407E-A947-70E740481C1C}">
                <a14:useLocalDpi xmlns:a14="http://schemas.microsoft.com/office/drawing/2010/main" val="0"/>
              </a:ext>
            </a:extLst>
          </a:blip>
          <a:srcRect l="16679" t="7029" r="15056" b="28414"/>
          <a:stretch>
            <a:fillRect/>
          </a:stretch>
        </p:blipFill>
        <p:spPr>
          <a:xfrm>
            <a:off x="189769" y="1109933"/>
            <a:ext cx="1513747" cy="1546045"/>
          </a:xfrm>
          <a:prstGeom prst="rect">
            <a:avLst/>
          </a:prstGeom>
        </p:spPr>
      </p:pic>
      <p:pic>
        <p:nvPicPr>
          <p:cNvPr id="28" name="Picture 27" descr="A black and white symbol&#10;&#10;AI-generated content may be incorrect.">
            <a:extLst>
              <a:ext uri="{FF2B5EF4-FFF2-40B4-BE49-F238E27FC236}">
                <a16:creationId xmlns:a16="http://schemas.microsoft.com/office/drawing/2014/main" id="{C585AF51-E878-9608-F30A-C361A835BAC6}"/>
              </a:ext>
            </a:extLst>
          </p:cNvPr>
          <p:cNvPicPr>
            <a:picLocks noChangeAspect="1"/>
          </p:cNvPicPr>
          <p:nvPr/>
        </p:nvPicPr>
        <p:blipFill>
          <a:blip r:embed="rId6">
            <a:extLst>
              <a:ext uri="{28A0092B-C50C-407E-A947-70E740481C1C}">
                <a14:useLocalDpi xmlns:a14="http://schemas.microsoft.com/office/drawing/2010/main" val="0"/>
              </a:ext>
            </a:extLst>
          </a:blip>
          <a:srcRect l="16679" t="7029" r="15056" b="28414"/>
          <a:stretch>
            <a:fillRect/>
          </a:stretch>
        </p:blipFill>
        <p:spPr>
          <a:xfrm>
            <a:off x="10202300" y="4899366"/>
            <a:ext cx="1513747" cy="1546045"/>
          </a:xfrm>
          <a:prstGeom prst="rect">
            <a:avLst/>
          </a:prstGeom>
        </p:spPr>
      </p:pic>
      <p:pic>
        <p:nvPicPr>
          <p:cNvPr id="30" name="Picture 29" descr="A black symbol with a white background&#10;&#10;AI-generated content may be incorrect.">
            <a:extLst>
              <a:ext uri="{FF2B5EF4-FFF2-40B4-BE49-F238E27FC236}">
                <a16:creationId xmlns:a16="http://schemas.microsoft.com/office/drawing/2014/main" id="{71696437-966D-5BBC-E70E-19892FA8D8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2047" y="2718346"/>
            <a:ext cx="1524000" cy="1524000"/>
          </a:xfrm>
          <a:prstGeom prst="rect">
            <a:avLst/>
          </a:prstGeom>
        </p:spPr>
      </p:pic>
      <p:pic>
        <p:nvPicPr>
          <p:cNvPr id="31" name="Picture 30" descr="A black symbol with a white background&#10;&#10;AI-generated content may be incorrect.">
            <a:extLst>
              <a:ext uri="{FF2B5EF4-FFF2-40B4-BE49-F238E27FC236}">
                <a16:creationId xmlns:a16="http://schemas.microsoft.com/office/drawing/2014/main" id="{E6843B61-55FD-BBE7-F354-CE1B911966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1150" y="553904"/>
            <a:ext cx="1524000" cy="1524000"/>
          </a:xfrm>
          <a:prstGeom prst="rect">
            <a:avLst/>
          </a:prstGeom>
        </p:spPr>
      </p:pic>
      <p:pic>
        <p:nvPicPr>
          <p:cNvPr id="33" name="Picture 32" descr="A black and white logo&#10;&#10;AI-generated content may be incorrect.">
            <a:extLst>
              <a:ext uri="{FF2B5EF4-FFF2-40B4-BE49-F238E27FC236}">
                <a16:creationId xmlns:a16="http://schemas.microsoft.com/office/drawing/2014/main" id="{6C2030E0-1512-AEB3-9F1A-21CAC081CB89}"/>
              </a:ext>
            </a:extLst>
          </p:cNvPr>
          <p:cNvPicPr>
            <a:picLocks noChangeAspect="1"/>
          </p:cNvPicPr>
          <p:nvPr/>
        </p:nvPicPr>
        <p:blipFill>
          <a:blip r:embed="rId8">
            <a:extLst>
              <a:ext uri="{28A0092B-C50C-407E-A947-70E740481C1C}">
                <a14:useLocalDpi xmlns:a14="http://schemas.microsoft.com/office/drawing/2010/main" val="0"/>
              </a:ext>
            </a:extLst>
          </a:blip>
          <a:srcRect l="23442" t="2002" r="28354" b="9083"/>
          <a:stretch>
            <a:fillRect/>
          </a:stretch>
        </p:blipFill>
        <p:spPr>
          <a:xfrm>
            <a:off x="10017187" y="411589"/>
            <a:ext cx="1475232" cy="1666315"/>
          </a:xfrm>
          <a:prstGeom prst="rect">
            <a:avLst/>
          </a:prstGeom>
        </p:spPr>
      </p:pic>
      <p:pic>
        <p:nvPicPr>
          <p:cNvPr id="34" name="Picture 33">
            <a:extLst>
              <a:ext uri="{FF2B5EF4-FFF2-40B4-BE49-F238E27FC236}">
                <a16:creationId xmlns:a16="http://schemas.microsoft.com/office/drawing/2014/main" id="{7A7EE898-FE49-472F-839E-E3062F56E8C6}"/>
              </a:ext>
            </a:extLst>
          </p:cNvPr>
          <p:cNvPicPr>
            <a:picLocks noChangeAspect="1"/>
          </p:cNvPicPr>
          <p:nvPr/>
        </p:nvPicPr>
        <p:blipFill>
          <a:blip r:embed="rId9"/>
          <a:stretch>
            <a:fillRect/>
          </a:stretch>
        </p:blipFill>
        <p:spPr>
          <a:xfrm>
            <a:off x="5023929" y="483728"/>
            <a:ext cx="1475360" cy="1664352"/>
          </a:xfrm>
          <a:prstGeom prst="rect">
            <a:avLst/>
          </a:prstGeom>
        </p:spPr>
      </p:pic>
      <p:pic>
        <p:nvPicPr>
          <p:cNvPr id="36" name="Picture 35" descr="A black crescent moon and star&#10;&#10;AI-generated content may be incorrect.">
            <a:extLst>
              <a:ext uri="{FF2B5EF4-FFF2-40B4-BE49-F238E27FC236}">
                <a16:creationId xmlns:a16="http://schemas.microsoft.com/office/drawing/2014/main" id="{9D1CE434-5D9D-80E7-D9A6-18338F1761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7927" y="2821144"/>
            <a:ext cx="1376902" cy="1376902"/>
          </a:xfrm>
          <a:prstGeom prst="rect">
            <a:avLst/>
          </a:prstGeom>
        </p:spPr>
      </p:pic>
      <p:pic>
        <p:nvPicPr>
          <p:cNvPr id="37" name="Picture 36" descr="A black crescent moon and star&#10;&#10;AI-generated content may be incorrect.">
            <a:extLst>
              <a:ext uri="{FF2B5EF4-FFF2-40B4-BE49-F238E27FC236}">
                <a16:creationId xmlns:a16="http://schemas.microsoft.com/office/drawing/2014/main" id="{4217E7C1-DCFA-5BF2-76FB-9DEAB40FD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8292" y="556295"/>
            <a:ext cx="1376902" cy="1376902"/>
          </a:xfrm>
          <a:prstGeom prst="rect">
            <a:avLst/>
          </a:prstGeom>
        </p:spPr>
      </p:pic>
    </p:spTree>
    <p:extLst>
      <p:ext uri="{BB962C8B-B14F-4D97-AF65-F5344CB8AC3E}">
        <p14:creationId xmlns:p14="http://schemas.microsoft.com/office/powerpoint/2010/main" val="95131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1000"/>
                                        <p:tgtEl>
                                          <p:spTgt spid="31"/>
                                        </p:tgtEl>
                                      </p:cBhvr>
                                    </p:animEffect>
                                    <p:anim calcmode="lin" valueType="num">
                                      <p:cBhvr>
                                        <p:cTn id="99" dur="1000" fill="hold"/>
                                        <p:tgtEl>
                                          <p:spTgt spid="31"/>
                                        </p:tgtEl>
                                        <p:attrNameLst>
                                          <p:attrName>ppt_x</p:attrName>
                                        </p:attrNameLst>
                                      </p:cBhvr>
                                      <p:tavLst>
                                        <p:tav tm="0">
                                          <p:val>
                                            <p:strVal val="#ppt_x"/>
                                          </p:val>
                                        </p:tav>
                                        <p:tav tm="100000">
                                          <p:val>
                                            <p:strVal val="#ppt_x"/>
                                          </p:val>
                                        </p:tav>
                                      </p:tavLst>
                                    </p:anim>
                                    <p:anim calcmode="lin" valueType="num">
                                      <p:cBhvr>
                                        <p:cTn id="10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1000"/>
                                        <p:tgtEl>
                                          <p:spTgt spid="34"/>
                                        </p:tgtEl>
                                      </p:cBhvr>
                                    </p:animEffect>
                                    <p:anim calcmode="lin" valueType="num">
                                      <p:cBhvr>
                                        <p:cTn id="106" dur="1000" fill="hold"/>
                                        <p:tgtEl>
                                          <p:spTgt spid="34"/>
                                        </p:tgtEl>
                                        <p:attrNameLst>
                                          <p:attrName>ppt_x</p:attrName>
                                        </p:attrNameLst>
                                      </p:cBhvr>
                                      <p:tavLst>
                                        <p:tav tm="0">
                                          <p:val>
                                            <p:strVal val="#ppt_x"/>
                                          </p:val>
                                        </p:tav>
                                        <p:tav tm="100000">
                                          <p:val>
                                            <p:strVal val="#ppt_x"/>
                                          </p:val>
                                        </p:tav>
                                      </p:tavLst>
                                    </p:anim>
                                    <p:anim calcmode="lin" valueType="num">
                                      <p:cBhvr>
                                        <p:cTn id="10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1000"/>
                                        <p:tgtEl>
                                          <p:spTgt spid="37"/>
                                        </p:tgtEl>
                                      </p:cBhvr>
                                    </p:animEffect>
                                    <p:anim calcmode="lin" valueType="num">
                                      <p:cBhvr>
                                        <p:cTn id="113" dur="1000" fill="hold"/>
                                        <p:tgtEl>
                                          <p:spTgt spid="37"/>
                                        </p:tgtEl>
                                        <p:attrNameLst>
                                          <p:attrName>ppt_x</p:attrName>
                                        </p:attrNameLst>
                                      </p:cBhvr>
                                      <p:tavLst>
                                        <p:tav tm="0">
                                          <p:val>
                                            <p:strVal val="#ppt_x"/>
                                          </p:val>
                                        </p:tav>
                                        <p:tav tm="100000">
                                          <p:val>
                                            <p:strVal val="#ppt_x"/>
                                          </p:val>
                                        </p:tav>
                                      </p:tavLst>
                                    </p:anim>
                                    <p:anim calcmode="lin" valueType="num">
                                      <p:cBhvr>
                                        <p:cTn id="1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1000"/>
                                        <p:tgtEl>
                                          <p:spTgt spid="33"/>
                                        </p:tgtEl>
                                      </p:cBhvr>
                                    </p:animEffect>
                                    <p:anim calcmode="lin" valueType="num">
                                      <p:cBhvr>
                                        <p:cTn id="120" dur="1000" fill="hold"/>
                                        <p:tgtEl>
                                          <p:spTgt spid="33"/>
                                        </p:tgtEl>
                                        <p:attrNameLst>
                                          <p:attrName>ppt_x</p:attrName>
                                        </p:attrNameLst>
                                      </p:cBhvr>
                                      <p:tavLst>
                                        <p:tav tm="0">
                                          <p:val>
                                            <p:strVal val="#ppt_x"/>
                                          </p:val>
                                        </p:tav>
                                        <p:tav tm="100000">
                                          <p:val>
                                            <p:strVal val="#ppt_x"/>
                                          </p:val>
                                        </p:tav>
                                      </p:tavLst>
                                    </p:anim>
                                    <p:anim calcmode="lin" valueType="num">
                                      <p:cBhvr>
                                        <p:cTn id="1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1000"/>
                                        <p:tgtEl>
                                          <p:spTgt spid="5"/>
                                        </p:tgtEl>
                                      </p:cBhvr>
                                    </p:animEffect>
                                    <p:anim calcmode="lin" valueType="num">
                                      <p:cBhvr>
                                        <p:cTn id="127" dur="1000" fill="hold"/>
                                        <p:tgtEl>
                                          <p:spTgt spid="5"/>
                                        </p:tgtEl>
                                        <p:attrNameLst>
                                          <p:attrName>ppt_x</p:attrName>
                                        </p:attrNameLst>
                                      </p:cBhvr>
                                      <p:tavLst>
                                        <p:tav tm="0">
                                          <p:val>
                                            <p:strVal val="#ppt_x"/>
                                          </p:val>
                                        </p:tav>
                                        <p:tav tm="100000">
                                          <p:val>
                                            <p:strVal val="#ppt_x"/>
                                          </p:val>
                                        </p:tav>
                                      </p:tavLst>
                                    </p:anim>
                                    <p:anim calcmode="lin" valueType="num">
                                      <p:cBhvr>
                                        <p:cTn id="1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fade">
                                      <p:cBhvr>
                                        <p:cTn id="133" dur="1000"/>
                                        <p:tgtEl>
                                          <p:spTgt spid="36"/>
                                        </p:tgtEl>
                                      </p:cBhvr>
                                    </p:animEffect>
                                    <p:anim calcmode="lin" valueType="num">
                                      <p:cBhvr>
                                        <p:cTn id="134" dur="1000" fill="hold"/>
                                        <p:tgtEl>
                                          <p:spTgt spid="36"/>
                                        </p:tgtEl>
                                        <p:attrNameLst>
                                          <p:attrName>ppt_x</p:attrName>
                                        </p:attrNameLst>
                                      </p:cBhvr>
                                      <p:tavLst>
                                        <p:tav tm="0">
                                          <p:val>
                                            <p:strVal val="#ppt_x"/>
                                          </p:val>
                                        </p:tav>
                                        <p:tav tm="100000">
                                          <p:val>
                                            <p:strVal val="#ppt_x"/>
                                          </p:val>
                                        </p:tav>
                                      </p:tavLst>
                                    </p:anim>
                                    <p:anim calcmode="lin" valueType="num">
                                      <p:cBhvr>
                                        <p:cTn id="1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10"/>
                                        </p:tgtEl>
                                        <p:attrNameLst>
                                          <p:attrName>style.visibility</p:attrName>
                                        </p:attrNameLst>
                                      </p:cBhvr>
                                      <p:to>
                                        <p:strVal val="visible"/>
                                      </p:to>
                                    </p:set>
                                    <p:animEffect transition="in" filter="fade">
                                      <p:cBhvr>
                                        <p:cTn id="140" dur="1000"/>
                                        <p:tgtEl>
                                          <p:spTgt spid="10"/>
                                        </p:tgtEl>
                                      </p:cBhvr>
                                    </p:animEffect>
                                    <p:anim calcmode="lin" valueType="num">
                                      <p:cBhvr>
                                        <p:cTn id="141" dur="1000" fill="hold"/>
                                        <p:tgtEl>
                                          <p:spTgt spid="10"/>
                                        </p:tgtEl>
                                        <p:attrNameLst>
                                          <p:attrName>ppt_x</p:attrName>
                                        </p:attrNameLst>
                                      </p:cBhvr>
                                      <p:tavLst>
                                        <p:tav tm="0">
                                          <p:val>
                                            <p:strVal val="#ppt_x"/>
                                          </p:val>
                                        </p:tav>
                                        <p:tav tm="100000">
                                          <p:val>
                                            <p:strVal val="#ppt_x"/>
                                          </p:val>
                                        </p:tav>
                                      </p:tavLst>
                                    </p:anim>
                                    <p:anim calcmode="lin" valueType="num">
                                      <p:cBhvr>
                                        <p:cTn id="1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fade">
                                      <p:cBhvr>
                                        <p:cTn id="147" dur="1000"/>
                                        <p:tgtEl>
                                          <p:spTgt spid="4"/>
                                        </p:tgtEl>
                                      </p:cBhvr>
                                    </p:animEffect>
                                    <p:anim calcmode="lin" valueType="num">
                                      <p:cBhvr>
                                        <p:cTn id="148" dur="1000" fill="hold"/>
                                        <p:tgtEl>
                                          <p:spTgt spid="4"/>
                                        </p:tgtEl>
                                        <p:attrNameLst>
                                          <p:attrName>ppt_x</p:attrName>
                                        </p:attrNameLst>
                                      </p:cBhvr>
                                      <p:tavLst>
                                        <p:tav tm="0">
                                          <p:val>
                                            <p:strVal val="#ppt_x"/>
                                          </p:val>
                                        </p:tav>
                                        <p:tav tm="100000">
                                          <p:val>
                                            <p:strVal val="#ppt_x"/>
                                          </p:val>
                                        </p:tav>
                                      </p:tavLst>
                                    </p:anim>
                                    <p:anim calcmode="lin" valueType="num">
                                      <p:cBhvr>
                                        <p:cTn id="1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8"/>
                                        </p:tgtEl>
                                        <p:attrNameLst>
                                          <p:attrName>style.visibility</p:attrName>
                                        </p:attrNameLst>
                                      </p:cBhvr>
                                      <p:to>
                                        <p:strVal val="visible"/>
                                      </p:to>
                                    </p:set>
                                    <p:animEffect transition="in" filter="fade">
                                      <p:cBhvr>
                                        <p:cTn id="154" dur="1000"/>
                                        <p:tgtEl>
                                          <p:spTgt spid="8"/>
                                        </p:tgtEl>
                                      </p:cBhvr>
                                    </p:animEffect>
                                    <p:anim calcmode="lin" valueType="num">
                                      <p:cBhvr>
                                        <p:cTn id="155" dur="1000" fill="hold"/>
                                        <p:tgtEl>
                                          <p:spTgt spid="8"/>
                                        </p:tgtEl>
                                        <p:attrNameLst>
                                          <p:attrName>ppt_x</p:attrName>
                                        </p:attrNameLst>
                                      </p:cBhvr>
                                      <p:tavLst>
                                        <p:tav tm="0">
                                          <p:val>
                                            <p:strVal val="#ppt_x"/>
                                          </p:val>
                                        </p:tav>
                                        <p:tav tm="100000">
                                          <p:val>
                                            <p:strVal val="#ppt_x"/>
                                          </p:val>
                                        </p:tav>
                                      </p:tavLst>
                                    </p:anim>
                                    <p:anim calcmode="lin" valueType="num">
                                      <p:cBhvr>
                                        <p:cTn id="1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nodeType="clickEffect">
                                  <p:stCondLst>
                                    <p:cond delay="0"/>
                                  </p:stCondLst>
                                  <p:childTnLst>
                                    <p:set>
                                      <p:cBhvr>
                                        <p:cTn id="160" dur="1" fill="hold">
                                          <p:stCondLst>
                                            <p:cond delay="0"/>
                                          </p:stCondLst>
                                        </p:cTn>
                                        <p:tgtEl>
                                          <p:spTgt spid="24"/>
                                        </p:tgtEl>
                                        <p:attrNameLst>
                                          <p:attrName>style.visibility</p:attrName>
                                        </p:attrNameLst>
                                      </p:cBhvr>
                                      <p:to>
                                        <p:strVal val="visible"/>
                                      </p:to>
                                    </p:set>
                                    <p:animEffect transition="in" filter="fade">
                                      <p:cBhvr>
                                        <p:cTn id="161" dur="1000"/>
                                        <p:tgtEl>
                                          <p:spTgt spid="24"/>
                                        </p:tgtEl>
                                      </p:cBhvr>
                                    </p:animEffect>
                                    <p:anim calcmode="lin" valueType="num">
                                      <p:cBhvr>
                                        <p:cTn id="162" dur="1000" fill="hold"/>
                                        <p:tgtEl>
                                          <p:spTgt spid="24"/>
                                        </p:tgtEl>
                                        <p:attrNameLst>
                                          <p:attrName>ppt_x</p:attrName>
                                        </p:attrNameLst>
                                      </p:cBhvr>
                                      <p:tavLst>
                                        <p:tav tm="0">
                                          <p:val>
                                            <p:strVal val="#ppt_x"/>
                                          </p:val>
                                        </p:tav>
                                        <p:tav tm="100000">
                                          <p:val>
                                            <p:strVal val="#ppt_x"/>
                                          </p:val>
                                        </p:tav>
                                      </p:tavLst>
                                    </p:anim>
                                    <p:anim calcmode="lin" valueType="num">
                                      <p:cBhvr>
                                        <p:cTn id="1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nodeType="click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00"/>
                                        <p:tgtEl>
                                          <p:spTgt spid="25"/>
                                        </p:tgtEl>
                                      </p:cBhvr>
                                    </p:animEffect>
                                    <p:anim calcmode="lin" valueType="num">
                                      <p:cBhvr>
                                        <p:cTn id="169" dur="1000" fill="hold"/>
                                        <p:tgtEl>
                                          <p:spTgt spid="25"/>
                                        </p:tgtEl>
                                        <p:attrNameLst>
                                          <p:attrName>ppt_x</p:attrName>
                                        </p:attrNameLst>
                                      </p:cBhvr>
                                      <p:tavLst>
                                        <p:tav tm="0">
                                          <p:val>
                                            <p:strVal val="#ppt_x"/>
                                          </p:val>
                                        </p:tav>
                                        <p:tav tm="100000">
                                          <p:val>
                                            <p:strVal val="#ppt_x"/>
                                          </p:val>
                                        </p:tav>
                                      </p:tavLst>
                                    </p:anim>
                                    <p:anim calcmode="lin" valueType="num">
                                      <p:cBhvr>
                                        <p:cTn id="17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nodeType="click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fade">
                                      <p:cBhvr>
                                        <p:cTn id="175" dur="1000"/>
                                        <p:tgtEl>
                                          <p:spTgt spid="28"/>
                                        </p:tgtEl>
                                      </p:cBhvr>
                                    </p:animEffect>
                                    <p:anim calcmode="lin" valueType="num">
                                      <p:cBhvr>
                                        <p:cTn id="176" dur="1000" fill="hold"/>
                                        <p:tgtEl>
                                          <p:spTgt spid="28"/>
                                        </p:tgtEl>
                                        <p:attrNameLst>
                                          <p:attrName>ppt_x</p:attrName>
                                        </p:attrNameLst>
                                      </p:cBhvr>
                                      <p:tavLst>
                                        <p:tav tm="0">
                                          <p:val>
                                            <p:strVal val="#ppt_x"/>
                                          </p:val>
                                        </p:tav>
                                        <p:tav tm="100000">
                                          <p:val>
                                            <p:strVal val="#ppt_x"/>
                                          </p:val>
                                        </p:tav>
                                      </p:tavLst>
                                    </p:anim>
                                    <p:anim calcmode="lin" valueType="num">
                                      <p:cBhvr>
                                        <p:cTn id="17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nodeType="clickEffect">
                                  <p:stCondLst>
                                    <p:cond delay="0"/>
                                  </p:stCondLst>
                                  <p:childTnLst>
                                    <p:set>
                                      <p:cBhvr>
                                        <p:cTn id="181" dur="1" fill="hold">
                                          <p:stCondLst>
                                            <p:cond delay="0"/>
                                          </p:stCondLst>
                                        </p:cTn>
                                        <p:tgtEl>
                                          <p:spTgt spid="30"/>
                                        </p:tgtEl>
                                        <p:attrNameLst>
                                          <p:attrName>style.visibility</p:attrName>
                                        </p:attrNameLst>
                                      </p:cBhvr>
                                      <p:to>
                                        <p:strVal val="visible"/>
                                      </p:to>
                                    </p:set>
                                    <p:animEffect transition="in" filter="fade">
                                      <p:cBhvr>
                                        <p:cTn id="182" dur="1000"/>
                                        <p:tgtEl>
                                          <p:spTgt spid="30"/>
                                        </p:tgtEl>
                                      </p:cBhvr>
                                    </p:animEffect>
                                    <p:anim calcmode="lin" valueType="num">
                                      <p:cBhvr>
                                        <p:cTn id="183" dur="1000" fill="hold"/>
                                        <p:tgtEl>
                                          <p:spTgt spid="30"/>
                                        </p:tgtEl>
                                        <p:attrNameLst>
                                          <p:attrName>ppt_x</p:attrName>
                                        </p:attrNameLst>
                                      </p:cBhvr>
                                      <p:tavLst>
                                        <p:tav tm="0">
                                          <p:val>
                                            <p:strVal val="#ppt_x"/>
                                          </p:val>
                                        </p:tav>
                                        <p:tav tm="100000">
                                          <p:val>
                                            <p:strVal val="#ppt_x"/>
                                          </p:val>
                                        </p:tav>
                                      </p:tavLst>
                                    </p:anim>
                                    <p:anim calcmode="lin" valueType="num">
                                      <p:cBhvr>
                                        <p:cTn id="18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DBD1A-EA72-CE58-2A56-28BF408BD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9B498-C684-020D-4DDA-899DC7BCA852}"/>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Would it be a community without kindness?</a:t>
            </a:r>
          </a:p>
        </p:txBody>
      </p:sp>
      <p:pic>
        <p:nvPicPr>
          <p:cNvPr id="4" name="Picture 3">
            <a:extLst>
              <a:ext uri="{FF2B5EF4-FFF2-40B4-BE49-F238E27FC236}">
                <a16:creationId xmlns:a16="http://schemas.microsoft.com/office/drawing/2014/main" id="{44400BE5-FFFF-23C4-C2F2-3B87BA59CB23}"/>
              </a:ext>
            </a:extLst>
          </p:cNvPr>
          <p:cNvPicPr>
            <a:picLocks noChangeAspect="1"/>
          </p:cNvPicPr>
          <p:nvPr/>
        </p:nvPicPr>
        <p:blipFill>
          <a:blip r:embed="rId3"/>
          <a:srcRect l="63437" t="22592" r="14266" b="14074"/>
          <a:stretch>
            <a:fillRect/>
          </a:stretch>
        </p:blipFill>
        <p:spPr>
          <a:xfrm>
            <a:off x="5623560" y="1551760"/>
            <a:ext cx="6184900" cy="4941115"/>
          </a:xfrm>
          <a:prstGeom prst="rect">
            <a:avLst/>
          </a:prstGeom>
        </p:spPr>
      </p:pic>
      <p:sp>
        <p:nvSpPr>
          <p:cNvPr id="5" name="Rectangle: Rounded Corners 4">
            <a:extLst>
              <a:ext uri="{FF2B5EF4-FFF2-40B4-BE49-F238E27FC236}">
                <a16:creationId xmlns:a16="http://schemas.microsoft.com/office/drawing/2014/main" id="{E67DFC74-B60B-4106-0D9E-F588AB95C161}"/>
              </a:ext>
            </a:extLst>
          </p:cNvPr>
          <p:cNvSpPr/>
          <p:nvPr/>
        </p:nvSpPr>
        <p:spPr>
          <a:xfrm>
            <a:off x="122101" y="1977103"/>
            <a:ext cx="4913195" cy="432209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Pick out the key words from these quotes such as love, kindness, wisdom and add to the last column on your table.</a:t>
            </a:r>
          </a:p>
          <a:p>
            <a:pPr algn="ctr"/>
            <a:endParaRPr lang="en-GB" sz="2800" dirty="0">
              <a:solidFill>
                <a:schemeClr val="tx1"/>
              </a:solidFill>
              <a:latin typeface="Abadi" panose="020B0604020104020204" pitchFamily="34" charset="0"/>
              <a:cs typeface="Calibri" panose="020F0502020204030204" pitchFamily="34" charset="0"/>
            </a:endParaRPr>
          </a:p>
          <a:p>
            <a:pPr algn="ctr"/>
            <a:r>
              <a:rPr lang="en-GB" sz="2800" dirty="0">
                <a:solidFill>
                  <a:schemeClr val="tx1"/>
                </a:solidFill>
                <a:latin typeface="Abadi" panose="020B0604020104020204" pitchFamily="34" charset="0"/>
                <a:cs typeface="Calibri" panose="020F0502020204030204" pitchFamily="34" charset="0"/>
              </a:rPr>
              <a:t>Which are the top three words in your opinion and why?</a:t>
            </a:r>
          </a:p>
        </p:txBody>
      </p:sp>
    </p:spTree>
    <p:extLst>
      <p:ext uri="{BB962C8B-B14F-4D97-AF65-F5344CB8AC3E}">
        <p14:creationId xmlns:p14="http://schemas.microsoft.com/office/powerpoint/2010/main" val="26641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E890-80E3-3E57-7A9C-B6CF60E744C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9B4B4-1590-CF84-16CE-19CE6AAE4325}"/>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dirty="0">
                <a:solidFill>
                  <a:schemeClr val="tx1"/>
                </a:solidFill>
                <a:latin typeface="Abadi" panose="020B0604020104020204" pitchFamily="34" charset="0"/>
              </a:rPr>
              <a:t>RSVP?</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E601FA-4525-F5D8-D9CC-84B42A84EC8D}"/>
              </a:ext>
            </a:extLst>
          </p:cNvPr>
          <p:cNvSpPr txBox="1"/>
          <p:nvPr/>
        </p:nvSpPr>
        <p:spPr>
          <a:xfrm>
            <a:off x="630936" y="2807208"/>
            <a:ext cx="3429000" cy="3410712"/>
          </a:xfrm>
          <a:prstGeom prst="rect">
            <a:avLst/>
          </a:prstGeom>
        </p:spPr>
        <p:txBody>
          <a:bodyPr vert="horz" lIns="91440" tIns="45720" rIns="91440" bIns="45720" rtlCol="0" anchor="t">
            <a:normAutofit fontScale="92500"/>
          </a:bodyPr>
          <a:lstStyle/>
          <a:p>
            <a:pPr>
              <a:lnSpc>
                <a:spcPct val="90000"/>
              </a:lnSpc>
              <a:spcAft>
                <a:spcPts val="600"/>
              </a:spcAft>
            </a:pPr>
            <a:r>
              <a:rPr lang="en-US" sz="2000" dirty="0">
                <a:latin typeface="Abadi" panose="020B0604020104020204" pitchFamily="34" charset="0"/>
              </a:rPr>
              <a:t>When sharing our own faith and beliefs, it’s important to agree on some ground rules. This helps to ensure that everyone feels comfortable, respected, and able to speak in a brave and safe space.</a:t>
            </a:r>
          </a:p>
          <a:p>
            <a:pPr>
              <a:lnSpc>
                <a:spcPct val="90000"/>
              </a:lnSpc>
              <a:spcAft>
                <a:spcPts val="600"/>
              </a:spcAft>
            </a:pPr>
            <a:r>
              <a:rPr lang="en-US" sz="2000" dirty="0">
                <a:latin typeface="Abadi" panose="020B0604020104020204" pitchFamily="34" charset="0"/>
              </a:rPr>
              <a:t>Look at the RSVP information.</a:t>
            </a:r>
          </a:p>
          <a:p>
            <a:pPr>
              <a:lnSpc>
                <a:spcPct val="90000"/>
              </a:lnSpc>
              <a:spcAft>
                <a:spcPts val="600"/>
              </a:spcAft>
            </a:pPr>
            <a:r>
              <a:rPr lang="en-US" sz="2000" dirty="0">
                <a:latin typeface="Abadi" panose="020B0604020104020204" pitchFamily="34" charset="0"/>
              </a:rPr>
              <a:t>It is important that we all understand and agree to follow these guidelines throughout the session.</a:t>
            </a:r>
          </a:p>
        </p:txBody>
      </p:sp>
      <p:pic>
        <p:nvPicPr>
          <p:cNvPr id="6" name="Picture 5">
            <a:extLst>
              <a:ext uri="{FF2B5EF4-FFF2-40B4-BE49-F238E27FC236}">
                <a16:creationId xmlns:a16="http://schemas.microsoft.com/office/drawing/2014/main" id="{D0735EAC-DB5A-65C8-B7C7-13F47C0CC769}"/>
              </a:ext>
            </a:extLst>
          </p:cNvPr>
          <p:cNvPicPr>
            <a:picLocks noChangeAspect="1"/>
          </p:cNvPicPr>
          <p:nvPr/>
        </p:nvPicPr>
        <p:blipFill>
          <a:blip r:embed="rId3"/>
          <a:srcRect l="62102" t="20188" r="12794" b="16784"/>
          <a:stretch>
            <a:fillRect/>
          </a:stretch>
        </p:blipFill>
        <p:spPr>
          <a:xfrm>
            <a:off x="4307849" y="137541"/>
            <a:ext cx="7797800" cy="6582918"/>
          </a:xfrm>
          <a:prstGeom prst="rect">
            <a:avLst/>
          </a:prstGeom>
        </p:spPr>
      </p:pic>
    </p:spTree>
    <p:extLst>
      <p:ext uri="{BB962C8B-B14F-4D97-AF65-F5344CB8AC3E}">
        <p14:creationId xmlns:p14="http://schemas.microsoft.com/office/powerpoint/2010/main" val="135672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3B3DD-5432-C605-BB03-C2F541B51EE0}"/>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733E2-1A23-FE29-55BE-EF682B799747}"/>
              </a:ext>
            </a:extLst>
          </p:cNvPr>
          <p:cNvSpPr>
            <a:spLocks noGrp="1"/>
          </p:cNvSpPr>
          <p:nvPr>
            <p:ph type="title"/>
          </p:nvPr>
        </p:nvSpPr>
        <p:spPr>
          <a:xfrm>
            <a:off x="308759" y="-138617"/>
            <a:ext cx="6125964" cy="1906863"/>
          </a:xfrm>
        </p:spPr>
        <p:txBody>
          <a:bodyPr vert="horz" lIns="91440" tIns="45720" rIns="91440" bIns="45720" rtlCol="0" anchor="b">
            <a:normAutofit/>
          </a:bodyPr>
          <a:lstStyle/>
          <a:p>
            <a:r>
              <a:rPr lang="en-US" kern="1200" dirty="0">
                <a:solidFill>
                  <a:schemeClr val="tx1"/>
                </a:solidFill>
                <a:latin typeface="Abadi" panose="020B0604020104020204" pitchFamily="34" charset="0"/>
              </a:rPr>
              <a:t>Why a commandment for kindness?</a:t>
            </a:r>
          </a:p>
        </p:txBody>
      </p:sp>
      <p:pic>
        <p:nvPicPr>
          <p:cNvPr id="6" name="Picture 5" descr="Miniature red heart with arrow lying on pink surface">
            <a:extLst>
              <a:ext uri="{FF2B5EF4-FFF2-40B4-BE49-F238E27FC236}">
                <a16:creationId xmlns:a16="http://schemas.microsoft.com/office/drawing/2014/main" id="{E0664070-0208-E375-6490-DF6946A1792E}"/>
              </a:ext>
            </a:extLst>
          </p:cNvPr>
          <p:cNvPicPr>
            <a:picLocks noChangeAspect="1"/>
          </p:cNvPicPr>
          <p:nvPr/>
        </p:nvPicPr>
        <p:blipFill>
          <a:blip r:embed="rId3">
            <a:extLst>
              <a:ext uri="{28A0092B-C50C-407E-A947-70E740481C1C}">
                <a14:useLocalDpi xmlns:a14="http://schemas.microsoft.com/office/drawing/2010/main" val="0"/>
              </a:ext>
            </a:extLst>
          </a:blip>
          <a:srcRect l="39402" r="1606" b="2"/>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descr="Close up of heart shaped pages of a book">
            <a:extLst>
              <a:ext uri="{FF2B5EF4-FFF2-40B4-BE49-F238E27FC236}">
                <a16:creationId xmlns:a16="http://schemas.microsoft.com/office/drawing/2014/main" id="{2166949B-40F4-E452-3E2E-CE605D493AEA}"/>
              </a:ext>
            </a:extLst>
          </p:cNvPr>
          <p:cNvPicPr>
            <a:picLocks noChangeAspect="1"/>
          </p:cNvPicPr>
          <p:nvPr/>
        </p:nvPicPr>
        <p:blipFill>
          <a:blip r:embed="rId4">
            <a:extLst>
              <a:ext uri="{28A0092B-C50C-407E-A947-70E740481C1C}">
                <a14:useLocalDpi xmlns:a14="http://schemas.microsoft.com/office/drawing/2010/main" val="0"/>
              </a:ext>
            </a:extLst>
          </a:blip>
          <a:srcRect l="15851" r="17744" b="2"/>
          <a:stretch>
            <a:fillRect/>
          </a:stretch>
        </p:blipFill>
        <p:spPr>
          <a:xfrm>
            <a:off x="6259667" y="242355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Hand heart sign on pink background">
            <a:extLst>
              <a:ext uri="{FF2B5EF4-FFF2-40B4-BE49-F238E27FC236}">
                <a16:creationId xmlns:a16="http://schemas.microsoft.com/office/drawing/2014/main" id="{9DBC18B8-DB97-0875-F240-A1F6A19007CE}"/>
              </a:ext>
            </a:extLst>
          </p:cNvPr>
          <p:cNvPicPr>
            <a:picLocks noChangeAspect="1"/>
          </p:cNvPicPr>
          <p:nvPr/>
        </p:nvPicPr>
        <p:blipFill>
          <a:blip r:embed="rId5">
            <a:extLst>
              <a:ext uri="{28A0092B-C50C-407E-A947-70E740481C1C}">
                <a14:useLocalDpi xmlns:a14="http://schemas.microsoft.com/office/drawing/2010/main" val="0"/>
              </a:ext>
            </a:extLst>
          </a:blip>
          <a:srcRect l="7959" r="5596" b="-2"/>
          <a:stretch>
            <a:fillRect/>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13" name="TextBox 12">
            <a:extLst>
              <a:ext uri="{FF2B5EF4-FFF2-40B4-BE49-F238E27FC236}">
                <a16:creationId xmlns:a16="http://schemas.microsoft.com/office/drawing/2014/main" id="{D8175DB8-CAE6-728B-E5C2-1DBD935F892E}"/>
              </a:ext>
            </a:extLst>
          </p:cNvPr>
          <p:cNvSpPr txBox="1"/>
          <p:nvPr/>
        </p:nvSpPr>
        <p:spPr>
          <a:xfrm>
            <a:off x="343492" y="1892013"/>
            <a:ext cx="6102096" cy="4601260"/>
          </a:xfrm>
          <a:prstGeom prst="rect">
            <a:avLst/>
          </a:prstGeom>
          <a:noFill/>
        </p:spPr>
        <p:txBody>
          <a:bodyPr wrap="square">
            <a:spAutoFit/>
          </a:bodyPr>
          <a:lstStyle/>
          <a:p>
            <a:pPr>
              <a:lnSpc>
                <a:spcPct val="90000"/>
              </a:lnSpc>
              <a:spcAft>
                <a:spcPts val="600"/>
              </a:spcAft>
            </a:pPr>
            <a:r>
              <a:rPr lang="en-US" dirty="0">
                <a:solidFill>
                  <a:schemeClr val="tx1"/>
                </a:solidFill>
                <a:latin typeface="Abadi" panose="020B0604020104020204" pitchFamily="34" charset="0"/>
              </a:rPr>
              <a:t>Watch the video on the following slide.</a:t>
            </a:r>
          </a:p>
          <a:p>
            <a:pPr>
              <a:lnSpc>
                <a:spcPct val="90000"/>
              </a:lnSpc>
              <a:spcAft>
                <a:spcPts val="600"/>
              </a:spcAft>
            </a:pPr>
            <a:endParaRPr lang="en-US" dirty="0">
              <a:solidFill>
                <a:schemeClr val="tx1"/>
              </a:solidFill>
              <a:latin typeface="Abadi" panose="020B0604020104020204" pitchFamily="34" charset="0"/>
            </a:endParaRPr>
          </a:p>
          <a:p>
            <a:pPr>
              <a:lnSpc>
                <a:spcPct val="90000"/>
              </a:lnSpc>
              <a:spcAft>
                <a:spcPts val="600"/>
              </a:spcAft>
            </a:pPr>
            <a:r>
              <a:rPr lang="en-US" dirty="0">
                <a:solidFill>
                  <a:schemeClr val="tx1"/>
                </a:solidFill>
                <a:latin typeface="Abadi" panose="020B0604020104020204" pitchFamily="34" charset="0"/>
              </a:rPr>
              <a:t>Which words from the previous key words that you have written down did you hear?</a:t>
            </a:r>
          </a:p>
          <a:p>
            <a:pPr>
              <a:lnSpc>
                <a:spcPct val="90000"/>
              </a:lnSpc>
              <a:spcAft>
                <a:spcPts val="600"/>
              </a:spcAft>
            </a:pPr>
            <a:endParaRPr lang="en-US" dirty="0">
              <a:solidFill>
                <a:schemeClr val="tx1"/>
              </a:solidFill>
              <a:latin typeface="Abadi" panose="020B0604020104020204" pitchFamily="34" charset="0"/>
            </a:endParaRPr>
          </a:p>
          <a:p>
            <a:pPr>
              <a:lnSpc>
                <a:spcPct val="90000"/>
              </a:lnSpc>
              <a:spcAft>
                <a:spcPts val="600"/>
              </a:spcAft>
            </a:pPr>
            <a:r>
              <a:rPr lang="en-US" dirty="0">
                <a:solidFill>
                  <a:schemeClr val="tx1"/>
                </a:solidFill>
                <a:latin typeface="Abadi" panose="020B0604020104020204" pitchFamily="34" charset="0"/>
              </a:rPr>
              <a:t>Were there other quotes (not just Jewish) that might link to the idea of Mitzvah day?</a:t>
            </a:r>
          </a:p>
          <a:p>
            <a:pPr>
              <a:lnSpc>
                <a:spcPct val="90000"/>
              </a:lnSpc>
              <a:spcAft>
                <a:spcPts val="600"/>
              </a:spcAft>
            </a:pPr>
            <a:endParaRPr lang="en-US" dirty="0">
              <a:solidFill>
                <a:schemeClr val="tx1"/>
              </a:solidFill>
              <a:latin typeface="Abadi" panose="020B0604020104020204" pitchFamily="34" charset="0"/>
            </a:endParaRPr>
          </a:p>
          <a:p>
            <a:pPr>
              <a:lnSpc>
                <a:spcPct val="90000"/>
              </a:lnSpc>
              <a:spcAft>
                <a:spcPts val="600"/>
              </a:spcAft>
            </a:pPr>
            <a:r>
              <a:rPr lang="en-US" dirty="0">
                <a:solidFill>
                  <a:schemeClr val="tx1"/>
                </a:solidFill>
                <a:latin typeface="Abadi" panose="020B0604020104020204" pitchFamily="34" charset="0"/>
              </a:rPr>
              <a:t>How do you feel about duty and commandment being linked to kindness in the community?</a:t>
            </a:r>
          </a:p>
          <a:p>
            <a:pPr>
              <a:lnSpc>
                <a:spcPct val="90000"/>
              </a:lnSpc>
              <a:spcAft>
                <a:spcPts val="600"/>
              </a:spcAft>
            </a:pPr>
            <a:endParaRPr lang="en-US" dirty="0">
              <a:solidFill>
                <a:schemeClr val="tx1"/>
              </a:solidFill>
              <a:latin typeface="Abadi" panose="020B0604020104020204" pitchFamily="34" charset="0"/>
            </a:endParaRPr>
          </a:p>
          <a:p>
            <a:pPr>
              <a:lnSpc>
                <a:spcPct val="90000"/>
              </a:lnSpc>
              <a:spcAft>
                <a:spcPts val="600"/>
              </a:spcAft>
            </a:pPr>
            <a:r>
              <a:rPr lang="en-US" dirty="0">
                <a:solidFill>
                  <a:schemeClr val="tx1"/>
                </a:solidFill>
                <a:latin typeface="Abadi" panose="020B0604020104020204" pitchFamily="34" charset="0"/>
              </a:rPr>
              <a:t>What might this show about the importance of serving others in the community?  Where else may you see this?</a:t>
            </a:r>
          </a:p>
          <a:p>
            <a:pPr>
              <a:lnSpc>
                <a:spcPct val="90000"/>
              </a:lnSpc>
              <a:spcAft>
                <a:spcPts val="600"/>
              </a:spcAft>
            </a:pPr>
            <a:endParaRPr lang="en-US" dirty="0">
              <a:solidFill>
                <a:schemeClr val="tx1"/>
              </a:solidFill>
              <a:latin typeface="Abadi" panose="020B0604020104020204" pitchFamily="34" charset="0"/>
            </a:endParaRPr>
          </a:p>
          <a:p>
            <a:pPr>
              <a:lnSpc>
                <a:spcPct val="90000"/>
              </a:lnSpc>
              <a:spcAft>
                <a:spcPts val="600"/>
              </a:spcAft>
            </a:pPr>
            <a:r>
              <a:rPr lang="en-US" dirty="0">
                <a:solidFill>
                  <a:schemeClr val="tx1"/>
                </a:solidFill>
                <a:latin typeface="Abadi" panose="020B0604020104020204" pitchFamily="34" charset="0"/>
              </a:rPr>
              <a:t>Why do you think serving community is a commandment?</a:t>
            </a:r>
          </a:p>
        </p:txBody>
      </p:sp>
    </p:spTree>
    <p:extLst>
      <p:ext uri="{BB962C8B-B14F-4D97-AF65-F5344CB8AC3E}">
        <p14:creationId xmlns:p14="http://schemas.microsoft.com/office/powerpoint/2010/main" val="2687305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Good Deeds – extract from an interview with Laura Marks MBE">
            <a:hlinkClick r:id="" action="ppaction://media"/>
            <a:extLst>
              <a:ext uri="{FF2B5EF4-FFF2-40B4-BE49-F238E27FC236}">
                <a16:creationId xmlns:a16="http://schemas.microsoft.com/office/drawing/2014/main" id="{52A20009-6E1F-6B48-3A85-69D52A2E6801}"/>
              </a:ext>
            </a:extLst>
          </p:cNvPr>
          <p:cNvPicPr>
            <a:picLocks noGrp="1" noRot="1" noChangeAspect="1"/>
          </p:cNvPicPr>
          <p:nvPr>
            <p:ph idx="1"/>
            <a:videoFile r:link="rId1"/>
          </p:nvPr>
        </p:nvPicPr>
        <p:blipFill>
          <a:blip r:embed="rId4"/>
          <a:stretch>
            <a:fillRect/>
          </a:stretch>
        </p:blipFill>
        <p:spPr>
          <a:xfrm>
            <a:off x="317500" y="486568"/>
            <a:ext cx="11226800" cy="5884863"/>
          </a:xfrm>
          <a:prstGeom prst="rect">
            <a:avLst/>
          </a:prstGeom>
        </p:spPr>
      </p:pic>
    </p:spTree>
    <p:extLst>
      <p:ext uri="{BB962C8B-B14F-4D97-AF65-F5344CB8AC3E}">
        <p14:creationId xmlns:p14="http://schemas.microsoft.com/office/powerpoint/2010/main" val="60951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8E7068F0-F6EB-4825-F607-6AAC757B539B}"/>
              </a:ext>
            </a:extLst>
          </p:cNvPr>
          <p:cNvSpPr/>
          <p:nvPr/>
        </p:nvSpPr>
        <p:spPr>
          <a:xfrm>
            <a:off x="311972" y="451820"/>
            <a:ext cx="11187953" cy="5647765"/>
          </a:xfrm>
          <a:custGeom>
            <a:avLst/>
            <a:gdLst>
              <a:gd name="connsiteX0" fmla="*/ 455462 w 11187953"/>
              <a:gd name="connsiteY0" fmla="*/ 5868649 h 5647765"/>
              <a:gd name="connsiteX1" fmla="*/ 687493 w 11187953"/>
              <a:gd name="connsiteY1" fmla="*/ 5479132 h 5647765"/>
              <a:gd name="connsiteX2" fmla="*/ 927174 w 11187953"/>
              <a:gd name="connsiteY2" fmla="*/ 5076773 h 5647765"/>
              <a:gd name="connsiteX3" fmla="*/ 1220401 w 11187953"/>
              <a:gd name="connsiteY3" fmla="*/ 4584526 h 5647765"/>
              <a:gd name="connsiteX4" fmla="*/ 4206034 w 11187953"/>
              <a:gd name="connsiteY4" fmla="*/ 88300 h 5647765"/>
              <a:gd name="connsiteX5" fmla="*/ 9119617 w 11187953"/>
              <a:gd name="connsiteY5" fmla="*/ 631456 h 5647765"/>
              <a:gd name="connsiteX6" fmla="*/ 7573384 w 11187953"/>
              <a:gd name="connsiteY6" fmla="*/ 5465070 h 5647765"/>
              <a:gd name="connsiteX7" fmla="*/ 2845401 w 11187953"/>
              <a:gd name="connsiteY7" fmla="*/ 5283385 h 5647765"/>
              <a:gd name="connsiteX8" fmla="*/ 2295715 w 11187953"/>
              <a:gd name="connsiteY8" fmla="*/ 5417996 h 5647765"/>
              <a:gd name="connsiteX9" fmla="*/ 1722130 w 11187953"/>
              <a:gd name="connsiteY9" fmla="*/ 5558459 h 5647765"/>
              <a:gd name="connsiteX10" fmla="*/ 1148544 w 11187953"/>
              <a:gd name="connsiteY10" fmla="*/ 5698922 h 5647765"/>
              <a:gd name="connsiteX11" fmla="*/ 455462 w 11187953"/>
              <a:gd name="connsiteY11" fmla="*/ 5868649 h 564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87953" h="5647765" extrusionOk="0">
                <a:moveTo>
                  <a:pt x="455462" y="5868649"/>
                </a:moveTo>
                <a:cubicBezTo>
                  <a:pt x="556453" y="5733282"/>
                  <a:pt x="624940" y="5555585"/>
                  <a:pt x="687493" y="5479132"/>
                </a:cubicBezTo>
                <a:cubicBezTo>
                  <a:pt x="750046" y="5402679"/>
                  <a:pt x="822356" y="5207903"/>
                  <a:pt x="927174" y="5076773"/>
                </a:cubicBezTo>
                <a:cubicBezTo>
                  <a:pt x="1031992" y="4945643"/>
                  <a:pt x="1064700" y="4812975"/>
                  <a:pt x="1220401" y="4584526"/>
                </a:cubicBezTo>
                <a:cubicBezTo>
                  <a:pt x="-1392093" y="2760904"/>
                  <a:pt x="692319" y="332078"/>
                  <a:pt x="4206034" y="88300"/>
                </a:cubicBezTo>
                <a:cubicBezTo>
                  <a:pt x="5875241" y="-249363"/>
                  <a:pt x="7871561" y="66295"/>
                  <a:pt x="9119617" y="631456"/>
                </a:cubicBezTo>
                <a:cubicBezTo>
                  <a:pt x="12691265" y="1465182"/>
                  <a:pt x="11501467" y="4126928"/>
                  <a:pt x="7573384" y="5465070"/>
                </a:cubicBezTo>
                <a:cubicBezTo>
                  <a:pt x="6321946" y="5567884"/>
                  <a:pt x="4444672" y="5626555"/>
                  <a:pt x="2845401" y="5283385"/>
                </a:cubicBezTo>
                <a:cubicBezTo>
                  <a:pt x="2644806" y="5338594"/>
                  <a:pt x="2536724" y="5367817"/>
                  <a:pt x="2295715" y="5417996"/>
                </a:cubicBezTo>
                <a:cubicBezTo>
                  <a:pt x="2054706" y="5468175"/>
                  <a:pt x="1881067" y="5493147"/>
                  <a:pt x="1722130" y="5558459"/>
                </a:cubicBezTo>
                <a:cubicBezTo>
                  <a:pt x="1563193" y="5623771"/>
                  <a:pt x="1263097" y="5650103"/>
                  <a:pt x="1148544" y="5698922"/>
                </a:cubicBezTo>
                <a:cubicBezTo>
                  <a:pt x="1033991" y="5747741"/>
                  <a:pt x="626192" y="5797016"/>
                  <a:pt x="455462" y="5868649"/>
                </a:cubicBezTo>
                <a:close/>
              </a:path>
            </a:pathLst>
          </a:custGeom>
          <a:noFill/>
          <a:ln w="28575">
            <a:solidFill>
              <a:schemeClr val="tx1"/>
            </a:solidFill>
            <a:extLst>
              <a:ext uri="{C807C97D-BFC1-408E-A445-0C87EB9F89A2}">
                <ask:lineSketchStyleProps xmlns:ask="http://schemas.microsoft.com/office/drawing/2018/sketchyshapes" sd="4094700514">
                  <a:prstGeom prst="wedgeEllipseCallout">
                    <a:avLst>
                      <a:gd name="adj1" fmla="val -45929"/>
                      <a:gd name="adj2" fmla="val 5391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5612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10635-6EDE-1314-A984-B5106C03D47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B701D7-2AC0-A904-14B6-0316C0BBA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118F0B-F53C-1E5A-8F0B-1377ACAA953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dirty="0">
                <a:latin typeface="Abadi" panose="020B0604020104020204" pitchFamily="34" charset="0"/>
              </a:rPr>
              <a:t>3. How can we serve our community?</a:t>
            </a:r>
          </a:p>
        </p:txBody>
      </p:sp>
      <p:pic>
        <p:nvPicPr>
          <p:cNvPr id="7" name="Picture 6" descr="Colorful overlapping people icons">
            <a:extLst>
              <a:ext uri="{FF2B5EF4-FFF2-40B4-BE49-F238E27FC236}">
                <a16:creationId xmlns:a16="http://schemas.microsoft.com/office/drawing/2014/main" id="{635D9510-88D1-4B91-0458-0CDA8DE0791A}"/>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18380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6911FDD-8F8F-6FAE-23AD-D608A9D8155E}"/>
              </a:ext>
            </a:extLst>
          </p:cNvPr>
          <p:cNvSpPr>
            <a:spLocks noGrp="1"/>
          </p:cNvSpPr>
          <p:nvPr>
            <p:ph type="title"/>
          </p:nvPr>
        </p:nvSpPr>
        <p:spPr>
          <a:xfrm>
            <a:off x="838201" y="365125"/>
            <a:ext cx="5251316" cy="1807305"/>
          </a:xfrm>
        </p:spPr>
        <p:txBody>
          <a:bodyPr>
            <a:normAutofit/>
          </a:bodyPr>
          <a:lstStyle/>
          <a:p>
            <a:r>
              <a:rPr lang="en-GB">
                <a:latin typeface="Abadi" panose="020B0604020104020204" pitchFamily="34" charset="0"/>
                <a:cs typeface="Calibri" panose="020F0502020204030204" pitchFamily="34" charset="0"/>
              </a:rPr>
              <a:t>What do we mean by service?</a:t>
            </a:r>
          </a:p>
        </p:txBody>
      </p:sp>
      <p:sp>
        <p:nvSpPr>
          <p:cNvPr id="3" name="Content Placeholder 2">
            <a:extLst>
              <a:ext uri="{FF2B5EF4-FFF2-40B4-BE49-F238E27FC236}">
                <a16:creationId xmlns:a16="http://schemas.microsoft.com/office/drawing/2014/main" id="{33698C0E-F90E-FC8B-DA6C-D50AFD4E7FE0}"/>
              </a:ext>
            </a:extLst>
          </p:cNvPr>
          <p:cNvSpPr>
            <a:spLocks noGrp="1"/>
          </p:cNvSpPr>
          <p:nvPr>
            <p:ph idx="1"/>
          </p:nvPr>
        </p:nvSpPr>
        <p:spPr>
          <a:xfrm>
            <a:off x="838200" y="2333297"/>
            <a:ext cx="4619621" cy="3843666"/>
          </a:xfrm>
        </p:spPr>
        <p:txBody>
          <a:bodyPr>
            <a:normAutofit/>
          </a:bodyPr>
          <a:lstStyle/>
          <a:p>
            <a:r>
              <a:rPr lang="en-GB" sz="2000">
                <a:latin typeface="Abadi" panose="020B0604020104020204" pitchFamily="34" charset="0"/>
              </a:rPr>
              <a:t>You have been given a copy of the Jewish teaching of the 8 levels of charity.</a:t>
            </a:r>
          </a:p>
          <a:p>
            <a:r>
              <a:rPr lang="en-GB" sz="2000">
                <a:latin typeface="Abadi" panose="020B0604020104020204" pitchFamily="34" charset="0"/>
              </a:rPr>
              <a:t>Can you put them in order of the value or kindness being shown in your opinion?</a:t>
            </a:r>
          </a:p>
          <a:p>
            <a:pPr>
              <a:buFont typeface="Courier New" panose="02070309020205020404" pitchFamily="49" charset="0"/>
              <a:buChar char="o"/>
            </a:pPr>
            <a:endParaRPr lang="en-GB" sz="2000">
              <a:latin typeface="Calibri" panose="020F0502020204030204" pitchFamily="34" charset="0"/>
              <a:cs typeface="Calibri" panose="020F0502020204030204" pitchFamily="34" charset="0"/>
            </a:endParaRPr>
          </a:p>
          <a:p>
            <a:endParaRPr lang="en-GB" sz="2000"/>
          </a:p>
        </p:txBody>
      </p:sp>
      <p:pic>
        <p:nvPicPr>
          <p:cNvPr id="5" name="Picture 4" descr="Donation box with clothes on table">
            <a:extLst>
              <a:ext uri="{FF2B5EF4-FFF2-40B4-BE49-F238E27FC236}">
                <a16:creationId xmlns:a16="http://schemas.microsoft.com/office/drawing/2014/main" id="{77479967-E455-B733-604D-FBC01F05FA0A}"/>
              </a:ext>
            </a:extLst>
          </p:cNvPr>
          <p:cNvPicPr>
            <a:picLocks noChangeAspect="1"/>
          </p:cNvPicPr>
          <p:nvPr/>
        </p:nvPicPr>
        <p:blipFill>
          <a:blip r:embed="rId3">
            <a:extLst>
              <a:ext uri="{28A0092B-C50C-407E-A947-70E740481C1C}">
                <a14:useLocalDpi xmlns:a14="http://schemas.microsoft.com/office/drawing/2010/main" val="0"/>
              </a:ext>
            </a:extLst>
          </a:blip>
          <a:srcRect l="13053"/>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63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C2D9B8-11DC-87E1-C74A-889E202E810D}"/>
              </a:ext>
            </a:extLst>
          </p:cNvPr>
          <p:cNvSpPr/>
          <p:nvPr/>
        </p:nvSpPr>
        <p:spPr>
          <a:xfrm>
            <a:off x="2133600" y="256032"/>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Abadi" panose="020B0604020104020204" pitchFamily="34" charset="0"/>
              </a:rPr>
              <a:t>When one gives unwillingly</a:t>
            </a:r>
          </a:p>
        </p:txBody>
      </p:sp>
      <p:sp>
        <p:nvSpPr>
          <p:cNvPr id="5" name="Rectangle 4">
            <a:extLst>
              <a:ext uri="{FF2B5EF4-FFF2-40B4-BE49-F238E27FC236}">
                <a16:creationId xmlns:a16="http://schemas.microsoft.com/office/drawing/2014/main" id="{8D11122D-2C23-8DDB-B554-B713042846D9}"/>
              </a:ext>
            </a:extLst>
          </p:cNvPr>
          <p:cNvSpPr/>
          <p:nvPr/>
        </p:nvSpPr>
        <p:spPr>
          <a:xfrm>
            <a:off x="2133600" y="1091184"/>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gives to the poor person after being asked</a:t>
            </a:r>
          </a:p>
        </p:txBody>
      </p:sp>
      <p:sp>
        <p:nvSpPr>
          <p:cNvPr id="6" name="Rectangle 5">
            <a:extLst>
              <a:ext uri="{FF2B5EF4-FFF2-40B4-BE49-F238E27FC236}">
                <a16:creationId xmlns:a16="http://schemas.microsoft.com/office/drawing/2014/main" id="{6D13AE0E-61A7-7414-5181-04AAA3FCA412}"/>
              </a:ext>
            </a:extLst>
          </p:cNvPr>
          <p:cNvSpPr/>
          <p:nvPr/>
        </p:nvSpPr>
        <p:spPr>
          <a:xfrm>
            <a:off x="2133600" y="1901952"/>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knows to whom one gives, but the recipient does not know his benefactor</a:t>
            </a:r>
          </a:p>
        </p:txBody>
      </p:sp>
      <p:sp>
        <p:nvSpPr>
          <p:cNvPr id="7" name="Rectangle 6">
            <a:extLst>
              <a:ext uri="{FF2B5EF4-FFF2-40B4-BE49-F238E27FC236}">
                <a16:creationId xmlns:a16="http://schemas.microsoft.com/office/drawing/2014/main" id="{C1BD4A01-2EFF-8EED-B48D-DAA66080DE28}"/>
              </a:ext>
            </a:extLst>
          </p:cNvPr>
          <p:cNvSpPr/>
          <p:nvPr/>
        </p:nvSpPr>
        <p:spPr>
          <a:xfrm>
            <a:off x="2133600" y="2746248"/>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To give to the poor without knowing to whom one gives, and without the recipient knowing from who he received</a:t>
            </a:r>
          </a:p>
        </p:txBody>
      </p:sp>
      <p:sp>
        <p:nvSpPr>
          <p:cNvPr id="8" name="Rectangle 7">
            <a:extLst>
              <a:ext uri="{FF2B5EF4-FFF2-40B4-BE49-F238E27FC236}">
                <a16:creationId xmlns:a16="http://schemas.microsoft.com/office/drawing/2014/main" id="{D7DF2E7F-B381-8ECA-653A-38EF01538435}"/>
              </a:ext>
            </a:extLst>
          </p:cNvPr>
          <p:cNvSpPr/>
          <p:nvPr/>
        </p:nvSpPr>
        <p:spPr>
          <a:xfrm>
            <a:off x="2133600" y="3581400"/>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gives to the poor person directly into his hand, but gives before being asked</a:t>
            </a:r>
          </a:p>
        </p:txBody>
      </p:sp>
      <p:sp>
        <p:nvSpPr>
          <p:cNvPr id="9" name="Rectangle 8">
            <a:extLst>
              <a:ext uri="{FF2B5EF4-FFF2-40B4-BE49-F238E27FC236}">
                <a16:creationId xmlns:a16="http://schemas.microsoft.com/office/drawing/2014/main" id="{393093FE-AE96-4DBF-D65F-64C1F4575618}"/>
              </a:ext>
            </a:extLst>
          </p:cNvPr>
          <p:cNvSpPr/>
          <p:nvPr/>
        </p:nvSpPr>
        <p:spPr>
          <a:xfrm>
            <a:off x="2133600" y="4416552"/>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rPr>
              <a:t>When one gives inadequately, but gives gladly with a smile</a:t>
            </a:r>
          </a:p>
        </p:txBody>
      </p:sp>
      <p:sp>
        <p:nvSpPr>
          <p:cNvPr id="10" name="Rectangle 9">
            <a:extLst>
              <a:ext uri="{FF2B5EF4-FFF2-40B4-BE49-F238E27FC236}">
                <a16:creationId xmlns:a16="http://schemas.microsoft.com/office/drawing/2014/main" id="{BA6A2743-3B46-731B-03AB-E904508EDCD6}"/>
              </a:ext>
            </a:extLst>
          </p:cNvPr>
          <p:cNvSpPr/>
          <p:nvPr/>
        </p:nvSpPr>
        <p:spPr>
          <a:xfrm>
            <a:off x="2133600" y="5212080"/>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To support a fellow so that he will not need to be dependent upon others</a:t>
            </a:r>
          </a:p>
        </p:txBody>
      </p:sp>
      <p:sp>
        <p:nvSpPr>
          <p:cNvPr id="11" name="Rectangle 10">
            <a:extLst>
              <a:ext uri="{FF2B5EF4-FFF2-40B4-BE49-F238E27FC236}">
                <a16:creationId xmlns:a16="http://schemas.microsoft.com/office/drawing/2014/main" id="{89F38FDB-C0DC-2E7F-E818-A62922607D57}"/>
              </a:ext>
            </a:extLst>
          </p:cNvPr>
          <p:cNvSpPr/>
          <p:nvPr/>
        </p:nvSpPr>
        <p:spPr>
          <a:xfrm>
            <a:off x="2133600" y="6047232"/>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does not know to whom one gives, but the poor person does know his benefactor.</a:t>
            </a:r>
          </a:p>
        </p:txBody>
      </p:sp>
    </p:spTree>
    <p:extLst>
      <p:ext uri="{BB962C8B-B14F-4D97-AF65-F5344CB8AC3E}">
        <p14:creationId xmlns:p14="http://schemas.microsoft.com/office/powerpoint/2010/main" val="202301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EA0D-F159-82C1-58FF-82E42B77F8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2B029E-E9B7-5FBA-AD76-3D82AD436474}"/>
              </a:ext>
            </a:extLst>
          </p:cNvPr>
          <p:cNvSpPr/>
          <p:nvPr/>
        </p:nvSpPr>
        <p:spPr>
          <a:xfrm>
            <a:off x="2133600" y="6082284"/>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Abadi" panose="020B0604020104020204" pitchFamily="34" charset="0"/>
              </a:rPr>
              <a:t>When one gives unwillingly</a:t>
            </a:r>
          </a:p>
        </p:txBody>
      </p:sp>
      <p:sp>
        <p:nvSpPr>
          <p:cNvPr id="5" name="Rectangle 4">
            <a:extLst>
              <a:ext uri="{FF2B5EF4-FFF2-40B4-BE49-F238E27FC236}">
                <a16:creationId xmlns:a16="http://schemas.microsoft.com/office/drawing/2014/main" id="{1AAC8281-C682-751E-4CFF-DD56E4180BB5}"/>
              </a:ext>
            </a:extLst>
          </p:cNvPr>
          <p:cNvSpPr/>
          <p:nvPr/>
        </p:nvSpPr>
        <p:spPr>
          <a:xfrm>
            <a:off x="2133600" y="4415028"/>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gives to the poor person after being asked</a:t>
            </a:r>
          </a:p>
        </p:txBody>
      </p:sp>
      <p:sp>
        <p:nvSpPr>
          <p:cNvPr id="6" name="Rectangle 5">
            <a:extLst>
              <a:ext uri="{FF2B5EF4-FFF2-40B4-BE49-F238E27FC236}">
                <a16:creationId xmlns:a16="http://schemas.microsoft.com/office/drawing/2014/main" id="{D24300AF-CFE6-12F6-5781-5D63968F7057}"/>
              </a:ext>
            </a:extLst>
          </p:cNvPr>
          <p:cNvSpPr/>
          <p:nvPr/>
        </p:nvSpPr>
        <p:spPr>
          <a:xfrm>
            <a:off x="2133600" y="1901952"/>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knows to whom one gives, but the recipient does not know his benefactor</a:t>
            </a:r>
          </a:p>
        </p:txBody>
      </p:sp>
      <p:sp>
        <p:nvSpPr>
          <p:cNvPr id="7" name="Rectangle 6">
            <a:extLst>
              <a:ext uri="{FF2B5EF4-FFF2-40B4-BE49-F238E27FC236}">
                <a16:creationId xmlns:a16="http://schemas.microsoft.com/office/drawing/2014/main" id="{D26249A5-6ACC-16A7-50EA-CA21E94E8AE2}"/>
              </a:ext>
            </a:extLst>
          </p:cNvPr>
          <p:cNvSpPr/>
          <p:nvPr/>
        </p:nvSpPr>
        <p:spPr>
          <a:xfrm>
            <a:off x="2133600" y="1054608"/>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To give to the poor without knowing to whom one gives, and without the recipient knowing from who he received</a:t>
            </a:r>
          </a:p>
        </p:txBody>
      </p:sp>
      <p:sp>
        <p:nvSpPr>
          <p:cNvPr id="8" name="Rectangle 7">
            <a:extLst>
              <a:ext uri="{FF2B5EF4-FFF2-40B4-BE49-F238E27FC236}">
                <a16:creationId xmlns:a16="http://schemas.microsoft.com/office/drawing/2014/main" id="{CD583042-04FB-D14F-FDA9-4F9459A26C49}"/>
              </a:ext>
            </a:extLst>
          </p:cNvPr>
          <p:cNvSpPr/>
          <p:nvPr/>
        </p:nvSpPr>
        <p:spPr>
          <a:xfrm>
            <a:off x="2133600" y="3581400"/>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gives to the poor person directly into his hand, but gives before being asked</a:t>
            </a:r>
          </a:p>
        </p:txBody>
      </p:sp>
      <p:sp>
        <p:nvSpPr>
          <p:cNvPr id="9" name="Rectangle 8">
            <a:extLst>
              <a:ext uri="{FF2B5EF4-FFF2-40B4-BE49-F238E27FC236}">
                <a16:creationId xmlns:a16="http://schemas.microsoft.com/office/drawing/2014/main" id="{6FE05518-FDF2-3AC2-961C-1AFEBD3AD298}"/>
              </a:ext>
            </a:extLst>
          </p:cNvPr>
          <p:cNvSpPr/>
          <p:nvPr/>
        </p:nvSpPr>
        <p:spPr>
          <a:xfrm>
            <a:off x="2133600" y="5248656"/>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rPr>
              <a:t>When one gives inadequately, but gives gladly with a smile</a:t>
            </a:r>
          </a:p>
        </p:txBody>
      </p:sp>
      <p:sp>
        <p:nvSpPr>
          <p:cNvPr id="10" name="Rectangle 9">
            <a:extLst>
              <a:ext uri="{FF2B5EF4-FFF2-40B4-BE49-F238E27FC236}">
                <a16:creationId xmlns:a16="http://schemas.microsoft.com/office/drawing/2014/main" id="{F6A38AFE-555E-E15B-1256-D53EB6DCA78F}"/>
              </a:ext>
            </a:extLst>
          </p:cNvPr>
          <p:cNvSpPr/>
          <p:nvPr/>
        </p:nvSpPr>
        <p:spPr>
          <a:xfrm>
            <a:off x="2133600" y="173736"/>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To support a fellow so that he will not need to be dependent upon others</a:t>
            </a:r>
          </a:p>
        </p:txBody>
      </p:sp>
      <p:sp>
        <p:nvSpPr>
          <p:cNvPr id="11" name="Rectangle 10">
            <a:extLst>
              <a:ext uri="{FF2B5EF4-FFF2-40B4-BE49-F238E27FC236}">
                <a16:creationId xmlns:a16="http://schemas.microsoft.com/office/drawing/2014/main" id="{53F8448D-36A2-924D-004F-C2E98B174281}"/>
              </a:ext>
            </a:extLst>
          </p:cNvPr>
          <p:cNvSpPr/>
          <p:nvPr/>
        </p:nvSpPr>
        <p:spPr>
          <a:xfrm>
            <a:off x="2133600" y="2720340"/>
            <a:ext cx="8132064" cy="6827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When one does not know to whom one gives, but the poor person does know his benefactor.</a:t>
            </a:r>
          </a:p>
        </p:txBody>
      </p:sp>
    </p:spTree>
    <p:extLst>
      <p:ext uri="{BB962C8B-B14F-4D97-AF65-F5344CB8AC3E}">
        <p14:creationId xmlns:p14="http://schemas.microsoft.com/office/powerpoint/2010/main" val="200250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3CA2-2146-A417-BADA-3069D6617E21}"/>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Does some service mean more?</a:t>
            </a:r>
          </a:p>
        </p:txBody>
      </p:sp>
      <p:sp>
        <p:nvSpPr>
          <p:cNvPr id="3" name="Content Placeholder 2">
            <a:extLst>
              <a:ext uri="{FF2B5EF4-FFF2-40B4-BE49-F238E27FC236}">
                <a16:creationId xmlns:a16="http://schemas.microsoft.com/office/drawing/2014/main" id="{A87D6395-49EB-1677-6208-4036D24FDD2D}"/>
              </a:ext>
            </a:extLst>
          </p:cNvPr>
          <p:cNvSpPr>
            <a:spLocks noGrp="1"/>
          </p:cNvSpPr>
          <p:nvPr>
            <p:ph idx="1"/>
          </p:nvPr>
        </p:nvSpPr>
        <p:spPr>
          <a:xfrm>
            <a:off x="572493" y="2071316"/>
            <a:ext cx="6713552" cy="4119172"/>
          </a:xfrm>
        </p:spPr>
        <p:txBody>
          <a:bodyPr anchor="t">
            <a:normAutofit/>
          </a:bodyPr>
          <a:lstStyle/>
          <a:p>
            <a:endParaRPr lang="en-GB" sz="2200" dirty="0">
              <a:latin typeface="Abadi" panose="020B0604020104020204" pitchFamily="34" charset="0"/>
              <a:cs typeface="Calibri" panose="020F0502020204030204" pitchFamily="34" charset="0"/>
            </a:endParaRPr>
          </a:p>
          <a:p>
            <a:r>
              <a:rPr lang="en-US" sz="2200" dirty="0">
                <a:latin typeface="Abadi" panose="020B0604020104020204" pitchFamily="34" charset="0"/>
              </a:rPr>
              <a:t>Read through the story of </a:t>
            </a:r>
            <a:r>
              <a:rPr lang="en-US" sz="2200" dirty="0" err="1">
                <a:latin typeface="Abadi" panose="020B0604020104020204" pitchFamily="34" charset="0"/>
              </a:rPr>
              <a:t>Prohet</a:t>
            </a:r>
            <a:r>
              <a:rPr lang="en-US" sz="2200" dirty="0">
                <a:latin typeface="Abadi" panose="020B0604020104020204" pitchFamily="34" charset="0"/>
              </a:rPr>
              <a:t> Muhammad (PBUH) and the Old Woman from the next slide.</a:t>
            </a:r>
          </a:p>
          <a:p>
            <a:r>
              <a:rPr lang="en-GB" sz="2200" dirty="0">
                <a:latin typeface="Abadi" panose="020B0604020104020204" pitchFamily="34" charset="0"/>
                <a:cs typeface="Calibri" panose="020F0502020204030204" pitchFamily="34" charset="0"/>
              </a:rPr>
              <a:t>What acts of service or kindness did he show? </a:t>
            </a:r>
          </a:p>
          <a:p>
            <a:r>
              <a:rPr lang="en-GB" sz="2200" dirty="0">
                <a:latin typeface="Abadi" panose="020B0604020104020204" pitchFamily="34" charset="0"/>
                <a:cs typeface="Calibri" panose="020F0502020204030204" pitchFamily="34" charset="0"/>
              </a:rPr>
              <a:t>Did it mean more that it was to someone who didn’t show kindness to him at first? </a:t>
            </a:r>
          </a:p>
          <a:p>
            <a:r>
              <a:rPr lang="en-GB" sz="2200" dirty="0">
                <a:latin typeface="Abadi" panose="020B0604020104020204" pitchFamily="34" charset="0"/>
                <a:cs typeface="Calibri" panose="020F0502020204030204" pitchFamily="34" charset="0"/>
              </a:rPr>
              <a:t>Does this make a difference to the value of service/kindness that Muhammad showed?</a:t>
            </a:r>
          </a:p>
          <a:p>
            <a:r>
              <a:rPr lang="en-GB" sz="2200" dirty="0">
                <a:latin typeface="Abadi" panose="020B0604020104020204" pitchFamily="34" charset="0"/>
                <a:cs typeface="Calibri" panose="020F0502020204030204" pitchFamily="34" charset="0"/>
              </a:rPr>
              <a:t>Which of the 8 levels charity we have just looked at can you apply to this teaching?</a:t>
            </a:r>
          </a:p>
        </p:txBody>
      </p:sp>
      <p:pic>
        <p:nvPicPr>
          <p:cNvPr id="1028" name="Picture 4" descr="Symbol of islam and mosque ramadan Royalty Free Vector Image">
            <a:extLst>
              <a:ext uri="{FF2B5EF4-FFF2-40B4-BE49-F238E27FC236}">
                <a16:creationId xmlns:a16="http://schemas.microsoft.com/office/drawing/2014/main" id="{E164518B-18D6-A1FC-D272-A0A997BDB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9305"/>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11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5271-942B-392C-6C7C-E8DBB0708BAF}"/>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AE36C1E-00AD-0710-4FBB-EDF103DD6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DF652-7FB7-45E9-E7D1-9BD29FE80574}"/>
              </a:ext>
            </a:extLst>
          </p:cNvPr>
          <p:cNvSpPr>
            <a:spLocks noGrp="1"/>
          </p:cNvSpPr>
          <p:nvPr>
            <p:ph type="title"/>
          </p:nvPr>
        </p:nvSpPr>
        <p:spPr>
          <a:xfrm>
            <a:off x="572493" y="238539"/>
            <a:ext cx="11018520" cy="1434415"/>
          </a:xfrm>
        </p:spPr>
        <p:txBody>
          <a:bodyPr anchor="b">
            <a:normAutofit fontScale="90000"/>
          </a:bodyPr>
          <a:lstStyle/>
          <a:p>
            <a:r>
              <a:rPr lang="en-GB" sz="5400" dirty="0">
                <a:latin typeface="Abadi" panose="020B0604020104020204" pitchFamily="34" charset="0"/>
                <a:cs typeface="Calibri" panose="020F0502020204030204" pitchFamily="34" charset="0"/>
              </a:rPr>
              <a:t>Story of Prophet Muhammad (PBUH) and the Old Woman</a:t>
            </a:r>
          </a:p>
        </p:txBody>
      </p:sp>
      <p:sp>
        <p:nvSpPr>
          <p:cNvPr id="1035" name="sketchy line">
            <a:extLst>
              <a:ext uri="{FF2B5EF4-FFF2-40B4-BE49-F238E27FC236}">
                <a16:creationId xmlns:a16="http://schemas.microsoft.com/office/drawing/2014/main" id="{AE7C9ECE-B159-2FA3-450C-D93DA6962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D7CB7-CE0D-52F3-7775-885E8E34D9C5}"/>
              </a:ext>
            </a:extLst>
          </p:cNvPr>
          <p:cNvSpPr>
            <a:spLocks noGrp="1"/>
          </p:cNvSpPr>
          <p:nvPr>
            <p:ph idx="1"/>
          </p:nvPr>
        </p:nvSpPr>
        <p:spPr>
          <a:xfrm>
            <a:off x="572493" y="1672954"/>
            <a:ext cx="10972799" cy="4548145"/>
          </a:xfrm>
        </p:spPr>
        <p:txBody>
          <a:bodyPr anchor="t">
            <a:noAutofit/>
          </a:bodyPr>
          <a:lstStyle/>
          <a:p>
            <a:r>
              <a:rPr lang="en-US" sz="2200" dirty="0">
                <a:latin typeface="Abadi" panose="020B0604020104020204" pitchFamily="34" charset="0"/>
              </a:rPr>
              <a:t>In Makkah, the people loved and respected Muhammad (</a:t>
            </a:r>
            <a:r>
              <a:rPr lang="en-US" sz="2200" dirty="0" err="1">
                <a:latin typeface="Abadi" panose="020B0604020104020204" pitchFamily="34" charset="0"/>
              </a:rPr>
              <a:t>pbuh</a:t>
            </a:r>
            <a:r>
              <a:rPr lang="en-US" sz="2200" dirty="0">
                <a:latin typeface="Abadi" panose="020B0604020104020204" pitchFamily="34" charset="0"/>
              </a:rPr>
              <a:t>) and treated him kindly. When Allah gave him revelation and made him a prophet, the people turned against him and would try to harm him. This was because Muhammad told them to worship only Allah and they wanted to worship their stone idols. There was an old woman who would collect thorns and twigs. She would wait until Muhammad (</a:t>
            </a:r>
            <a:r>
              <a:rPr lang="en-US" sz="2200" dirty="0" err="1">
                <a:latin typeface="Abadi" panose="020B0604020104020204" pitchFamily="34" charset="0"/>
              </a:rPr>
              <a:t>pbuh</a:t>
            </a:r>
            <a:r>
              <a:rPr lang="en-US" sz="2200" dirty="0">
                <a:latin typeface="Abadi" panose="020B0604020104020204" pitchFamily="34" charset="0"/>
              </a:rPr>
              <a:t>) was coming and she then threw them in the way hoping that Muhammad (</a:t>
            </a:r>
            <a:r>
              <a:rPr lang="en-US" sz="2200" dirty="0" err="1">
                <a:latin typeface="Abadi" panose="020B0604020104020204" pitchFamily="34" charset="0"/>
              </a:rPr>
              <a:t>pbuh</a:t>
            </a:r>
            <a:r>
              <a:rPr lang="en-US" sz="2200" dirty="0">
                <a:latin typeface="Abadi" panose="020B0604020104020204" pitchFamily="34" charset="0"/>
              </a:rPr>
              <a:t>) would step on them and get hurt. She would collect these thorns everyday and wait for Muhammad (</a:t>
            </a:r>
            <a:r>
              <a:rPr lang="en-US" sz="2200" dirty="0" err="1">
                <a:latin typeface="Abadi" panose="020B0604020104020204" pitchFamily="34" charset="0"/>
              </a:rPr>
              <a:t>pbuh</a:t>
            </a:r>
            <a:r>
              <a:rPr lang="en-US" sz="2200" dirty="0">
                <a:latin typeface="Abadi" panose="020B0604020104020204" pitchFamily="34" charset="0"/>
              </a:rPr>
              <a:t>) to arrive. One day, the prophet (</a:t>
            </a:r>
            <a:r>
              <a:rPr lang="en-US" sz="2200" dirty="0" err="1">
                <a:latin typeface="Abadi" panose="020B0604020104020204" pitchFamily="34" charset="0"/>
              </a:rPr>
              <a:t>pbuh</a:t>
            </a:r>
            <a:r>
              <a:rPr lang="en-US" sz="2200" dirty="0">
                <a:latin typeface="Abadi" panose="020B0604020104020204" pitchFamily="34" charset="0"/>
              </a:rPr>
              <a:t>) was passing by and saw that the old woman had not thrown down the thorns on the road. He was worried for the old lady and asked some people where she was. They told him that the old woman was very ill and too sick to leave her bed. The Prophet (</a:t>
            </a:r>
            <a:r>
              <a:rPr lang="en-US" sz="2200" dirty="0" err="1">
                <a:latin typeface="Abadi" panose="020B0604020104020204" pitchFamily="34" charset="0"/>
              </a:rPr>
              <a:t>pbuh</a:t>
            </a:r>
            <a:r>
              <a:rPr lang="en-US" sz="2200" dirty="0">
                <a:latin typeface="Abadi" panose="020B0604020104020204" pitchFamily="34" charset="0"/>
              </a:rPr>
              <a:t>) was very concerned for the old lady and went to visit her. When he went to her house, he spoke to her in a respectful and kind manner. He spoke to her politely and said some kind words before he left her house. The woman was very surprised to meet such a respectful man. She felt ashamed that she had been so cruel to him over all this time. She decided that Muhammad (</a:t>
            </a:r>
            <a:r>
              <a:rPr lang="en-US" sz="2200" dirty="0" err="1">
                <a:latin typeface="Abadi" panose="020B0604020104020204" pitchFamily="34" charset="0"/>
              </a:rPr>
              <a:t>pbuh</a:t>
            </a:r>
            <a:r>
              <a:rPr lang="en-US" sz="2200" dirty="0">
                <a:latin typeface="Abadi" panose="020B0604020104020204" pitchFamily="34" charset="0"/>
              </a:rPr>
              <a:t>) was not a bad person like people had told her but was a kind and honest gentleman. From that day on she never tried to hurt the prophet (</a:t>
            </a:r>
            <a:r>
              <a:rPr lang="en-US" sz="2200" dirty="0" err="1">
                <a:latin typeface="Abadi" panose="020B0604020104020204" pitchFamily="34" charset="0"/>
              </a:rPr>
              <a:t>pbuh</a:t>
            </a:r>
            <a:r>
              <a:rPr lang="en-US" sz="2200" dirty="0">
                <a:latin typeface="Abadi" panose="020B0604020104020204" pitchFamily="34" charset="0"/>
              </a:rPr>
              <a:t>) in any way.</a:t>
            </a:r>
            <a:endParaRPr lang="en-GB" sz="2200" dirty="0">
              <a:latin typeface="Abadi" panose="020B0604020104020204" pitchFamily="34" charset="0"/>
            </a:endParaRPr>
          </a:p>
        </p:txBody>
      </p:sp>
    </p:spTree>
    <p:extLst>
      <p:ext uri="{BB962C8B-B14F-4D97-AF65-F5344CB8AC3E}">
        <p14:creationId xmlns:p14="http://schemas.microsoft.com/office/powerpoint/2010/main" val="185373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F3EC94C-3768-3F11-F81C-1FE5FF2B4562}"/>
            </a:ext>
          </a:extLst>
        </p:cNvPr>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9D54C-5ADF-0697-18A1-68FF77E65F9B}"/>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Does some service mean more?</a:t>
            </a:r>
          </a:p>
        </p:txBody>
      </p:sp>
      <p:sp>
        <p:nvSpPr>
          <p:cNvPr id="104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3EB34A-D663-61BE-3FFC-8E40A3FE0914}"/>
              </a:ext>
            </a:extLst>
          </p:cNvPr>
          <p:cNvSpPr>
            <a:spLocks noGrp="1"/>
          </p:cNvSpPr>
          <p:nvPr>
            <p:ph idx="1"/>
          </p:nvPr>
        </p:nvSpPr>
        <p:spPr>
          <a:xfrm>
            <a:off x="572493" y="2071316"/>
            <a:ext cx="6713552" cy="4119172"/>
          </a:xfrm>
        </p:spPr>
        <p:txBody>
          <a:bodyPr anchor="t">
            <a:normAutofit/>
          </a:bodyPr>
          <a:lstStyle/>
          <a:p>
            <a:r>
              <a:rPr lang="en-GB" sz="2200" dirty="0">
                <a:latin typeface="Abadi" panose="020B0604020104020204" pitchFamily="34" charset="0"/>
                <a:cs typeface="Calibri" panose="020F0502020204030204" pitchFamily="34" charset="0"/>
              </a:rPr>
              <a:t>We are now going to look at some examples of kindness and service from Christianity, Sikhi and the Hindu Dharma.</a:t>
            </a:r>
          </a:p>
          <a:p>
            <a:r>
              <a:rPr lang="en-GB" sz="2200" dirty="0">
                <a:latin typeface="Abadi" panose="020B0604020104020204" pitchFamily="34" charset="0"/>
                <a:cs typeface="Calibri" panose="020F0502020204030204" pitchFamily="34" charset="0"/>
              </a:rPr>
              <a:t>For each example answer the following questions:</a:t>
            </a:r>
          </a:p>
          <a:p>
            <a:pPr marL="457200" indent="-457200">
              <a:buAutoNum type="arabicPeriod"/>
            </a:pPr>
            <a:r>
              <a:rPr lang="en-GB" sz="2200" dirty="0">
                <a:latin typeface="Abadi" panose="020B0604020104020204" pitchFamily="34" charset="0"/>
                <a:cs typeface="Calibri" panose="020F0502020204030204" pitchFamily="34" charset="0"/>
              </a:rPr>
              <a:t>How do each of these faiths demonstrate service to others? </a:t>
            </a:r>
          </a:p>
          <a:p>
            <a:pPr marL="457200" indent="-457200">
              <a:buAutoNum type="arabicPeriod"/>
            </a:pPr>
            <a:r>
              <a:rPr lang="en-GB" sz="2200" dirty="0">
                <a:latin typeface="Abadi" panose="020B0604020104020204" pitchFamily="34" charset="0"/>
                <a:cs typeface="Calibri" panose="020F0502020204030204" pitchFamily="34" charset="0"/>
              </a:rPr>
              <a:t>Does it mean more to show kindness and service to someone who doesn’t have the same beliefs as you? Why?</a:t>
            </a:r>
          </a:p>
          <a:p>
            <a:pPr marL="457200" indent="-457200">
              <a:buAutoNum type="arabicPeriod"/>
            </a:pPr>
            <a:endParaRPr lang="en-GB" sz="2200" dirty="0">
              <a:latin typeface="Abadi" panose="020B0604020104020204" pitchFamily="34" charset="0"/>
            </a:endParaRPr>
          </a:p>
        </p:txBody>
      </p:sp>
      <p:pic>
        <p:nvPicPr>
          <p:cNvPr id="6" name="Picture 5" descr="Large and small hands holding red heart">
            <a:extLst>
              <a:ext uri="{FF2B5EF4-FFF2-40B4-BE49-F238E27FC236}">
                <a16:creationId xmlns:a16="http://schemas.microsoft.com/office/drawing/2014/main" id="{E60E2B71-EAC9-02B8-0306-55413251FC43}"/>
              </a:ext>
            </a:extLst>
          </p:cNvPr>
          <p:cNvPicPr>
            <a:picLocks noChangeAspect="1"/>
          </p:cNvPicPr>
          <p:nvPr/>
        </p:nvPicPr>
        <p:blipFill>
          <a:blip r:embed="rId3">
            <a:extLst>
              <a:ext uri="{28A0092B-C50C-407E-A947-70E740481C1C}">
                <a14:useLocalDpi xmlns:a14="http://schemas.microsoft.com/office/drawing/2010/main" val="0"/>
              </a:ext>
            </a:extLst>
          </a:blip>
          <a:srcRect l="1676" r="44210"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3496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ECC3E0-11FD-D89D-B2EB-764C063D3234}"/>
              </a:ext>
            </a:extLst>
          </p:cNvPr>
          <p:cNvSpPr>
            <a:spLocks noGrp="1"/>
          </p:cNvSpPr>
          <p:nvPr>
            <p:ph type="title"/>
          </p:nvPr>
        </p:nvSpPr>
        <p:spPr>
          <a:xfrm>
            <a:off x="643468" y="643467"/>
            <a:ext cx="4852764" cy="4567137"/>
          </a:xfrm>
        </p:spPr>
        <p:txBody>
          <a:bodyPr vert="horz" lIns="91440" tIns="45720" rIns="91440" bIns="45720" rtlCol="0" anchor="b">
            <a:normAutofit fontScale="90000"/>
          </a:bodyPr>
          <a:lstStyle/>
          <a:p>
            <a:r>
              <a:rPr lang="en-US" sz="6600" dirty="0">
                <a:latin typeface="Abadi" panose="020B0604020104020204" pitchFamily="34" charset="0"/>
              </a:rPr>
              <a:t>1.What does it mean to be a community?? </a:t>
            </a:r>
          </a:p>
        </p:txBody>
      </p:sp>
      <p:pic>
        <p:nvPicPr>
          <p:cNvPr id="7" name="Picture 6" descr="Colorful overlapping people icons">
            <a:extLst>
              <a:ext uri="{FF2B5EF4-FFF2-40B4-BE49-F238E27FC236}">
                <a16:creationId xmlns:a16="http://schemas.microsoft.com/office/drawing/2014/main" id="{F63688B8-69F8-D100-00B4-0E0B0992474F}"/>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5319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0B1D9A9-1FCD-8927-D35A-4F61CCFCADC7}"/>
            </a:ext>
          </a:extLst>
        </p:cNvPr>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6F8E47A2-C994-B14C-DF0A-0245A162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97354-E3F9-060C-EBA6-21672B0AB56B}"/>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Christianity</a:t>
            </a:r>
          </a:p>
        </p:txBody>
      </p:sp>
      <p:sp>
        <p:nvSpPr>
          <p:cNvPr id="1042" name="sketchy line">
            <a:extLst>
              <a:ext uri="{FF2B5EF4-FFF2-40B4-BE49-F238E27FC236}">
                <a16:creationId xmlns:a16="http://schemas.microsoft.com/office/drawing/2014/main" id="{440126BC-7BD0-8B52-CD59-743FDB60E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The Good Samaritan (Luke 10:25-37)">
            <a:hlinkClick r:id="" action="ppaction://media"/>
            <a:extLst>
              <a:ext uri="{FF2B5EF4-FFF2-40B4-BE49-F238E27FC236}">
                <a16:creationId xmlns:a16="http://schemas.microsoft.com/office/drawing/2014/main" id="{BE65F7E5-C22F-6854-835A-FEDD7BDC0A82}"/>
              </a:ext>
            </a:extLst>
          </p:cNvPr>
          <p:cNvPicPr>
            <a:picLocks noRot="1" noChangeAspect="1"/>
          </p:cNvPicPr>
          <p:nvPr>
            <a:videoFile r:link="rId1"/>
          </p:nvPr>
        </p:nvPicPr>
        <p:blipFill>
          <a:blip r:embed="rId4"/>
          <a:stretch>
            <a:fillRect/>
          </a:stretch>
        </p:blipFill>
        <p:spPr>
          <a:xfrm>
            <a:off x="585216" y="1805662"/>
            <a:ext cx="11018520" cy="4946507"/>
          </a:xfrm>
          <a:prstGeom prst="rect">
            <a:avLst/>
          </a:prstGeom>
        </p:spPr>
      </p:pic>
    </p:spTree>
    <p:extLst>
      <p:ext uri="{BB962C8B-B14F-4D97-AF65-F5344CB8AC3E}">
        <p14:creationId xmlns:p14="http://schemas.microsoft.com/office/powerpoint/2010/main" val="166947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57411-346D-FE62-BBD7-6051C4B77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20A76-2A6A-0BAE-EA5F-01D96099B5B1}"/>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Hindu Faith</a:t>
            </a:r>
          </a:p>
        </p:txBody>
      </p:sp>
      <p:sp>
        <p:nvSpPr>
          <p:cNvPr id="3" name="Content Placeholder 2">
            <a:extLst>
              <a:ext uri="{FF2B5EF4-FFF2-40B4-BE49-F238E27FC236}">
                <a16:creationId xmlns:a16="http://schemas.microsoft.com/office/drawing/2014/main" id="{2C20753D-1676-B875-99B6-1540007169BA}"/>
              </a:ext>
            </a:extLst>
          </p:cNvPr>
          <p:cNvSpPr>
            <a:spLocks noGrp="1"/>
          </p:cNvSpPr>
          <p:nvPr>
            <p:ph idx="1"/>
          </p:nvPr>
        </p:nvSpPr>
        <p:spPr>
          <a:xfrm>
            <a:off x="572493" y="2071316"/>
            <a:ext cx="6713552" cy="4119172"/>
          </a:xfrm>
        </p:spPr>
        <p:txBody>
          <a:bodyPr anchor="t">
            <a:normAutofit/>
          </a:bodyPr>
          <a:lstStyle/>
          <a:p>
            <a:pPr marL="457200" indent="-342900">
              <a:spcBef>
                <a:spcPts val="1600"/>
              </a:spcBef>
              <a:buSzPts val="1800"/>
              <a:buFont typeface="Arial" panose="020B0604020202020204" pitchFamily="34" charset="0"/>
              <a:buChar char="●"/>
            </a:pPr>
            <a:endParaRPr lang="en-US" sz="2400" dirty="0"/>
          </a:p>
          <a:p>
            <a:pPr marL="457200" lvl="0" indent="-342900">
              <a:spcBef>
                <a:spcPts val="1600"/>
              </a:spcBef>
              <a:buSzPts val="1800"/>
              <a:buChar char="●"/>
            </a:pPr>
            <a:endParaRPr lang="en-US" sz="2400" dirty="0"/>
          </a:p>
        </p:txBody>
      </p:sp>
      <p:sp>
        <p:nvSpPr>
          <p:cNvPr id="4" name="Rectangle: Rounded Corners 3">
            <a:extLst>
              <a:ext uri="{FF2B5EF4-FFF2-40B4-BE49-F238E27FC236}">
                <a16:creationId xmlns:a16="http://schemas.microsoft.com/office/drawing/2014/main" id="{D8A4A167-33EE-0D2C-7370-D8301DD147CA}"/>
              </a:ext>
            </a:extLst>
          </p:cNvPr>
          <p:cNvSpPr/>
          <p:nvPr/>
        </p:nvSpPr>
        <p:spPr>
          <a:xfrm>
            <a:off x="284129" y="2167955"/>
            <a:ext cx="6150862" cy="296487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42900">
              <a:spcBef>
                <a:spcPts val="1600"/>
              </a:spcBef>
              <a:buSzPts val="1800"/>
              <a:buChar char="●"/>
            </a:pPr>
            <a:r>
              <a:rPr lang="en-US" sz="2000" dirty="0">
                <a:solidFill>
                  <a:schemeClr val="tx1"/>
                </a:solidFill>
                <a:latin typeface="Abadi" panose="020B0604020104020204" pitchFamily="34" charset="0"/>
              </a:rPr>
              <a:t>Hindus </a:t>
            </a:r>
            <a:r>
              <a:rPr lang="en-US" sz="2000" dirty="0" err="1">
                <a:solidFill>
                  <a:schemeClr val="tx1"/>
                </a:solidFill>
                <a:latin typeface="Abadi" panose="020B0604020104020204" pitchFamily="34" charset="0"/>
              </a:rPr>
              <a:t>recognise</a:t>
            </a:r>
            <a:r>
              <a:rPr lang="en-US" sz="2000" dirty="0">
                <a:solidFill>
                  <a:schemeClr val="tx1"/>
                </a:solidFill>
                <a:latin typeface="Abadi" panose="020B0604020104020204" pitchFamily="34" charset="0"/>
              </a:rPr>
              <a:t> the whole world as a one big family. VASUDHAIVA KUTUMBAKAM </a:t>
            </a:r>
            <a:endParaRPr lang="en-GB" sz="2000" dirty="0">
              <a:solidFill>
                <a:schemeClr val="tx1"/>
              </a:solidFill>
              <a:latin typeface="Abadi" panose="020B0604020104020204" pitchFamily="34" charset="0"/>
            </a:endParaRPr>
          </a:p>
          <a:p>
            <a:pPr marL="457200" indent="-342900">
              <a:spcBef>
                <a:spcPts val="1600"/>
              </a:spcBef>
              <a:buSzPts val="1800"/>
              <a:buFont typeface="Arial" panose="020B0604020202020204" pitchFamily="34" charset="0"/>
              <a:buChar char="●"/>
            </a:pPr>
            <a:r>
              <a:rPr lang="en-US" sz="2000" dirty="0">
                <a:solidFill>
                  <a:schemeClr val="tx1"/>
                </a:solidFill>
                <a:latin typeface="Abadi" panose="020B0604020104020204" pitchFamily="34" charset="0"/>
              </a:rPr>
              <a:t>Like in a family they accept all the members irrespective of their opinions and differences. The same way Hindus accept whole of Human race as one family irrespective of their beliefs.</a:t>
            </a:r>
          </a:p>
          <a:p>
            <a:pPr marL="457200" indent="-342900">
              <a:spcBef>
                <a:spcPts val="1600"/>
              </a:spcBef>
              <a:buSzPts val="1800"/>
              <a:buFont typeface="Arial" panose="020B0604020202020204" pitchFamily="34" charset="0"/>
              <a:buChar char="●"/>
            </a:pPr>
            <a:r>
              <a:rPr lang="en-US" sz="2000" dirty="0">
                <a:solidFill>
                  <a:schemeClr val="tx1"/>
                </a:solidFill>
                <a:latin typeface="Abadi" panose="020B0604020104020204" pitchFamily="34" charset="0"/>
              </a:rPr>
              <a:t> Hindus apply this not only to human race but extend it to all living things too. </a:t>
            </a:r>
          </a:p>
        </p:txBody>
      </p:sp>
      <p:sp>
        <p:nvSpPr>
          <p:cNvPr id="8" name="Rectangle: Rounded Corners 7">
            <a:extLst>
              <a:ext uri="{FF2B5EF4-FFF2-40B4-BE49-F238E27FC236}">
                <a16:creationId xmlns:a16="http://schemas.microsoft.com/office/drawing/2014/main" id="{40E0D407-DF49-AEA1-E992-B028B3C36F5C}"/>
              </a:ext>
            </a:extLst>
          </p:cNvPr>
          <p:cNvSpPr/>
          <p:nvPr/>
        </p:nvSpPr>
        <p:spPr>
          <a:xfrm>
            <a:off x="7156704" y="1140747"/>
            <a:ext cx="4578094" cy="3190461"/>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Abadi" panose="020B0604020104020204" pitchFamily="34" charset="0"/>
              <a:cs typeface="Calibri" panose="020F0502020204030204" pitchFamily="34" charset="0"/>
            </a:endParaRPr>
          </a:p>
          <a:p>
            <a:pPr algn="ctr"/>
            <a:r>
              <a:rPr lang="en-GB" sz="2000" dirty="0">
                <a:solidFill>
                  <a:schemeClr val="tx1"/>
                </a:solidFill>
                <a:latin typeface="Abadi" panose="020B0604020104020204" pitchFamily="34" charset="0"/>
                <a:cs typeface="Calibri" panose="020F0502020204030204" pitchFamily="34" charset="0"/>
              </a:rPr>
              <a:t>Hindus During Covid</a:t>
            </a:r>
          </a:p>
          <a:p>
            <a:pPr marL="457200" lvl="0" indent="-349250">
              <a:buSzPts val="1900"/>
              <a:buChar char="●"/>
            </a:pPr>
            <a:r>
              <a:rPr lang="en-US" sz="2000" dirty="0">
                <a:solidFill>
                  <a:schemeClr val="tx1"/>
                </a:solidFill>
                <a:latin typeface="Abadi" panose="020B0604020104020204" pitchFamily="34" charset="0"/>
              </a:rPr>
              <a:t>Hindus helped restore a balance in the society and country they were  living in by doing Sewa/service. </a:t>
            </a:r>
          </a:p>
          <a:p>
            <a:pPr marL="457200" lvl="0" indent="-349250">
              <a:buSzPts val="1900"/>
              <a:buChar char="●"/>
            </a:pPr>
            <a:r>
              <a:rPr lang="en-US" sz="2000" dirty="0">
                <a:solidFill>
                  <a:schemeClr val="tx1"/>
                </a:solidFill>
                <a:latin typeface="Abadi" panose="020B0604020104020204" pitchFamily="34" charset="0"/>
              </a:rPr>
              <a:t>They replenished food banks, supplied PPE and cooked and delivered hot meals to elderly and disabled. </a:t>
            </a:r>
          </a:p>
          <a:p>
            <a:pPr algn="ctr"/>
            <a:endParaRPr lang="en-GB" sz="2000" dirty="0">
              <a:solidFill>
                <a:schemeClr val="tx1"/>
              </a:solidFill>
              <a:latin typeface="Abadi" panose="020B0604020104020204" pitchFamily="34" charset="0"/>
              <a:cs typeface="Calibri" panose="020F0502020204030204" pitchFamily="34" charset="0"/>
            </a:endParaRPr>
          </a:p>
        </p:txBody>
      </p:sp>
      <p:pic>
        <p:nvPicPr>
          <p:cNvPr id="11" name="Google Shape;84;p17">
            <a:extLst>
              <a:ext uri="{FF2B5EF4-FFF2-40B4-BE49-F238E27FC236}">
                <a16:creationId xmlns:a16="http://schemas.microsoft.com/office/drawing/2014/main" id="{E391DA99-989D-7C43-54D1-BD01D7262EEA}"/>
              </a:ext>
            </a:extLst>
          </p:cNvPr>
          <p:cNvPicPr preferRelativeResize="0"/>
          <p:nvPr/>
        </p:nvPicPr>
        <p:blipFill>
          <a:blip r:embed="rId3">
            <a:alphaModFix/>
          </a:blip>
          <a:stretch>
            <a:fillRect/>
          </a:stretch>
        </p:blipFill>
        <p:spPr>
          <a:xfrm>
            <a:off x="8104445" y="4479449"/>
            <a:ext cx="2811953" cy="2018475"/>
          </a:xfrm>
          <a:prstGeom prst="rect">
            <a:avLst/>
          </a:prstGeom>
          <a:noFill/>
          <a:ln>
            <a:noFill/>
          </a:ln>
        </p:spPr>
      </p:pic>
    </p:spTree>
    <p:extLst>
      <p:ext uri="{BB962C8B-B14F-4D97-AF65-F5344CB8AC3E}">
        <p14:creationId xmlns:p14="http://schemas.microsoft.com/office/powerpoint/2010/main" val="111774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0DB1-3F63-BD91-EAD0-958FBEAB4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131C7-684E-377B-F9C2-8B0231D2E063}"/>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Sikh Faith</a:t>
            </a:r>
          </a:p>
        </p:txBody>
      </p:sp>
      <p:sp>
        <p:nvSpPr>
          <p:cNvPr id="3" name="Content Placeholder 2">
            <a:extLst>
              <a:ext uri="{FF2B5EF4-FFF2-40B4-BE49-F238E27FC236}">
                <a16:creationId xmlns:a16="http://schemas.microsoft.com/office/drawing/2014/main" id="{075CA13A-76F7-8CC1-4E3E-E48C13ACD356}"/>
              </a:ext>
            </a:extLst>
          </p:cNvPr>
          <p:cNvSpPr>
            <a:spLocks noGrp="1"/>
          </p:cNvSpPr>
          <p:nvPr>
            <p:ph idx="1"/>
          </p:nvPr>
        </p:nvSpPr>
        <p:spPr>
          <a:xfrm>
            <a:off x="572493" y="2071316"/>
            <a:ext cx="6713552" cy="4119172"/>
          </a:xfrm>
        </p:spPr>
        <p:txBody>
          <a:bodyPr anchor="t">
            <a:normAutofit/>
          </a:bodyPr>
          <a:lstStyle/>
          <a:p>
            <a:pPr marL="457200" indent="-342900">
              <a:spcBef>
                <a:spcPts val="1600"/>
              </a:spcBef>
              <a:buSzPts val="1800"/>
              <a:buFont typeface="Arial" panose="020B0604020202020204" pitchFamily="34" charset="0"/>
              <a:buChar char="●"/>
            </a:pPr>
            <a:endParaRPr lang="en-US" sz="2400" dirty="0"/>
          </a:p>
          <a:p>
            <a:pPr marL="457200" lvl="0" indent="-342900">
              <a:spcBef>
                <a:spcPts val="1600"/>
              </a:spcBef>
              <a:buSzPts val="1800"/>
              <a:buChar char="●"/>
            </a:pPr>
            <a:endParaRPr lang="en-US" sz="2400" dirty="0"/>
          </a:p>
        </p:txBody>
      </p:sp>
      <p:pic>
        <p:nvPicPr>
          <p:cNvPr id="5" name="Picture 4">
            <a:extLst>
              <a:ext uri="{FF2B5EF4-FFF2-40B4-BE49-F238E27FC236}">
                <a16:creationId xmlns:a16="http://schemas.microsoft.com/office/drawing/2014/main" id="{AE211606-50C1-849E-A61A-E6CA84FCC57E}"/>
              </a:ext>
            </a:extLst>
          </p:cNvPr>
          <p:cNvPicPr>
            <a:picLocks noChangeAspect="1"/>
          </p:cNvPicPr>
          <p:nvPr/>
        </p:nvPicPr>
        <p:blipFill>
          <a:blip r:embed="rId4"/>
          <a:stretch>
            <a:fillRect/>
          </a:stretch>
        </p:blipFill>
        <p:spPr>
          <a:xfrm>
            <a:off x="5945352" y="197515"/>
            <a:ext cx="6134100" cy="1200150"/>
          </a:xfrm>
          <a:prstGeom prst="rect">
            <a:avLst/>
          </a:prstGeom>
        </p:spPr>
      </p:pic>
      <p:pic>
        <p:nvPicPr>
          <p:cNvPr id="6" name="Picture 5">
            <a:extLst>
              <a:ext uri="{FF2B5EF4-FFF2-40B4-BE49-F238E27FC236}">
                <a16:creationId xmlns:a16="http://schemas.microsoft.com/office/drawing/2014/main" id="{5D59E921-5C7A-95C2-0068-1A16D5386905}"/>
              </a:ext>
            </a:extLst>
          </p:cNvPr>
          <p:cNvPicPr>
            <a:picLocks noChangeAspect="1"/>
          </p:cNvPicPr>
          <p:nvPr/>
        </p:nvPicPr>
        <p:blipFill>
          <a:blip r:embed="rId5"/>
          <a:stretch>
            <a:fillRect/>
          </a:stretch>
        </p:blipFill>
        <p:spPr>
          <a:xfrm>
            <a:off x="669054" y="1699672"/>
            <a:ext cx="4077794" cy="4862460"/>
          </a:xfrm>
          <a:prstGeom prst="rect">
            <a:avLst/>
          </a:prstGeom>
        </p:spPr>
      </p:pic>
      <p:pic>
        <p:nvPicPr>
          <p:cNvPr id="7" name="Picture 6">
            <a:extLst>
              <a:ext uri="{FF2B5EF4-FFF2-40B4-BE49-F238E27FC236}">
                <a16:creationId xmlns:a16="http://schemas.microsoft.com/office/drawing/2014/main" id="{BCE246B6-CE88-2519-0883-BA3286F40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831" y="1959959"/>
            <a:ext cx="2585556" cy="3447408"/>
          </a:xfrm>
          <a:prstGeom prst="rect">
            <a:avLst/>
          </a:prstGeom>
        </p:spPr>
      </p:pic>
      <p:pic>
        <p:nvPicPr>
          <p:cNvPr id="9" name="Picture 8">
            <a:extLst>
              <a:ext uri="{FF2B5EF4-FFF2-40B4-BE49-F238E27FC236}">
                <a16:creationId xmlns:a16="http://schemas.microsoft.com/office/drawing/2014/main" id="{3AFCC372-AC45-7044-8619-9CA4D864BB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2402" y="1959958"/>
            <a:ext cx="2438400" cy="3447407"/>
          </a:xfrm>
          <a:prstGeom prst="rect">
            <a:avLst/>
          </a:prstGeom>
        </p:spPr>
      </p:pic>
      <p:pic>
        <p:nvPicPr>
          <p:cNvPr id="10" name="Online Media 9" title="Guru Nanak's Free Kitchen on BBC Reporting Scotland for #LangarWeek">
            <a:hlinkClick r:id="" action="ppaction://media"/>
            <a:extLst>
              <a:ext uri="{FF2B5EF4-FFF2-40B4-BE49-F238E27FC236}">
                <a16:creationId xmlns:a16="http://schemas.microsoft.com/office/drawing/2014/main" id="{197E814D-4C97-812E-DAF5-02BF44399380}"/>
              </a:ext>
            </a:extLst>
          </p:cNvPr>
          <p:cNvPicPr>
            <a:picLocks noRot="1" noChangeAspect="1"/>
          </p:cNvPicPr>
          <p:nvPr>
            <a:videoFile r:link="rId1"/>
          </p:nvPr>
        </p:nvPicPr>
        <p:blipFill>
          <a:blip r:embed="rId8"/>
          <a:stretch>
            <a:fillRect/>
          </a:stretch>
        </p:blipFill>
        <p:spPr>
          <a:xfrm>
            <a:off x="1063767" y="326401"/>
            <a:ext cx="10387035" cy="5864087"/>
          </a:xfrm>
          <a:prstGeom prst="rect">
            <a:avLst/>
          </a:prstGeom>
        </p:spPr>
      </p:pic>
    </p:spTree>
    <p:extLst>
      <p:ext uri="{BB962C8B-B14F-4D97-AF65-F5344CB8AC3E}">
        <p14:creationId xmlns:p14="http://schemas.microsoft.com/office/powerpoint/2010/main" val="109970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D028-6E96-F314-0380-FBCD14377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6EB20-95B0-B2AE-3054-1C40EDA85AED}"/>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How can serving others bring us together?</a:t>
            </a:r>
          </a:p>
        </p:txBody>
      </p:sp>
      <p:sp>
        <p:nvSpPr>
          <p:cNvPr id="4" name="Rectangle: Rounded Corners 3">
            <a:extLst>
              <a:ext uri="{FF2B5EF4-FFF2-40B4-BE49-F238E27FC236}">
                <a16:creationId xmlns:a16="http://schemas.microsoft.com/office/drawing/2014/main" id="{001BBF90-4A9F-3A84-533A-5BC09435F62B}"/>
              </a:ext>
            </a:extLst>
          </p:cNvPr>
          <p:cNvSpPr/>
          <p:nvPr/>
        </p:nvSpPr>
        <p:spPr>
          <a:xfrm>
            <a:off x="731520" y="1690688"/>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Who can remember what community means?</a:t>
            </a:r>
          </a:p>
        </p:txBody>
      </p:sp>
      <p:sp>
        <p:nvSpPr>
          <p:cNvPr id="5" name="Rectangle: Rounded Corners 4">
            <a:extLst>
              <a:ext uri="{FF2B5EF4-FFF2-40B4-BE49-F238E27FC236}">
                <a16:creationId xmlns:a16="http://schemas.microsoft.com/office/drawing/2014/main" id="{E084278D-5522-311B-D14B-561866505A2D}"/>
              </a:ext>
            </a:extLst>
          </p:cNvPr>
          <p:cNvSpPr/>
          <p:nvPr/>
        </p:nvSpPr>
        <p:spPr>
          <a:xfrm>
            <a:off x="8537711" y="170465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If we just live together but don’t help each other are we still a community?</a:t>
            </a:r>
          </a:p>
        </p:txBody>
      </p:sp>
      <p:sp>
        <p:nvSpPr>
          <p:cNvPr id="6" name="Rectangle: Rounded Corners 5">
            <a:extLst>
              <a:ext uri="{FF2B5EF4-FFF2-40B4-BE49-F238E27FC236}">
                <a16:creationId xmlns:a16="http://schemas.microsoft.com/office/drawing/2014/main" id="{BDA0609F-AF71-0571-4617-911795B714B4}"/>
              </a:ext>
            </a:extLst>
          </p:cNvPr>
          <p:cNvSpPr/>
          <p:nvPr/>
        </p:nvSpPr>
        <p:spPr>
          <a:xfrm>
            <a:off x="8537710" y="382777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badi" panose="020B0604020104020204" pitchFamily="34" charset="0"/>
                <a:cs typeface="Calibri" panose="020F0502020204030204" pitchFamily="34" charset="0"/>
              </a:rPr>
              <a:t>What have you learnt today?</a:t>
            </a:r>
          </a:p>
        </p:txBody>
      </p:sp>
      <p:pic>
        <p:nvPicPr>
          <p:cNvPr id="11" name="Picture 10" descr="Thought squiggles of little boy">
            <a:extLst>
              <a:ext uri="{FF2B5EF4-FFF2-40B4-BE49-F238E27FC236}">
                <a16:creationId xmlns:a16="http://schemas.microsoft.com/office/drawing/2014/main" id="{141E301A-E9E2-9895-F6D5-BD3D1B667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615" y="2214923"/>
            <a:ext cx="3197087" cy="2428153"/>
          </a:xfrm>
          <a:prstGeom prst="rect">
            <a:avLst/>
          </a:prstGeom>
        </p:spPr>
      </p:pic>
      <p:sp>
        <p:nvSpPr>
          <p:cNvPr id="3" name="Rectangle: Rounded Corners 2">
            <a:extLst>
              <a:ext uri="{FF2B5EF4-FFF2-40B4-BE49-F238E27FC236}">
                <a16:creationId xmlns:a16="http://schemas.microsoft.com/office/drawing/2014/main" id="{FDE8095C-0C58-CA1D-B7CB-2B084AA178DC}"/>
              </a:ext>
            </a:extLst>
          </p:cNvPr>
          <p:cNvSpPr/>
          <p:nvPr/>
        </p:nvSpPr>
        <p:spPr>
          <a:xfrm>
            <a:off x="731519" y="3679032"/>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Who or what were your strongest influences on your sphere of influence?</a:t>
            </a:r>
          </a:p>
        </p:txBody>
      </p:sp>
    </p:spTree>
    <p:extLst>
      <p:ext uri="{BB962C8B-B14F-4D97-AF65-F5344CB8AC3E}">
        <p14:creationId xmlns:p14="http://schemas.microsoft.com/office/powerpoint/2010/main" val="21506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D888-C275-3D3D-5BDE-F41083E1BA8C}"/>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How can serving others bring us together?</a:t>
            </a:r>
          </a:p>
        </p:txBody>
      </p:sp>
      <p:sp>
        <p:nvSpPr>
          <p:cNvPr id="3" name="Content Placeholder 2">
            <a:extLst>
              <a:ext uri="{FF2B5EF4-FFF2-40B4-BE49-F238E27FC236}">
                <a16:creationId xmlns:a16="http://schemas.microsoft.com/office/drawing/2014/main" id="{EA940134-2CEB-D35E-2FB9-D96C462619E4}"/>
              </a:ext>
            </a:extLst>
          </p:cNvPr>
          <p:cNvSpPr>
            <a:spLocks noGrp="1"/>
          </p:cNvSpPr>
          <p:nvPr>
            <p:ph sz="half" idx="1"/>
          </p:nvPr>
        </p:nvSpPr>
        <p:spPr/>
        <p:txBody>
          <a:bodyPr>
            <a:normAutofit/>
          </a:bodyPr>
          <a:lstStyle/>
          <a:p>
            <a:pPr marL="0" indent="0">
              <a:buNone/>
            </a:pPr>
            <a:endParaRPr lang="en-GB" dirty="0">
              <a:latin typeface="Abadi" panose="020B060402010402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55303519-87FE-4192-4084-6919AD354EA4}"/>
              </a:ext>
            </a:extLst>
          </p:cNvPr>
          <p:cNvSpPr>
            <a:spLocks noGrp="1"/>
          </p:cNvSpPr>
          <p:nvPr>
            <p:ph sz="half" idx="2"/>
          </p:nvPr>
        </p:nvSpPr>
        <p:spPr/>
        <p:txBody>
          <a:bodyPr/>
          <a:lstStyle/>
          <a:p>
            <a:r>
              <a:rPr lang="en-GB" dirty="0">
                <a:latin typeface="Abadi" panose="020B0604020104020204" pitchFamily="34" charset="0"/>
                <a:cs typeface="Calibri" panose="020F0502020204030204" pitchFamily="34" charset="0"/>
              </a:rPr>
              <a:t>Reflect on the 3 key words we have looked at – </a:t>
            </a:r>
            <a:r>
              <a:rPr lang="en-GB" b="1" dirty="0">
                <a:latin typeface="Abadi" panose="020B0604020104020204" pitchFamily="34" charset="0"/>
                <a:cs typeface="Calibri" panose="020F0502020204030204" pitchFamily="34" charset="0"/>
              </a:rPr>
              <a:t>service, kindness and equality</a:t>
            </a:r>
            <a:r>
              <a:rPr lang="en-GB" dirty="0">
                <a:latin typeface="Abadi" panose="020B0604020104020204" pitchFamily="34" charset="0"/>
                <a:cs typeface="Calibri" panose="020F0502020204030204" pitchFamily="34" charset="0"/>
              </a:rPr>
              <a:t>.  How do they fit with the idea of community?  Can you have a community without service?</a:t>
            </a:r>
          </a:p>
          <a:p>
            <a:endParaRPr lang="en-GB" dirty="0">
              <a:latin typeface="Abadi" panose="020B0604020104020204" pitchFamily="34" charset="0"/>
            </a:endParaRPr>
          </a:p>
          <a:p>
            <a:r>
              <a:rPr lang="en-GB" dirty="0">
                <a:latin typeface="Abadi" panose="020B0604020104020204" pitchFamily="34" charset="0"/>
              </a:rPr>
              <a:t>Can you now write a sentence using these words?</a:t>
            </a:r>
          </a:p>
        </p:txBody>
      </p:sp>
      <p:pic>
        <p:nvPicPr>
          <p:cNvPr id="16" name="Picture 15" descr="Floral cup penholder with pencils">
            <a:extLst>
              <a:ext uri="{FF2B5EF4-FFF2-40B4-BE49-F238E27FC236}">
                <a16:creationId xmlns:a16="http://schemas.microsoft.com/office/drawing/2014/main" id="{48BE3C79-338A-00CF-E860-40B6E54E3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41" y="1940528"/>
            <a:ext cx="5706959" cy="3804951"/>
          </a:xfrm>
          <a:prstGeom prst="rect">
            <a:avLst/>
          </a:prstGeom>
        </p:spPr>
      </p:pic>
    </p:spTree>
    <p:extLst>
      <p:ext uri="{BB962C8B-B14F-4D97-AF65-F5344CB8AC3E}">
        <p14:creationId xmlns:p14="http://schemas.microsoft.com/office/powerpoint/2010/main" val="2270500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9A99-EE34-769C-68CC-C12A46BA18E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BDB292-56A0-0171-5F8E-59AFBF1DD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40D483-1783-15EE-DEFA-50FEE6468E9F}"/>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dirty="0">
                <a:latin typeface="Abadi" panose="020B0604020104020204" pitchFamily="34" charset="0"/>
              </a:rPr>
              <a:t>4. What is so good about sharing?</a:t>
            </a:r>
          </a:p>
        </p:txBody>
      </p:sp>
      <p:pic>
        <p:nvPicPr>
          <p:cNvPr id="7" name="Picture 6" descr="Colorful overlapping people icons">
            <a:extLst>
              <a:ext uri="{FF2B5EF4-FFF2-40B4-BE49-F238E27FC236}">
                <a16:creationId xmlns:a16="http://schemas.microsoft.com/office/drawing/2014/main" id="{341305BD-2A0A-E23C-F3FE-F552BA6D88E3}"/>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45274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3C184DC-13C9-5ADE-185B-6BB24BB39B8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8D026DC-F3E1-1ABF-2A83-2C002069C161}"/>
              </a:ext>
            </a:extLst>
          </p:cNvPr>
          <p:cNvSpPr>
            <a:spLocks noGrp="1"/>
          </p:cNvSpPr>
          <p:nvPr>
            <p:ph type="title"/>
          </p:nvPr>
        </p:nvSpPr>
        <p:spPr>
          <a:xfrm>
            <a:off x="572493" y="238539"/>
            <a:ext cx="11018520" cy="1434415"/>
          </a:xfrm>
        </p:spPr>
        <p:txBody>
          <a:bodyPr anchor="b">
            <a:normAutofit/>
          </a:bodyPr>
          <a:lstStyle/>
          <a:p>
            <a:r>
              <a:rPr lang="en-GB" sz="5400">
                <a:latin typeface="Abadi" panose="020B0604020104020204" pitchFamily="34" charset="0"/>
                <a:cs typeface="Calibri" panose="020F0502020204030204" pitchFamily="34" charset="0"/>
              </a:rPr>
              <a:t>Recap</a:t>
            </a:r>
          </a:p>
        </p:txBody>
      </p:sp>
      <p:sp>
        <p:nvSpPr>
          <p:cNvPr id="2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F8E619-F992-24F9-5C99-5A305CD6D38C}"/>
              </a:ext>
            </a:extLst>
          </p:cNvPr>
          <p:cNvSpPr>
            <a:spLocks noGrp="1"/>
          </p:cNvSpPr>
          <p:nvPr>
            <p:ph idx="1"/>
          </p:nvPr>
        </p:nvSpPr>
        <p:spPr>
          <a:xfrm>
            <a:off x="572493" y="2071316"/>
            <a:ext cx="6713552" cy="4119172"/>
          </a:xfrm>
        </p:spPr>
        <p:txBody>
          <a:bodyPr anchor="t">
            <a:normAutofit/>
          </a:bodyPr>
          <a:lstStyle/>
          <a:p>
            <a:pPr>
              <a:buFont typeface="Courier New" panose="02070309020205020404" pitchFamily="49" charset="0"/>
              <a:buChar char="o"/>
            </a:pPr>
            <a:r>
              <a:rPr lang="en-GB" sz="2200">
                <a:latin typeface="Abadi" panose="020B0604020104020204" pitchFamily="34" charset="0"/>
                <a:cs typeface="Calibri" panose="020F0502020204030204" pitchFamily="34" charset="0"/>
              </a:rPr>
              <a:t>Think back to the 8 levels of charity.  What are the different ways people can give? (not just money)</a:t>
            </a:r>
          </a:p>
          <a:p>
            <a:pPr>
              <a:buFont typeface="Courier New" panose="02070309020205020404" pitchFamily="49" charset="0"/>
              <a:buChar char="o"/>
            </a:pPr>
            <a:r>
              <a:rPr lang="en-GB" sz="2200">
                <a:latin typeface="Abadi" panose="020B0604020104020204" pitchFamily="34" charset="0"/>
                <a:cs typeface="Calibri" panose="020F0502020204030204" pitchFamily="34" charset="0"/>
              </a:rPr>
              <a:t>Can you remember what the Langar is and how Sikhs offer service?</a:t>
            </a:r>
          </a:p>
          <a:p>
            <a:pPr>
              <a:buFont typeface="Courier New" panose="02070309020205020404" pitchFamily="49" charset="0"/>
              <a:buChar char="o"/>
            </a:pPr>
            <a:endParaRPr lang="en-GB" sz="2200" dirty="0">
              <a:latin typeface="Calibri" panose="020F0502020204030204" pitchFamily="34" charset="0"/>
              <a:cs typeface="Calibri" panose="020F0502020204030204" pitchFamily="34" charset="0"/>
            </a:endParaRPr>
          </a:p>
          <a:p>
            <a:endParaRPr lang="en-GB" sz="2200" dirty="0"/>
          </a:p>
        </p:txBody>
      </p:sp>
      <p:pic>
        <p:nvPicPr>
          <p:cNvPr id="5" name="Picture 4" descr="Head outline and magnifying glass">
            <a:extLst>
              <a:ext uri="{FF2B5EF4-FFF2-40B4-BE49-F238E27FC236}">
                <a16:creationId xmlns:a16="http://schemas.microsoft.com/office/drawing/2014/main" id="{B8DA102D-CCFD-AB04-9448-2C6FC78718A7}"/>
              </a:ext>
            </a:extLst>
          </p:cNvPr>
          <p:cNvPicPr>
            <a:picLocks noChangeAspect="1"/>
          </p:cNvPicPr>
          <p:nvPr/>
        </p:nvPicPr>
        <p:blipFill>
          <a:blip r:embed="rId3">
            <a:extLst>
              <a:ext uri="{28A0092B-C50C-407E-A947-70E740481C1C}">
                <a14:useLocalDpi xmlns:a14="http://schemas.microsoft.com/office/drawing/2010/main" val="0"/>
              </a:ext>
            </a:extLst>
          </a:blip>
          <a:srcRect l="19420" r="16364"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190832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84AEED-1518-9223-49AD-5025A5F910F6}"/>
              </a:ext>
            </a:extLst>
          </p:cNvPr>
          <p:cNvSpPr>
            <a:spLocks noGrp="1"/>
          </p:cNvSpPr>
          <p:nvPr>
            <p:ph type="title"/>
          </p:nvPr>
        </p:nvSpPr>
        <p:spPr>
          <a:xfrm>
            <a:off x="640080" y="329184"/>
            <a:ext cx="6894576" cy="1783080"/>
          </a:xfrm>
        </p:spPr>
        <p:txBody>
          <a:bodyPr anchor="b">
            <a:normAutofit/>
          </a:bodyPr>
          <a:lstStyle/>
          <a:p>
            <a:r>
              <a:rPr lang="en-GB" sz="6600">
                <a:latin typeface="Abadi" panose="020B0604020104020204" pitchFamily="34" charset="0"/>
              </a:rPr>
              <a:t>Sikh: Sewa</a:t>
            </a:r>
            <a:endParaRPr lang="en-GB" sz="6600" dirty="0">
              <a:latin typeface="Abadi" panose="020B0604020104020204" pitchFamily="34" charset="0"/>
            </a:endParaRPr>
          </a:p>
        </p:txBody>
      </p:sp>
      <p:sp>
        <p:nvSpPr>
          <p:cNvPr id="1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2DBA66-72AA-F920-66E2-34351352C1DB}"/>
              </a:ext>
            </a:extLst>
          </p:cNvPr>
          <p:cNvSpPr>
            <a:spLocks noGrp="1"/>
          </p:cNvSpPr>
          <p:nvPr>
            <p:ph idx="1"/>
          </p:nvPr>
        </p:nvSpPr>
        <p:spPr>
          <a:xfrm>
            <a:off x="640080" y="2706624"/>
            <a:ext cx="6894576" cy="3483864"/>
          </a:xfrm>
        </p:spPr>
        <p:txBody>
          <a:bodyPr>
            <a:normAutofit/>
          </a:bodyPr>
          <a:lstStyle/>
          <a:p>
            <a:pPr marL="0" indent="0">
              <a:buNone/>
            </a:pPr>
            <a:r>
              <a:rPr lang="en-GB" sz="2200">
                <a:latin typeface="Abadi" panose="020B0604020104020204" pitchFamily="34" charset="0"/>
                <a:cs typeface="Calibri" panose="020F0502020204030204" pitchFamily="34" charset="0"/>
              </a:rPr>
              <a:t>Within the Sikh faith they believe in 3 types of service/sewa.</a:t>
            </a:r>
          </a:p>
          <a:p>
            <a:pPr marL="0" indent="0">
              <a:buNone/>
            </a:pPr>
            <a:r>
              <a:rPr lang="en-GB" sz="2200">
                <a:latin typeface="Abadi" panose="020B0604020104020204" pitchFamily="34" charset="0"/>
                <a:cs typeface="Calibri" panose="020F0502020204030204" pitchFamily="34" charset="0"/>
              </a:rPr>
              <a:t>We are now going to explore Sewa in more depth.</a:t>
            </a:r>
          </a:p>
          <a:p>
            <a:pPr marL="0" indent="0">
              <a:buNone/>
            </a:pPr>
            <a:r>
              <a:rPr lang="en-GB" sz="2200">
                <a:latin typeface="Abadi" panose="020B0604020104020204" pitchFamily="34" charset="0"/>
                <a:cs typeface="Calibri" panose="020F0502020204030204" pitchFamily="34" charset="0"/>
              </a:rPr>
              <a:t>Questions to consider:</a:t>
            </a:r>
          </a:p>
          <a:p>
            <a:pPr marL="457200" indent="-457200">
              <a:buFont typeface="+mj-lt"/>
              <a:buAutoNum type="arabicPeriod"/>
            </a:pPr>
            <a:r>
              <a:rPr lang="en-GB" sz="2200">
                <a:latin typeface="Abadi" panose="020B0604020104020204" pitchFamily="34" charset="0"/>
                <a:cs typeface="Calibri" panose="020F0502020204030204" pitchFamily="34" charset="0"/>
              </a:rPr>
              <a:t>How did the Gurus/Sikhs support the community in the examples we have seen?</a:t>
            </a:r>
          </a:p>
          <a:p>
            <a:pPr marL="457200" indent="-457200">
              <a:buFont typeface="+mj-lt"/>
              <a:buAutoNum type="arabicPeriod"/>
            </a:pPr>
            <a:r>
              <a:rPr lang="en-GB" sz="2200">
                <a:latin typeface="Abadi" panose="020B0604020104020204" pitchFamily="34" charset="0"/>
                <a:cs typeface="Calibri" panose="020F0502020204030204" pitchFamily="34" charset="0"/>
              </a:rPr>
              <a:t>Can you match these examples to the 3 types of service on the following slide?</a:t>
            </a:r>
            <a:endParaRPr lang="en-GB" sz="2200" dirty="0">
              <a:latin typeface="Abadi" panose="020B0604020104020204" pitchFamily="34" charset="0"/>
              <a:cs typeface="Calibri" panose="020F0502020204030204" pitchFamily="34" charset="0"/>
            </a:endParaRPr>
          </a:p>
        </p:txBody>
      </p:sp>
      <p:pic>
        <p:nvPicPr>
          <p:cNvPr id="5" name="Picture 4" descr="A black symbol with a curved design&#10;&#10;AI-generated content may be incorrect.">
            <a:extLst>
              <a:ext uri="{FF2B5EF4-FFF2-40B4-BE49-F238E27FC236}">
                <a16:creationId xmlns:a16="http://schemas.microsoft.com/office/drawing/2014/main" id="{05571FCF-6EC8-E247-ACCE-E7129437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172" y="1737692"/>
            <a:ext cx="2845448" cy="3772760"/>
          </a:xfrm>
          <a:prstGeom prst="rect">
            <a:avLst/>
          </a:prstGeom>
        </p:spPr>
      </p:pic>
    </p:spTree>
    <p:extLst>
      <p:ext uri="{BB962C8B-B14F-4D97-AF65-F5344CB8AC3E}">
        <p14:creationId xmlns:p14="http://schemas.microsoft.com/office/powerpoint/2010/main" val="136675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86D60-EF49-4812-B388-E071D96F554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3B8F8E-FB96-CA29-C0F9-343B3E913ED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760FC54-2882-FB79-340B-E90F0FA2C1BD}"/>
              </a:ext>
            </a:extLst>
          </p:cNvPr>
          <p:cNvPicPr>
            <a:picLocks noChangeAspect="1"/>
          </p:cNvPicPr>
          <p:nvPr/>
        </p:nvPicPr>
        <p:blipFill>
          <a:blip r:embed="rId3"/>
          <a:srcRect l="10761" t="24976" r="60326" b="11643"/>
          <a:stretch>
            <a:fillRect/>
          </a:stretch>
        </p:blipFill>
        <p:spPr>
          <a:xfrm>
            <a:off x="198782" y="170689"/>
            <a:ext cx="11794435" cy="6559024"/>
          </a:xfrm>
          <a:prstGeom prst="rect">
            <a:avLst/>
          </a:prstGeom>
        </p:spPr>
      </p:pic>
    </p:spTree>
    <p:extLst>
      <p:ext uri="{BB962C8B-B14F-4D97-AF65-F5344CB8AC3E}">
        <p14:creationId xmlns:p14="http://schemas.microsoft.com/office/powerpoint/2010/main" val="487863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AD6F8AD-D5F4-B4A3-2225-77A3064EFF77}"/>
              </a:ext>
            </a:extLst>
          </p:cNvPr>
          <p:cNvSpPr/>
          <p:nvPr/>
        </p:nvSpPr>
        <p:spPr>
          <a:xfrm>
            <a:off x="4480560" y="2255520"/>
            <a:ext cx="3322320" cy="2682240"/>
          </a:xfrm>
          <a:prstGeom prst="ellipse">
            <a:avLst/>
          </a:prstGeom>
          <a:solidFill>
            <a:srgbClr val="FFC000"/>
          </a:solid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rPr>
              <a:t>What is good about eating together?</a:t>
            </a:r>
          </a:p>
        </p:txBody>
      </p:sp>
      <p:sp>
        <p:nvSpPr>
          <p:cNvPr id="8" name="Content Placeholder 2">
            <a:extLst>
              <a:ext uri="{FF2B5EF4-FFF2-40B4-BE49-F238E27FC236}">
                <a16:creationId xmlns:a16="http://schemas.microsoft.com/office/drawing/2014/main" id="{D3052B0C-5DD1-6A6C-7BF2-DC12B8DF6647}"/>
              </a:ext>
            </a:extLst>
          </p:cNvPr>
          <p:cNvSpPr txBox="1">
            <a:spLocks/>
          </p:cNvSpPr>
          <p:nvPr/>
        </p:nvSpPr>
        <p:spPr>
          <a:xfrm>
            <a:off x="7632192" y="1005840"/>
            <a:ext cx="3954780" cy="612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Abadi" panose="020B0604020104020204" pitchFamily="34" charset="0"/>
                <a:cs typeface="Calibri" panose="020F0502020204030204" pitchFamily="34" charset="0"/>
              </a:rPr>
              <a:t>How do we all work together to make it better?  </a:t>
            </a:r>
          </a:p>
          <a:p>
            <a:pPr marL="0" indent="0">
              <a:buNone/>
            </a:pPr>
            <a:r>
              <a:rPr lang="en-GB" sz="1600" dirty="0">
                <a:latin typeface="Abadi" panose="020B0604020104020204" pitchFamily="34" charset="0"/>
                <a:cs typeface="Calibri" panose="020F0502020204030204" pitchFamily="34" charset="0"/>
              </a:rPr>
              <a:t>How do we show equality in the canteen?</a:t>
            </a:r>
          </a:p>
        </p:txBody>
      </p:sp>
      <p:sp>
        <p:nvSpPr>
          <p:cNvPr id="9" name="Content Placeholder 2">
            <a:extLst>
              <a:ext uri="{FF2B5EF4-FFF2-40B4-BE49-F238E27FC236}">
                <a16:creationId xmlns:a16="http://schemas.microsoft.com/office/drawing/2014/main" id="{C7800D47-B82A-E518-646B-E0704073112B}"/>
              </a:ext>
            </a:extLst>
          </p:cNvPr>
          <p:cNvSpPr txBox="1">
            <a:spLocks/>
          </p:cNvSpPr>
          <p:nvPr/>
        </p:nvSpPr>
        <p:spPr>
          <a:xfrm>
            <a:off x="9121140" y="3596640"/>
            <a:ext cx="2636520" cy="2255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00" dirty="0">
                <a:latin typeface="Abadi" panose="020B0604020104020204" pitchFamily="34" charset="0"/>
                <a:cs typeface="Calibri" panose="020F0502020204030204" pitchFamily="34" charset="0"/>
              </a:rPr>
              <a:t>Do you enjoy eating in the canteen with more people or do you prefer to eat on your own?</a:t>
            </a:r>
          </a:p>
        </p:txBody>
      </p:sp>
      <p:sp>
        <p:nvSpPr>
          <p:cNvPr id="10" name="Content Placeholder 2">
            <a:extLst>
              <a:ext uri="{FF2B5EF4-FFF2-40B4-BE49-F238E27FC236}">
                <a16:creationId xmlns:a16="http://schemas.microsoft.com/office/drawing/2014/main" id="{2ED032B2-A68C-9DA6-C8FB-A80A0EDE0FD6}"/>
              </a:ext>
            </a:extLst>
          </p:cNvPr>
          <p:cNvSpPr txBox="1">
            <a:spLocks/>
          </p:cNvSpPr>
          <p:nvPr/>
        </p:nvSpPr>
        <p:spPr>
          <a:xfrm>
            <a:off x="428244" y="1005840"/>
            <a:ext cx="3607308" cy="10058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Abadi" panose="020B0604020104020204" pitchFamily="34" charset="0"/>
                <a:cs typeface="Calibri" panose="020F0502020204030204" pitchFamily="34" charset="0"/>
              </a:rPr>
              <a:t>Think about the school canteen.  Would you rather eat alone or together?  </a:t>
            </a:r>
          </a:p>
          <a:p>
            <a:pPr marL="0" indent="0">
              <a:buNone/>
            </a:pPr>
            <a:r>
              <a:rPr lang="en-GB" sz="1800" dirty="0">
                <a:latin typeface="Abadi" panose="020B0604020104020204" pitchFamily="34" charset="0"/>
                <a:cs typeface="Calibri" panose="020F0502020204030204" pitchFamily="34" charset="0"/>
              </a:rPr>
              <a:t>How many people are there to help us with our lunch?</a:t>
            </a:r>
          </a:p>
        </p:txBody>
      </p:sp>
      <p:sp>
        <p:nvSpPr>
          <p:cNvPr id="11" name="Content Placeholder 2">
            <a:extLst>
              <a:ext uri="{FF2B5EF4-FFF2-40B4-BE49-F238E27FC236}">
                <a16:creationId xmlns:a16="http://schemas.microsoft.com/office/drawing/2014/main" id="{4DCFC69D-233D-1C74-4477-14ED32720BAF}"/>
              </a:ext>
            </a:extLst>
          </p:cNvPr>
          <p:cNvSpPr txBox="1">
            <a:spLocks/>
          </p:cNvSpPr>
          <p:nvPr/>
        </p:nvSpPr>
        <p:spPr>
          <a:xfrm>
            <a:off x="1024128" y="4937760"/>
            <a:ext cx="2636520" cy="371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Abadi" panose="020B0604020104020204" pitchFamily="34" charset="0"/>
                <a:cs typeface="Calibri" panose="020F0502020204030204" pitchFamily="34" charset="0"/>
              </a:rPr>
              <a:t>What words about sharing food and eating together could we add to our word wall?</a:t>
            </a:r>
          </a:p>
        </p:txBody>
      </p:sp>
    </p:spTree>
    <p:extLst>
      <p:ext uri="{BB962C8B-B14F-4D97-AF65-F5344CB8AC3E}">
        <p14:creationId xmlns:p14="http://schemas.microsoft.com/office/powerpoint/2010/main" val="315636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D8DF-DCED-897D-0F1A-D238573BED0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4945739-1424-022A-D459-423DD11B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F4A67-DF1D-B76A-9E06-57221BE0AB62}"/>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93EF2697-051D-5B0D-D0C1-3299BACCC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B45456-4A8F-10F8-D862-BCBCBD24DCE2}"/>
              </a:ext>
            </a:extLst>
          </p:cNvPr>
          <p:cNvSpPr>
            <a:spLocks noGrp="1"/>
          </p:cNvSpPr>
          <p:nvPr>
            <p:ph idx="1"/>
          </p:nvPr>
        </p:nvSpPr>
        <p:spPr>
          <a:xfrm>
            <a:off x="640080" y="2872899"/>
            <a:ext cx="4243589" cy="3320668"/>
          </a:xfrm>
        </p:spPr>
        <p:txBody>
          <a:bodyPr>
            <a:normAutofit lnSpcReduction="10000"/>
          </a:bodyPr>
          <a:lstStyle/>
          <a:p>
            <a:r>
              <a:rPr lang="en-GB" sz="2200" dirty="0">
                <a:latin typeface="Abadi" panose="020B0604020104020204" pitchFamily="34" charset="0"/>
                <a:cs typeface="Calibri" panose="020F0502020204030204" pitchFamily="34" charset="0"/>
              </a:rPr>
              <a:t>Our identity is shaped by many people and the things around us.  These are also known as </a:t>
            </a:r>
            <a:r>
              <a:rPr lang="en-GB" sz="2200" b="1" dirty="0">
                <a:latin typeface="Abadi" panose="020B0604020104020204" pitchFamily="34" charset="0"/>
                <a:cs typeface="Calibri" panose="020F0502020204030204" pitchFamily="34" charset="0"/>
              </a:rPr>
              <a:t>spheres of influence.</a:t>
            </a:r>
          </a:p>
          <a:p>
            <a:r>
              <a:rPr lang="en-GB" sz="2200" dirty="0">
                <a:latin typeface="Abadi" panose="020B0604020104020204" pitchFamily="34" charset="0"/>
                <a:cs typeface="Calibri" panose="020F0502020204030204" pitchFamily="34" charset="0"/>
              </a:rPr>
              <a:t>They might include family, friends, school, community, culture, religion or media.  </a:t>
            </a:r>
          </a:p>
          <a:p>
            <a:r>
              <a:rPr lang="en-GB" sz="2200" dirty="0">
                <a:latin typeface="Abadi" panose="020B0604020104020204" pitchFamily="34" charset="0"/>
                <a:cs typeface="Calibri" panose="020F0502020204030204" pitchFamily="34" charset="0"/>
              </a:rPr>
              <a:t>Use the blank diagram to fill in the different spheres of influence in your life with specific examples.</a:t>
            </a:r>
          </a:p>
          <a:p>
            <a:endParaRPr lang="en-GB" sz="2200" dirty="0">
              <a:latin typeface="Abadi" panose="020B0604020104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59E7D7-7F07-2A65-B65B-4FEF02588089}"/>
              </a:ext>
            </a:extLst>
          </p:cNvPr>
          <p:cNvPicPr>
            <a:picLocks noChangeAspect="1"/>
          </p:cNvPicPr>
          <p:nvPr/>
        </p:nvPicPr>
        <p:blipFill>
          <a:blip r:embed="rId3"/>
          <a:srcRect l="21354" t="25444" r="70417" b="43841"/>
          <a:stretch>
            <a:fillRect/>
          </a:stretch>
        </p:blipFill>
        <p:spPr>
          <a:xfrm>
            <a:off x="6284974" y="1076529"/>
            <a:ext cx="4709029" cy="4943271"/>
          </a:xfrm>
          <a:prstGeom prst="rect">
            <a:avLst/>
          </a:prstGeom>
        </p:spPr>
      </p:pic>
    </p:spTree>
    <p:extLst>
      <p:ext uri="{BB962C8B-B14F-4D97-AF65-F5344CB8AC3E}">
        <p14:creationId xmlns:p14="http://schemas.microsoft.com/office/powerpoint/2010/main" val="22915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7EA3-8BC3-7D49-6F65-1BC8AE29D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39593-434C-EBB0-7DB4-F1593E427373}"/>
              </a:ext>
            </a:extLst>
          </p:cNvPr>
          <p:cNvSpPr>
            <a:spLocks noGrp="1"/>
          </p:cNvSpPr>
          <p:nvPr>
            <p:ph type="title"/>
          </p:nvPr>
        </p:nvSpPr>
        <p:spPr>
          <a:xfrm>
            <a:off x="638881" y="457200"/>
            <a:ext cx="10909640" cy="1368614"/>
          </a:xfrm>
        </p:spPr>
        <p:txBody>
          <a:bodyPr vert="horz" lIns="91440" tIns="45720" rIns="91440" bIns="45720" rtlCol="0" anchor="ctr">
            <a:noAutofit/>
          </a:bodyPr>
          <a:lstStyle/>
          <a:p>
            <a:pPr algn="ctr"/>
            <a:r>
              <a:rPr lang="en-US" sz="4800" dirty="0">
                <a:latin typeface="Abadi" panose="020B0604020104020204" pitchFamily="34" charset="0"/>
              </a:rPr>
              <a:t>Interfaith Week Poetry Competition 2025</a:t>
            </a:r>
          </a:p>
        </p:txBody>
      </p:sp>
      <p:sp>
        <p:nvSpPr>
          <p:cNvPr id="3" name="TextBox 2">
            <a:extLst>
              <a:ext uri="{FF2B5EF4-FFF2-40B4-BE49-F238E27FC236}">
                <a16:creationId xmlns:a16="http://schemas.microsoft.com/office/drawing/2014/main" id="{DBB1FF86-3AA9-B310-D658-6938A0239607}"/>
              </a:ext>
            </a:extLst>
          </p:cNvPr>
          <p:cNvSpPr txBox="1"/>
          <p:nvPr/>
        </p:nvSpPr>
        <p:spPr>
          <a:xfrm>
            <a:off x="638881" y="1859827"/>
            <a:ext cx="10909643" cy="5674589"/>
          </a:xfrm>
          <a:prstGeom prst="rect">
            <a:avLst/>
          </a:prstGeom>
        </p:spPr>
        <p:txBody>
          <a:bodyPr vert="horz" lIns="91440" tIns="45720" rIns="91440" bIns="45720" rtlCol="0" anchor="ctr">
            <a:normAutofit fontScale="47500" lnSpcReduction="20000"/>
          </a:bodyPr>
          <a:lstStyle/>
          <a:p>
            <a:pPr>
              <a:lnSpc>
                <a:spcPct val="90000"/>
              </a:lnSpc>
              <a:spcBef>
                <a:spcPts val="1000"/>
              </a:spcBef>
            </a:pPr>
            <a:r>
              <a:rPr lang="en-US" sz="3500" dirty="0">
                <a:latin typeface="Abadi" panose="020B0604020104020204" pitchFamily="34" charset="0"/>
              </a:rPr>
              <a:t>This year we are inviting you to take part in our Interfaith week poetry competition.</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are asking you to write a poem, no more than 30 lines in any style on the theme Community: Together we Serve</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want to see you using the key concepts and perspectives from the IFW session reflected in your work.</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Your teacher will judge a Key Stage 3 and Key Stage 4 winner in school; the winner will then be sent to the Interfaith Week team to judge nationally.</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There will be lots of exciting prizes and certificates for individuals and the school.</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Further information available from your teachers.</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Closing date 28</a:t>
            </a:r>
            <a:r>
              <a:rPr lang="en-US" sz="3500" baseline="30000" dirty="0">
                <a:latin typeface="Abadi" panose="020B0604020104020204" pitchFamily="34" charset="0"/>
              </a:rPr>
              <a:t>th</a:t>
            </a:r>
            <a:r>
              <a:rPr lang="en-US" sz="3500" dirty="0">
                <a:latin typeface="Abadi" panose="020B0604020104020204" pitchFamily="34" charset="0"/>
              </a:rPr>
              <a:t> November</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hlinkClick r:id="rId2"/>
              </a:rPr>
              <a:t>www.ifw4schools.co.uk</a:t>
            </a:r>
            <a:endParaRPr lang="en-US" sz="3500" dirty="0">
              <a:latin typeface="Abadi" panose="020B0604020104020204" pitchFamily="34" charset="0"/>
            </a:endParaRPr>
          </a:p>
          <a:p>
            <a:pPr algn="ctr">
              <a:lnSpc>
                <a:spcPct val="90000"/>
              </a:lnSpc>
              <a:spcBef>
                <a:spcPts val="1000"/>
              </a:spcBef>
            </a:pPr>
            <a:endParaRPr lang="en-US" sz="2000" dirty="0">
              <a:latin typeface="Abadi" panose="020B0604020104020204" pitchFamily="34" charset="0"/>
            </a:endParaRPr>
          </a:p>
          <a:p>
            <a:pPr algn="ctr">
              <a:lnSpc>
                <a:spcPct val="90000"/>
              </a:lnSpc>
              <a:spcBef>
                <a:spcPts val="1000"/>
              </a:spcBef>
            </a:pPr>
            <a:r>
              <a:rPr lang="en-US" sz="2000" dirty="0">
                <a:latin typeface="Abadi" panose="020B0604020104020204" pitchFamily="34" charset="0"/>
              </a:rPr>
              <a:t> </a:t>
            </a:r>
          </a:p>
        </p:txBody>
      </p:sp>
      <p:pic>
        <p:nvPicPr>
          <p:cNvPr id="9" name="Picture 8">
            <a:extLst>
              <a:ext uri="{FF2B5EF4-FFF2-40B4-BE49-F238E27FC236}">
                <a16:creationId xmlns:a16="http://schemas.microsoft.com/office/drawing/2014/main" id="{3880477D-09B0-133F-DC75-7841D2E2F5BF}"/>
              </a:ext>
            </a:extLst>
          </p:cNvPr>
          <p:cNvPicPr>
            <a:picLocks noChangeAspect="1"/>
          </p:cNvPicPr>
          <p:nvPr/>
        </p:nvPicPr>
        <p:blipFill>
          <a:blip r:embed="rId3"/>
          <a:srcRect l="4038" t="11575" r="86731" b="71643"/>
          <a:stretch>
            <a:fillRect/>
          </a:stretch>
        </p:blipFill>
        <p:spPr>
          <a:xfrm>
            <a:off x="10148836" y="5032187"/>
            <a:ext cx="1637882" cy="1675027"/>
          </a:xfrm>
          <a:prstGeom prst="rect">
            <a:avLst/>
          </a:prstGeom>
        </p:spPr>
      </p:pic>
    </p:spTree>
    <p:extLst>
      <p:ext uri="{BB962C8B-B14F-4D97-AF65-F5344CB8AC3E}">
        <p14:creationId xmlns:p14="http://schemas.microsoft.com/office/powerpoint/2010/main" val="112008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E1BD-22A5-ADA8-76EE-B9594652479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073B44-8D13-56A8-55B5-CDCCBAD66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DE29A-C427-4CDB-C8EE-6B7F979D4F86}"/>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A65352C9-C0FC-3422-EE40-6EA62D059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9F8EBF-EC15-7C38-ED10-25A384B32D3B}"/>
              </a:ext>
            </a:extLst>
          </p:cNvPr>
          <p:cNvSpPr>
            <a:spLocks noGrp="1"/>
          </p:cNvSpPr>
          <p:nvPr>
            <p:ph idx="1"/>
          </p:nvPr>
        </p:nvSpPr>
        <p:spPr>
          <a:xfrm>
            <a:off x="640080" y="2748235"/>
            <a:ext cx="4243589" cy="3320668"/>
          </a:xfrm>
        </p:spPr>
        <p:txBody>
          <a:bodyPr>
            <a:noAutofit/>
          </a:bodyPr>
          <a:lstStyle/>
          <a:p>
            <a:pPr marL="0" indent="0">
              <a:buNone/>
            </a:pPr>
            <a:r>
              <a:rPr lang="en-US" sz="1400" dirty="0">
                <a:latin typeface="Abadi" panose="020B0604020104020204" pitchFamily="34" charset="0"/>
                <a:cs typeface="Calibri" panose="020F0502020204030204" pitchFamily="34" charset="0"/>
              </a:rPr>
              <a:t>In Circle 1, write your name.</a:t>
            </a:r>
          </a:p>
          <a:p>
            <a:pPr marL="0" indent="0">
              <a:buNone/>
            </a:pPr>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2, write the name of people/groups/beings to whom you feel the greatest obligation to or sense of care for – for example, people for whom you’d be willing to take a great risk or put yourself in peril for (you don’t have to write actual names.)</a:t>
            </a:r>
          </a:p>
          <a:p>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3, who are the people/groups/beings on the next level? That is people to whom you have some obligation/responsibility, but not as great as in circle 2.</a:t>
            </a:r>
          </a:p>
          <a:p>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4, who are the people/groups/beings on the next level? People to whom you have some obligation, but not as great as in circle 3.</a:t>
            </a:r>
            <a:endParaRPr lang="en-GB" sz="1400" dirty="0">
              <a:latin typeface="Abadi" panose="020B0604020104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E4BFE66-2040-BCC2-0367-9E35718868C9}"/>
              </a:ext>
            </a:extLst>
          </p:cNvPr>
          <p:cNvPicPr>
            <a:picLocks noChangeAspect="1"/>
          </p:cNvPicPr>
          <p:nvPr/>
        </p:nvPicPr>
        <p:blipFill>
          <a:blip r:embed="rId3"/>
          <a:srcRect l="21667" t="36296" r="70312" b="31482"/>
          <a:stretch>
            <a:fillRect/>
          </a:stretch>
        </p:blipFill>
        <p:spPr>
          <a:xfrm>
            <a:off x="6035623" y="1453944"/>
            <a:ext cx="5516297" cy="4984955"/>
          </a:xfrm>
          <a:prstGeom prst="rect">
            <a:avLst/>
          </a:prstGeom>
        </p:spPr>
      </p:pic>
    </p:spTree>
    <p:extLst>
      <p:ext uri="{BB962C8B-B14F-4D97-AF65-F5344CB8AC3E}">
        <p14:creationId xmlns:p14="http://schemas.microsoft.com/office/powerpoint/2010/main" val="293637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B6121-C832-B0E7-FAA7-663EF7DE340F}"/>
              </a:ext>
            </a:extLst>
          </p:cNvPr>
          <p:cNvPicPr>
            <a:picLocks noChangeAspect="1"/>
          </p:cNvPicPr>
          <p:nvPr/>
        </p:nvPicPr>
        <p:blipFill>
          <a:blip r:embed="rId2"/>
          <a:srcRect l="21667" t="36296" r="70312" b="31482"/>
          <a:stretch>
            <a:fillRect/>
          </a:stretch>
        </p:blipFill>
        <p:spPr>
          <a:xfrm>
            <a:off x="2470150" y="152400"/>
            <a:ext cx="7251700" cy="6553200"/>
          </a:xfrm>
          <a:prstGeom prst="rect">
            <a:avLst/>
          </a:prstGeom>
        </p:spPr>
      </p:pic>
    </p:spTree>
    <p:extLst>
      <p:ext uri="{BB962C8B-B14F-4D97-AF65-F5344CB8AC3E}">
        <p14:creationId xmlns:p14="http://schemas.microsoft.com/office/powerpoint/2010/main" val="148925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438B6-2E13-95B3-4B1B-0DE4348C1243}"/>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EE70F6B-64BD-3307-4396-EB0D338B3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5A318-5378-AE39-277C-15C013E3C142}"/>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C17253A5-5FBD-9375-995D-6138CB6FF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D360F9-AA4A-AF11-988A-E9EABAB385A8}"/>
              </a:ext>
            </a:extLst>
          </p:cNvPr>
          <p:cNvSpPr>
            <a:spLocks noGrp="1"/>
          </p:cNvSpPr>
          <p:nvPr>
            <p:ph idx="1"/>
          </p:nvPr>
        </p:nvSpPr>
        <p:spPr>
          <a:xfrm>
            <a:off x="640080" y="2872899"/>
            <a:ext cx="4243589" cy="3320668"/>
          </a:xfrm>
        </p:spPr>
        <p:txBody>
          <a:bodyPr>
            <a:normAutofit fontScale="77500" lnSpcReduction="20000"/>
          </a:bodyPr>
          <a:lstStyle/>
          <a:p>
            <a:pPr marL="0" indent="0">
              <a:buNone/>
            </a:pPr>
            <a:r>
              <a:rPr lang="en-GB" sz="2200" dirty="0">
                <a:latin typeface="Abadi" panose="020B0604020104020204" pitchFamily="34" charset="0"/>
                <a:cs typeface="Calibri" panose="020F0502020204030204" pitchFamily="34" charset="0"/>
              </a:rPr>
              <a:t>Think about the following questions to help you with your spheres.</a:t>
            </a:r>
          </a:p>
          <a:p>
            <a:r>
              <a:rPr lang="en-GB" sz="2200" dirty="0">
                <a:latin typeface="Abadi" panose="020B0604020104020204" pitchFamily="34" charset="0"/>
                <a:cs typeface="Calibri" panose="020F0502020204030204" pitchFamily="34" charset="0"/>
              </a:rPr>
              <a:t>Who in your family influences the way you think or act?</a:t>
            </a:r>
          </a:p>
          <a:p>
            <a:r>
              <a:rPr lang="en-GB" sz="2200" dirty="0">
                <a:latin typeface="Abadi" panose="020B0604020104020204" pitchFamily="34" charset="0"/>
                <a:cs typeface="Calibri" panose="020F0502020204030204" pitchFamily="34" charset="0"/>
              </a:rPr>
              <a:t>How do your friends shape your identity?</a:t>
            </a:r>
          </a:p>
          <a:p>
            <a:r>
              <a:rPr lang="en-GB" sz="2200" dirty="0">
                <a:latin typeface="Abadi" panose="020B0604020104020204" pitchFamily="34" charset="0"/>
                <a:cs typeface="Calibri" panose="020F0502020204030204" pitchFamily="34" charset="0"/>
              </a:rPr>
              <a:t>What role does your school or teachers play in who your becoming?</a:t>
            </a:r>
          </a:p>
          <a:p>
            <a:r>
              <a:rPr lang="en-GB" sz="2200" dirty="0">
                <a:latin typeface="Abadi" panose="020B0604020104020204" pitchFamily="34" charset="0"/>
                <a:cs typeface="Calibri" panose="020F0502020204030204" pitchFamily="34" charset="0"/>
              </a:rPr>
              <a:t>Does your community, culture or religion influence your values?</a:t>
            </a:r>
          </a:p>
          <a:p>
            <a:r>
              <a:rPr lang="en-GB" sz="2200" dirty="0">
                <a:latin typeface="Abadi" panose="020B0604020104020204" pitchFamily="34" charset="0"/>
                <a:cs typeface="Calibri" panose="020F0502020204030204" pitchFamily="34" charset="0"/>
              </a:rPr>
              <a:t>How does the media affect the way you see yourself?</a:t>
            </a:r>
          </a:p>
        </p:txBody>
      </p:sp>
      <p:pic>
        <p:nvPicPr>
          <p:cNvPr id="4" name="Picture 3">
            <a:extLst>
              <a:ext uri="{FF2B5EF4-FFF2-40B4-BE49-F238E27FC236}">
                <a16:creationId xmlns:a16="http://schemas.microsoft.com/office/drawing/2014/main" id="{0D1D5C09-B8FB-C60D-DFA1-C4F068E2C4DC}"/>
              </a:ext>
            </a:extLst>
          </p:cNvPr>
          <p:cNvPicPr>
            <a:picLocks noChangeAspect="1"/>
          </p:cNvPicPr>
          <p:nvPr/>
        </p:nvPicPr>
        <p:blipFill>
          <a:blip r:embed="rId3"/>
          <a:srcRect l="21667" t="36296" r="70312" b="31482"/>
          <a:stretch>
            <a:fillRect/>
          </a:stretch>
        </p:blipFill>
        <p:spPr>
          <a:xfrm>
            <a:off x="6628676" y="1689374"/>
            <a:ext cx="4834163" cy="4368526"/>
          </a:xfrm>
          <a:prstGeom prst="rect">
            <a:avLst/>
          </a:prstGeom>
        </p:spPr>
      </p:pic>
    </p:spTree>
    <p:extLst>
      <p:ext uri="{BB962C8B-B14F-4D97-AF65-F5344CB8AC3E}">
        <p14:creationId xmlns:p14="http://schemas.microsoft.com/office/powerpoint/2010/main" val="16602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ED2B5-4ACD-F383-B7D5-363F8FEAFB0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824EA-F267-2778-D3EE-C11ED09BFEA5}"/>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000" kern="1200" dirty="0">
                <a:solidFill>
                  <a:schemeClr val="tx1"/>
                </a:solidFill>
                <a:latin typeface="Abadi" panose="020B0604020104020204" pitchFamily="34" charset="0"/>
              </a:rPr>
              <a:t>Who influences you?</a:t>
            </a:r>
          </a:p>
        </p:txBody>
      </p:sp>
      <p:sp>
        <p:nvSpPr>
          <p:cNvPr id="1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5B4854-E818-AC39-9763-8A067CDAEB68}"/>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the most influence on you and why?</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influenced what music you like?</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What food you like?</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How you know right from wrong?</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taught you how to read?</a:t>
            </a:r>
          </a:p>
          <a:p>
            <a:pPr marL="342900" indent="-228600">
              <a:lnSpc>
                <a:spcPct val="90000"/>
              </a:lnSpc>
              <a:spcAft>
                <a:spcPts val="600"/>
              </a:spcAft>
              <a:buFont typeface="Arial" panose="020B0604020202020204" pitchFamily="34" charset="0"/>
              <a:buChar char="•"/>
            </a:pPr>
            <a:endParaRPr lang="en-US" sz="2200" dirty="0"/>
          </a:p>
        </p:txBody>
      </p:sp>
      <p:pic>
        <p:nvPicPr>
          <p:cNvPr id="6" name="Picture 5" descr="Father teaching son to play guitar">
            <a:extLst>
              <a:ext uri="{FF2B5EF4-FFF2-40B4-BE49-F238E27FC236}">
                <a16:creationId xmlns:a16="http://schemas.microsoft.com/office/drawing/2014/main" id="{C88FC3F2-1220-C9A2-16EF-4CA85270C158}"/>
              </a:ext>
            </a:extLst>
          </p:cNvPr>
          <p:cNvPicPr>
            <a:picLocks noChangeAspect="1"/>
          </p:cNvPicPr>
          <p:nvPr/>
        </p:nvPicPr>
        <p:blipFill>
          <a:blip r:embed="rId3">
            <a:extLst>
              <a:ext uri="{28A0092B-C50C-407E-A947-70E740481C1C}">
                <a14:useLocalDpi xmlns:a14="http://schemas.microsoft.com/office/drawing/2010/main" val="0"/>
              </a:ext>
            </a:extLst>
          </a:blip>
          <a:srcRect l="15872" r="19667"/>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9" name="Picture 8" descr="Mother reading to child">
            <a:extLst>
              <a:ext uri="{FF2B5EF4-FFF2-40B4-BE49-F238E27FC236}">
                <a16:creationId xmlns:a16="http://schemas.microsoft.com/office/drawing/2014/main" id="{22068757-94B8-7895-92C5-D07B398DDD63}"/>
              </a:ext>
            </a:extLst>
          </p:cNvPr>
          <p:cNvPicPr>
            <a:picLocks noChangeAspect="1"/>
          </p:cNvPicPr>
          <p:nvPr/>
        </p:nvPicPr>
        <p:blipFill>
          <a:blip r:embed="rId4">
            <a:extLst>
              <a:ext uri="{28A0092B-C50C-407E-A947-70E740481C1C}">
                <a14:useLocalDpi xmlns:a14="http://schemas.microsoft.com/office/drawing/2010/main" val="0"/>
              </a:ext>
            </a:extLst>
          </a:blip>
          <a:srcRect r="-1" b="4107"/>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8806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68D3-B7EC-C3C6-A840-5F20860CE2FF}"/>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C1535-F6CC-6DE1-C6B6-55F7177AABD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dirty="0">
                <a:latin typeface="Abadi" panose="020B0604020104020204" pitchFamily="34" charset="0"/>
              </a:rPr>
              <a:t>Who influences you?</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9AB110-070F-60FB-3E5B-66B7B0ECBA41}"/>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School</a:t>
            </a:r>
          </a:p>
          <a:p>
            <a:pPr marL="457200" indent="-228600">
              <a:lnSpc>
                <a:spcPct val="90000"/>
              </a:lnSpc>
              <a:spcAft>
                <a:spcPts val="600"/>
              </a:spcAft>
              <a:buFont typeface="Arial" panose="020B0604020202020204" pitchFamily="34" charset="0"/>
              <a:buChar char="•"/>
            </a:pPr>
            <a:r>
              <a:rPr lang="en-US" sz="2200" dirty="0"/>
              <a:t>Are there things you have learnt in school you would not have with any of the other influences in your circle? Why?</a:t>
            </a:r>
          </a:p>
          <a:p>
            <a:pPr marL="457200" indent="-228600">
              <a:lnSpc>
                <a:spcPct val="90000"/>
              </a:lnSpc>
              <a:spcAft>
                <a:spcPts val="600"/>
              </a:spcAft>
              <a:buFont typeface="Arial" panose="020B0604020202020204" pitchFamily="34" charset="0"/>
              <a:buChar char="•"/>
            </a:pPr>
            <a:r>
              <a:rPr lang="en-US" sz="2200" dirty="0"/>
              <a:t>Why might it be a good thing to have more people to help and learn from?</a:t>
            </a:r>
          </a:p>
        </p:txBody>
      </p:sp>
      <p:pic>
        <p:nvPicPr>
          <p:cNvPr id="5" name="Picture 4" descr="Open notebook with drawn charts">
            <a:extLst>
              <a:ext uri="{FF2B5EF4-FFF2-40B4-BE49-F238E27FC236}">
                <a16:creationId xmlns:a16="http://schemas.microsoft.com/office/drawing/2014/main" id="{59D1FD12-9099-5F42-CAE7-60A5732A8544}"/>
              </a:ext>
            </a:extLst>
          </p:cNvPr>
          <p:cNvPicPr>
            <a:picLocks noChangeAspect="1"/>
          </p:cNvPicPr>
          <p:nvPr/>
        </p:nvPicPr>
        <p:blipFill>
          <a:blip r:embed="rId3">
            <a:extLst>
              <a:ext uri="{28A0092B-C50C-407E-A947-70E740481C1C}">
                <a14:useLocalDpi xmlns:a14="http://schemas.microsoft.com/office/drawing/2010/main" val="0"/>
              </a:ext>
            </a:extLst>
          </a:blip>
          <a:srcRect l="7437" r="1909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3515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0d88b8-1c87-439f-848d-ad442d2f6fd5" xsi:nil="true"/>
    <IconOverlay xmlns="http://schemas.microsoft.com/sharepoint/v4" xsi:nil="true"/>
    <lcf76f155ced4ddcb4097134ff3c332f xmlns="06e9f01b-b787-4c96-9b07-64e21198086c">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6" ma:contentTypeDescription="Create a new document." ma:contentTypeScope="" ma:versionID="ef4397708ed323d9efcc22aab9f1eaf6">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e746e04ca91914fd059bc4bbb7bd0092"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element name="TaxCatchAll" ma:index="29" nillable="true" ma:displayName="Taxonomy Catch All Column" ma:hidden="true" ma:list="{f1715e7c-66c9-4ad1-ab12-0f1f24e06d29}" ma:internalName="TaxCatchAll" ma:showField="CatchAllData" ma:web="210d88b8-1c87-439f-848d-ad442d2f6f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2c6f060f-ba47-4fd8-a781-7f9e57c5c4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7732D1-6D32-43E5-AA7C-3F24C65CF6DA}">
  <ds:schemaRefs>
    <ds:schemaRef ds:uri="http://schemas.microsoft.com/office/2006/metadata/properties"/>
    <ds:schemaRef ds:uri="http://schemas.microsoft.com/office/infopath/2007/PartnerControls"/>
    <ds:schemaRef ds:uri="http://schemas.microsoft.com/sharepoint/v3"/>
    <ds:schemaRef ds:uri="210d88b8-1c87-439f-848d-ad442d2f6fd5"/>
    <ds:schemaRef ds:uri="http://schemas.microsoft.com/sharepoint/v4"/>
    <ds:schemaRef ds:uri="06e9f01b-b787-4c96-9b07-64e21198086c"/>
  </ds:schemaRefs>
</ds:datastoreItem>
</file>

<file path=customXml/itemProps2.xml><?xml version="1.0" encoding="utf-8"?>
<ds:datastoreItem xmlns:ds="http://schemas.openxmlformats.org/officeDocument/2006/customXml" ds:itemID="{4DDAA54E-14C3-4B33-BCDA-FD5F77D8B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443E5B-5D1F-4035-A6B6-9EB26044EC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4269</TotalTime>
  <Words>3283</Words>
  <Application>Microsoft Office PowerPoint</Application>
  <PresentationFormat>Widescreen</PresentationFormat>
  <Paragraphs>284</Paragraphs>
  <Slides>40</Slides>
  <Notes>33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Abadi</vt:lpstr>
      <vt:lpstr>Aptos</vt:lpstr>
      <vt:lpstr>Aptos Display</vt:lpstr>
      <vt:lpstr>Arial</vt:lpstr>
      <vt:lpstr>Calibri</vt:lpstr>
      <vt:lpstr>Courier New</vt:lpstr>
      <vt:lpstr>Office Theme</vt:lpstr>
      <vt:lpstr> Interfaith Week 2025</vt:lpstr>
      <vt:lpstr>RSVP?</vt:lpstr>
      <vt:lpstr>1.What does it mean to be a community?? </vt:lpstr>
      <vt:lpstr>Your sphere of influence</vt:lpstr>
      <vt:lpstr>Your sphere of influence</vt:lpstr>
      <vt:lpstr>PowerPoint Presentation</vt:lpstr>
      <vt:lpstr>Your sphere of influence</vt:lpstr>
      <vt:lpstr>Who influences you?</vt:lpstr>
      <vt:lpstr>Who influences you?</vt:lpstr>
      <vt:lpstr>What does being part of a community mean?</vt:lpstr>
      <vt:lpstr>What does community mean?</vt:lpstr>
      <vt:lpstr>Why might it be good to think together as a community?</vt:lpstr>
      <vt:lpstr>2.What do we all need in a community?</vt:lpstr>
      <vt:lpstr>What do we all need in a community?</vt:lpstr>
      <vt:lpstr>PowerPoint Presentation</vt:lpstr>
      <vt:lpstr>PowerPoint Presentation</vt:lpstr>
      <vt:lpstr>PowerPoint Presentation</vt:lpstr>
      <vt:lpstr>PowerPoint Presentation</vt:lpstr>
      <vt:lpstr>Would it be a community without kindness?</vt:lpstr>
      <vt:lpstr>Why a commandment for kindness?</vt:lpstr>
      <vt:lpstr>PowerPoint Presentation</vt:lpstr>
      <vt:lpstr>PowerPoint Presentation</vt:lpstr>
      <vt:lpstr>3. How can we serve our community?</vt:lpstr>
      <vt:lpstr>What do we mean by service?</vt:lpstr>
      <vt:lpstr>PowerPoint Presentation</vt:lpstr>
      <vt:lpstr>PowerPoint Presentation</vt:lpstr>
      <vt:lpstr>Does some service mean more?</vt:lpstr>
      <vt:lpstr>Story of Prophet Muhammad (PBUH) and the Old Woman</vt:lpstr>
      <vt:lpstr>Does some service mean more?</vt:lpstr>
      <vt:lpstr>Christianity</vt:lpstr>
      <vt:lpstr>Hindu Faith</vt:lpstr>
      <vt:lpstr>Sikh Faith</vt:lpstr>
      <vt:lpstr>How can serving others bring us together?</vt:lpstr>
      <vt:lpstr>How can serving others bring us together?</vt:lpstr>
      <vt:lpstr>4. What is so good about sharing?</vt:lpstr>
      <vt:lpstr>Recap</vt:lpstr>
      <vt:lpstr>Sikh: Sewa</vt:lpstr>
      <vt:lpstr>PowerPoint Presentation</vt:lpstr>
      <vt:lpstr>PowerPoint Presentation</vt:lpstr>
      <vt:lpstr>Interfaith Week Poetry Competition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Carrie Alderton</cp:lastModifiedBy>
  <cp:revision>7</cp:revision>
  <dcterms:created xsi:type="dcterms:W3CDTF">2025-08-14T15:31:47Z</dcterms:created>
  <dcterms:modified xsi:type="dcterms:W3CDTF">2025-08-29T15:35:28Z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MediaServiceImageTags">
    <vt:lpwstr/>
  </property>
</Properties>
</file>