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63" r:id="rId6"/>
    <p:sldId id="264" r:id="rId7"/>
    <p:sldId id="265" r:id="rId8"/>
    <p:sldId id="266" r:id="rId9"/>
    <p:sldId id="267" r:id="rId10"/>
    <p:sldId id="257" r:id="rId11"/>
    <p:sldId id="258" r:id="rId12"/>
    <p:sldId id="259" r:id="rId13"/>
    <p:sldId id="260" r:id="rId14"/>
    <p:sldId id="261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BEAA96-2A3E-A36A-83C3-760D2BA8545C}" v="46" dt="2026-08-20T15:17:26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8BC3F-98AC-4CF6-9E26-9F7A08148B8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497A1-0B10-4C79-BB7A-1819A40C5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53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wC1Ctrj6Xk&amp;list=RDJwC1Ctrj6Xk&amp;start_radio=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Take That - Shine (Official Video)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8497A1-0B10-4C79-BB7A-1819A40C518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537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William Holman Hunt, The Light of the World, c.1853–54/ Star and Crecent/ Guru/Zoroastrian fire pot Public domain, via Wikimedia Commons.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8497A1-0B10-4C79-BB7A-1819A40C518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827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8497A1-0B10-4C79-BB7A-1819A40C518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47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EA4BF-A30E-D7AB-9557-A9135BB82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68C0F1-B081-FDF0-0A8C-E1AAD4543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F303A-C909-4980-A988-587B71CCA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A7ABD-C4AC-9FA7-667E-B816766B7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E72D3-4DE6-0230-4DF9-D5F11461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92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05CC0-E63A-AA68-7A2D-7AA3C56F2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6732E-B8FB-28B6-BBDF-E1669F344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B53BC-5082-DD63-7287-6DC3FDC9B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1B02F-9177-E1E4-B85F-11DB11C78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CA0DC-6D19-60F5-A3B5-05439A3DA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88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C88CE-7FA7-6B7F-142A-69A13DBB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2C5BB3-C4A4-C859-0AD8-AEAE93F34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C714B-8C75-CBA6-E542-6B2029EE7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6A44A-CA7A-666D-E4D4-78FE7930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07773-BA90-CDFE-3E3F-D86CAFFFF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355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36F5-A8C9-6463-07DC-392B6BEF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28316-DA24-246B-28D3-AADE358F0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412FD-702F-21CB-6465-7384987B5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97209-E794-1701-765B-9B743273B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0B49A2-9806-D91B-05C7-39BD81583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39884B-C1C6-09F8-AE9E-00E51850A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56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0897A-0609-1A33-A291-40A57ED2D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F4E61-58F4-343D-9ECC-EC293ADC5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F0A1EB-C959-DD31-65B5-EAF8F91E1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6BCEFF-ED89-2BF5-0AC0-A43B269424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D00C10-5C3F-B603-F0F8-DCA088E46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4BCCA7-6B34-CD9F-411B-8E8749FAB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710D6-9EFF-0B03-8484-25A06FE4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077D6B-A85A-2F3C-D891-7E12C7F51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666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3E836-3191-F194-C566-D01858E53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7D4032-6B06-8E79-61DF-40C5D880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DBD1B9-6F9B-5CEE-63C2-115BFD100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9A75D3-966A-85C7-7431-613AB3BDD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020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D3D6AB-64D3-FBFF-724B-F10BAA942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52F1C6-0A1D-A934-F2DC-B63563969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B8C97-8584-E97D-E71F-53D63B87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7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4BDF5-1A32-C6E1-2BB4-925419A7A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F9101-7DE4-C4EE-78F3-A6558A21A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80776-459C-7AE4-E341-4AFBFC01B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6DE00-CE69-1E3A-5960-063EDAB3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06722-B22F-FC5F-3FA4-A83BF5C25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063E4-9837-53BF-8B1A-84711C4F6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06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88DB5-DB6D-9168-A620-8B510ED9A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569B6E-E6A2-9754-51D1-9A5128F31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E370E-1F91-129A-81DC-F78084371D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331915-FC03-9F2B-9200-C1463A52D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A8033-56C5-86FF-7DA9-504EEA499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3C38A-D651-0F01-09D4-05E9A76A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268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EE1E6-7068-8844-0FA6-610ED5163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AB2657-D29D-FFCA-5711-A7D622C3CC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D10B9-3D54-DE5F-15C1-40876E28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47F9E-A4C4-69D3-8D98-3E16617B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2C7F6-FE11-9B63-6860-C531642E6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117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8A40D-0D66-A223-6386-71BD03453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03730-549B-DDBC-90B3-C75747C8F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F4898-D317-F8E0-8061-A4F8B9DC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8F1DA-68E0-1E65-94E0-B54F9251B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BB1A1-C7DD-7E33-5C40-EEB2DD337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263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42E58-8A8B-9091-5E0E-2D746ABE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F6234-E0AC-F5E7-43A1-43D625FD6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2F24F-2633-3178-3033-D1E0D8172E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65182-BDF1-0E6B-94D5-6A96995BA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EE26D-5E9D-F424-B658-DD5DE4D75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128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hyperlink" Target="https://www.youtube.com/watch?v=JwC1Ctrj6Xk&amp;list=RDJwC1Ctrj6Xk&amp;start_radio=1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10" Type="http://schemas.openxmlformats.org/officeDocument/2006/relationships/image" Target="../media/image2.png"/><Relationship Id="rId4" Type="http://schemas.openxmlformats.org/officeDocument/2006/relationships/image" Target="../media/image20.png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ifw4schools.co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C24DE1-397F-0634-6C6A-8829FA827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 fontScale="90000"/>
          </a:bodyPr>
          <a:lstStyle/>
          <a:p>
            <a:pPr algn="l"/>
            <a:r>
              <a:rPr lang="en-GB" sz="6600" dirty="0">
                <a:latin typeface="Abadi" panose="020B0604020104020204" pitchFamily="34" charset="0"/>
              </a:rPr>
              <a:t>Inter Faith Week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6526BC-0B23-0868-36CE-E0AF39D91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latin typeface="Abadi" panose="020B0604020104020204" pitchFamily="34" charset="0"/>
              </a:rPr>
              <a:t>Secondary Assembly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8D2176F-0EE5-B92A-4E19-DD457555B6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7" t="11359" r="85834" b="71851"/>
          <a:stretch>
            <a:fillRect/>
          </a:stretch>
        </p:blipFill>
        <p:spPr bwMode="auto">
          <a:xfrm>
            <a:off x="7650759" y="3078823"/>
            <a:ext cx="2289309" cy="2132473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AA3BEC-8FC6-A576-E31D-4A751B96B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76" y="1309143"/>
            <a:ext cx="4587492" cy="1526774"/>
          </a:xfrm>
          <a:prstGeom prst="rect">
            <a:avLst/>
          </a:prstGeom>
        </p:spPr>
      </p:pic>
      <p:pic>
        <p:nvPicPr>
          <p:cNvPr id="8" name="Graphic 7" descr="Play with solid fill">
            <a:hlinkClick r:id="rId5"/>
            <a:extLst>
              <a:ext uri="{FF2B5EF4-FFF2-40B4-BE49-F238E27FC236}">
                <a16:creationId xmlns:a16="http://schemas.microsoft.com/office/drawing/2014/main" id="{D544BB68-9466-CC99-F40D-3EE6AAACBF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25755" y="52760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5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2E504806-FBA1-2267-EEAA-D753B9FA50B3}"/>
              </a:ext>
            </a:extLst>
          </p:cNvPr>
          <p:cNvGrpSpPr/>
          <p:nvPr/>
        </p:nvGrpSpPr>
        <p:grpSpPr>
          <a:xfrm>
            <a:off x="8708133" y="3631341"/>
            <a:ext cx="2088400" cy="2443839"/>
            <a:chOff x="158073" y="3094612"/>
            <a:chExt cx="2656723" cy="3014359"/>
          </a:xfrm>
        </p:grpSpPr>
        <p:pic>
          <p:nvPicPr>
            <p:cNvPr id="17" name="Picture 16" descr="Reading lamp clipart Images - Free Download on Magnific (formerly Freepik)">
              <a:extLst>
                <a:ext uri="{FF2B5EF4-FFF2-40B4-BE49-F238E27FC236}">
                  <a16:creationId xmlns:a16="http://schemas.microsoft.com/office/drawing/2014/main" id="{CA051D9F-E368-51D6-9FA7-C0D19CE37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073" y="3094612"/>
              <a:ext cx="2656723" cy="301435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FB7C7C-2265-FD3D-3E37-B10CF2AA1F7F}"/>
                </a:ext>
              </a:extLst>
            </p:cNvPr>
            <p:cNvSpPr txBox="1"/>
            <p:nvPr/>
          </p:nvSpPr>
          <p:spPr>
            <a:xfrm>
              <a:off x="694343" y="5910928"/>
              <a:ext cx="523077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 dirty="0">
                  <a:solidFill>
                    <a:schemeClr val="bg2">
                      <a:lumMod val="9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Magnific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C9E0156-4F2A-E82D-9889-ACE634E77778}"/>
              </a:ext>
            </a:extLst>
          </p:cNvPr>
          <p:cNvGrpSpPr/>
          <p:nvPr/>
        </p:nvGrpSpPr>
        <p:grpSpPr>
          <a:xfrm rot="216615">
            <a:off x="9449796" y="2265980"/>
            <a:ext cx="2466546" cy="1284408"/>
            <a:chOff x="6102377" y="539493"/>
            <a:chExt cx="2387876" cy="1404010"/>
          </a:xfrm>
        </p:grpSpPr>
        <p:pic>
          <p:nvPicPr>
            <p:cNvPr id="8" name="Picture 7" descr="41,870 Electric Torch Royalty-Free Images, Stock Photos ...">
              <a:extLst>
                <a:ext uri="{FF2B5EF4-FFF2-40B4-BE49-F238E27FC236}">
                  <a16:creationId xmlns:a16="http://schemas.microsoft.com/office/drawing/2014/main" id="{81F217B8-8BB3-EFBD-7ACB-AD462B4D5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403" t="11737" r="4866" b="19794"/>
            <a:stretch>
              <a:fillRect/>
            </a:stretch>
          </p:blipFill>
          <p:spPr>
            <a:xfrm>
              <a:off x="6102377" y="539493"/>
              <a:ext cx="2387876" cy="140401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258C1E-97C5-1ACE-22FA-814A3A660358}"/>
                </a:ext>
              </a:extLst>
            </p:cNvPr>
            <p:cNvSpPr txBox="1"/>
            <p:nvPr/>
          </p:nvSpPr>
          <p:spPr>
            <a:xfrm rot="20891904">
              <a:off x="6378313" y="1624774"/>
              <a:ext cx="605043" cy="1385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300" dirty="0" err="1">
                  <a:solidFill>
                    <a:srgbClr val="BC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Shuttersctock</a:t>
              </a:r>
              <a:endParaRPr lang="en-GB" sz="300" dirty="0">
                <a:solidFill>
                  <a:srgbClr val="BC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EB4214C-0374-B362-270C-77615C8D51EE}"/>
              </a:ext>
            </a:extLst>
          </p:cNvPr>
          <p:cNvGrpSpPr/>
          <p:nvPr/>
        </p:nvGrpSpPr>
        <p:grpSpPr>
          <a:xfrm>
            <a:off x="314823" y="1266753"/>
            <a:ext cx="2124844" cy="2505513"/>
            <a:chOff x="158073" y="360329"/>
            <a:chExt cx="2439211" cy="2582047"/>
          </a:xfrm>
        </p:grpSpPr>
        <p:pic>
          <p:nvPicPr>
            <p:cNvPr id="4" name="Picture 3" descr="What Do Lighthouses Symbolize? 13 Things Lighthouses Represent">
              <a:extLst>
                <a:ext uri="{FF2B5EF4-FFF2-40B4-BE49-F238E27FC236}">
                  <a16:creationId xmlns:a16="http://schemas.microsoft.com/office/drawing/2014/main" id="{3F98B60C-48C2-F641-E5F6-075BC8838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596" y="360329"/>
              <a:ext cx="2353688" cy="235368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83BDD0-6172-A100-D7AB-7255BE4F9878}"/>
                </a:ext>
              </a:extLst>
            </p:cNvPr>
            <p:cNvSpPr txBox="1"/>
            <p:nvPr/>
          </p:nvSpPr>
          <p:spPr>
            <a:xfrm>
              <a:off x="158073" y="2665377"/>
              <a:ext cx="154426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 dirty="0">
                  <a:solidFill>
                    <a:schemeClr val="bg2">
                      <a:lumMod val="9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https://encrypted-tbn0.gstatic.com/images?q=tbn:ANd9GcQrRqSF09dTYqX6yG_pBwXlnMaqALxmlBhF0aDUeFrqQQ6STh8vTsfrw6o&amp;s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24A7F60-F50E-DD51-E536-0ECF0B780AFD}"/>
              </a:ext>
            </a:extLst>
          </p:cNvPr>
          <p:cNvGrpSpPr/>
          <p:nvPr/>
        </p:nvGrpSpPr>
        <p:grpSpPr>
          <a:xfrm>
            <a:off x="8879435" y="202237"/>
            <a:ext cx="2199319" cy="1708102"/>
            <a:chOff x="8791168" y="285920"/>
            <a:chExt cx="2653331" cy="173453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F6094C8-0D44-ADDC-9C7F-3668389D4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2487"/>
            <a:stretch>
              <a:fillRect/>
            </a:stretch>
          </p:blipFill>
          <p:spPr>
            <a:xfrm>
              <a:off x="8830080" y="320842"/>
              <a:ext cx="2614419" cy="1699613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61378B-E300-5614-9518-143189C4F54E}"/>
                </a:ext>
              </a:extLst>
            </p:cNvPr>
            <p:cNvSpPr txBox="1"/>
            <p:nvPr/>
          </p:nvSpPr>
          <p:spPr>
            <a:xfrm>
              <a:off x="8791168" y="285920"/>
              <a:ext cx="1101751" cy="2275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Magnific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FAA1376-D380-FCC1-A101-6486229A9F70}"/>
              </a:ext>
            </a:extLst>
          </p:cNvPr>
          <p:cNvGrpSpPr/>
          <p:nvPr/>
        </p:nvGrpSpPr>
        <p:grpSpPr>
          <a:xfrm>
            <a:off x="314823" y="3743730"/>
            <a:ext cx="2020633" cy="2936549"/>
            <a:chOff x="4069072" y="3978613"/>
            <a:chExt cx="1748068" cy="2700039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9AFAF94-48B9-E0C3-F3B1-BE86221C4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9048" t="13346" r="9156"/>
            <a:stretch>
              <a:fillRect/>
            </a:stretch>
          </p:blipFill>
          <p:spPr>
            <a:xfrm>
              <a:off x="4134255" y="3978613"/>
              <a:ext cx="1682885" cy="268412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3D67CF9-3E4A-6C4F-83EC-8F398D1D84A6}"/>
                </a:ext>
              </a:extLst>
            </p:cNvPr>
            <p:cNvSpPr txBox="1"/>
            <p:nvPr/>
          </p:nvSpPr>
          <p:spPr>
            <a:xfrm>
              <a:off x="4069072" y="6537158"/>
              <a:ext cx="611021" cy="1414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Magnific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1BA1444-1F27-7FB6-939C-25FF06D757ED}"/>
              </a:ext>
            </a:extLst>
          </p:cNvPr>
          <p:cNvGrpSpPr/>
          <p:nvPr/>
        </p:nvGrpSpPr>
        <p:grpSpPr>
          <a:xfrm>
            <a:off x="5797944" y="3503477"/>
            <a:ext cx="2742998" cy="3221079"/>
            <a:chOff x="2947224" y="3157363"/>
            <a:chExt cx="2742998" cy="322107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4BB2A4E-933A-9C4E-11F0-41F9FBC99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37667" r="14095"/>
            <a:stretch>
              <a:fillRect/>
            </a:stretch>
          </p:blipFill>
          <p:spPr>
            <a:xfrm>
              <a:off x="2947224" y="3157363"/>
              <a:ext cx="2742998" cy="3190875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0252ECD-A5D1-EDBC-808A-2DCD92A238A5}"/>
                </a:ext>
              </a:extLst>
            </p:cNvPr>
            <p:cNvSpPr txBox="1"/>
            <p:nvPr/>
          </p:nvSpPr>
          <p:spPr>
            <a:xfrm>
              <a:off x="2947224" y="6224554"/>
              <a:ext cx="523077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 dirty="0">
                  <a:solidFill>
                    <a:schemeClr val="bg2">
                      <a:lumMod val="9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iStock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19C07FC-B783-7D1D-4DF5-A762888BE10B}"/>
              </a:ext>
            </a:extLst>
          </p:cNvPr>
          <p:cNvGrpSpPr/>
          <p:nvPr/>
        </p:nvGrpSpPr>
        <p:grpSpPr>
          <a:xfrm>
            <a:off x="2439667" y="3760219"/>
            <a:ext cx="3043043" cy="2902751"/>
            <a:chOff x="6039475" y="3139387"/>
            <a:chExt cx="3043043" cy="2902751"/>
          </a:xfrm>
        </p:grpSpPr>
        <p:pic>
          <p:nvPicPr>
            <p:cNvPr id="44" name="Picture 43" descr="Campfire Images - Free Download on Magnific (formerly Freepik)">
              <a:extLst>
                <a:ext uri="{FF2B5EF4-FFF2-40B4-BE49-F238E27FC236}">
                  <a16:creationId xmlns:a16="http://schemas.microsoft.com/office/drawing/2014/main" id="{F4AB305A-F3F0-7856-8FEB-5BB908A8B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8222" t="11016" r="9508" b="10508"/>
            <a:stretch>
              <a:fillRect/>
            </a:stretch>
          </p:blipFill>
          <p:spPr>
            <a:xfrm>
              <a:off x="6039475" y="3139387"/>
              <a:ext cx="3043043" cy="2902751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A1A4426-E64F-8433-9984-B791B0D615E1}"/>
                </a:ext>
              </a:extLst>
            </p:cNvPr>
            <p:cNvSpPr txBox="1"/>
            <p:nvPr/>
          </p:nvSpPr>
          <p:spPr>
            <a:xfrm rot="1129453">
              <a:off x="6485891" y="5751917"/>
              <a:ext cx="523077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Magnific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A560025-477D-5667-4758-1BE4A13F4D63}"/>
              </a:ext>
            </a:extLst>
          </p:cNvPr>
          <p:cNvGrpSpPr/>
          <p:nvPr/>
        </p:nvGrpSpPr>
        <p:grpSpPr>
          <a:xfrm>
            <a:off x="5936148" y="1412135"/>
            <a:ext cx="2819842" cy="1942400"/>
            <a:chOff x="6262676" y="399247"/>
            <a:chExt cx="2819842" cy="1632172"/>
          </a:xfrm>
        </p:grpSpPr>
        <p:pic>
          <p:nvPicPr>
            <p:cNvPr id="50" name="Picture 49" descr="126,537 Gas Stove Royalty-Free Images, Stock Photos &amp; Pictures | Shutterstock">
              <a:extLst>
                <a:ext uri="{FF2B5EF4-FFF2-40B4-BE49-F238E27FC236}">
                  <a16:creationId xmlns:a16="http://schemas.microsoft.com/office/drawing/2014/main" id="{510DADB4-C86E-94F2-7BC5-538D48C8A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9168" t="8739" b="10931"/>
            <a:stretch>
              <a:fillRect/>
            </a:stretch>
          </p:blipFill>
          <p:spPr>
            <a:xfrm>
              <a:off x="6262676" y="399247"/>
              <a:ext cx="2819842" cy="15915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DB86BE5-9242-E77C-ABA6-F5AA39B5E304}"/>
                </a:ext>
              </a:extLst>
            </p:cNvPr>
            <p:cNvSpPr txBox="1"/>
            <p:nvPr/>
          </p:nvSpPr>
          <p:spPr>
            <a:xfrm>
              <a:off x="6643891" y="1877531"/>
              <a:ext cx="523077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Shutterstock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32FF203-F809-0EEC-6200-9C656FAB9612}"/>
              </a:ext>
            </a:extLst>
          </p:cNvPr>
          <p:cNvGrpSpPr/>
          <p:nvPr/>
        </p:nvGrpSpPr>
        <p:grpSpPr>
          <a:xfrm>
            <a:off x="2659318" y="1266753"/>
            <a:ext cx="3002493" cy="2053206"/>
            <a:chOff x="2597284" y="358009"/>
            <a:chExt cx="3589502" cy="2384312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98C332B-0B6E-95E7-7111-C669B9C9A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59476" y="358009"/>
              <a:ext cx="3527310" cy="2353689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B035D0-C506-7CC7-A387-B477DEE7DD8C}"/>
                </a:ext>
              </a:extLst>
            </p:cNvPr>
            <p:cNvSpPr txBox="1"/>
            <p:nvPr/>
          </p:nvSpPr>
          <p:spPr>
            <a:xfrm>
              <a:off x="2597284" y="2588433"/>
              <a:ext cx="523077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 dirty="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iStock</a:t>
              </a:r>
            </a:p>
          </p:txBody>
        </p:sp>
      </p:grpSp>
      <p:sp>
        <p:nvSpPr>
          <p:cNvPr id="2" name="Title 5">
            <a:extLst>
              <a:ext uri="{FF2B5EF4-FFF2-40B4-BE49-F238E27FC236}">
                <a16:creationId xmlns:a16="http://schemas.microsoft.com/office/drawing/2014/main" id="{B23673A4-0BB8-61E7-1065-CCFDA58CC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275" y="205026"/>
            <a:ext cx="10515600" cy="1325563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Ways we use light…</a:t>
            </a: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2B28E8E-0DD0-BD9D-D8D7-D9B2111C832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027" t="11359" r="85834" b="71851"/>
          <a:stretch>
            <a:fillRect/>
          </a:stretch>
        </p:blipFill>
        <p:spPr bwMode="auto">
          <a:xfrm>
            <a:off x="11173432" y="80955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8E633C-64E3-87E5-B41E-0AD4771823A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269" y="6125007"/>
            <a:ext cx="1950724" cy="64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8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7FBC8A6-9AA3-9BC8-DC5C-596CB20E8911}"/>
              </a:ext>
            </a:extLst>
          </p:cNvPr>
          <p:cNvGrpSpPr/>
          <p:nvPr/>
        </p:nvGrpSpPr>
        <p:grpSpPr>
          <a:xfrm>
            <a:off x="725375" y="2495634"/>
            <a:ext cx="2988723" cy="2157462"/>
            <a:chOff x="8731384" y="360329"/>
            <a:chExt cx="2988723" cy="2157462"/>
          </a:xfrm>
        </p:grpSpPr>
        <p:pic>
          <p:nvPicPr>
            <p:cNvPr id="13" name="Picture 12" descr="25,300+ Light At The End Of The Tunnel Stock Photos ...">
              <a:extLst>
                <a:ext uri="{FF2B5EF4-FFF2-40B4-BE49-F238E27FC236}">
                  <a16:creationId xmlns:a16="http://schemas.microsoft.com/office/drawing/2014/main" id="{ECD1133C-F55F-B29D-BC9A-27DE186B7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08598" y="360329"/>
              <a:ext cx="2911509" cy="206173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77E4517-E3B4-3B36-0FC7-624DB083B2F4}"/>
                </a:ext>
              </a:extLst>
            </p:cNvPr>
            <p:cNvSpPr txBox="1"/>
            <p:nvPr/>
          </p:nvSpPr>
          <p:spPr>
            <a:xfrm>
              <a:off x="8731384" y="2363700"/>
              <a:ext cx="399646" cy="1540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 dirty="0">
                  <a:solidFill>
                    <a:schemeClr val="bg2">
                      <a:lumMod val="9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iStock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242FB79-162D-6DF7-331B-69A92EAA1B18}"/>
              </a:ext>
            </a:extLst>
          </p:cNvPr>
          <p:cNvSpPr txBox="1"/>
          <p:nvPr/>
        </p:nvSpPr>
        <p:spPr>
          <a:xfrm>
            <a:off x="71119" y="1783052"/>
            <a:ext cx="6024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badi" panose="020B0604020104020204" pitchFamily="34" charset="0"/>
                <a:cs typeface="Calibri" panose="020F0502020204030204" pitchFamily="34" charset="0"/>
              </a:rPr>
              <a:t>“Light at the end of the Tunnel”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53A0DB-5A34-F76D-501E-E1B5A531FD5B}"/>
              </a:ext>
            </a:extLst>
          </p:cNvPr>
          <p:cNvSpPr txBox="1"/>
          <p:nvPr/>
        </p:nvSpPr>
        <p:spPr>
          <a:xfrm>
            <a:off x="5121600" y="6098960"/>
            <a:ext cx="2448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“Bright Future”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A65C859-B327-F6B2-551B-DAFFC20DD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11279" y="3823768"/>
            <a:ext cx="4169440" cy="2061739"/>
          </a:xfrm>
          <a:prstGeom prst="rect">
            <a:avLst/>
          </a:prstGeo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8521D2C5-2364-08E2-8219-6CF886AAFC64}"/>
              </a:ext>
            </a:extLst>
          </p:cNvPr>
          <p:cNvSpPr txBox="1">
            <a:spLocks/>
          </p:cNvSpPr>
          <p:nvPr/>
        </p:nvSpPr>
        <p:spPr>
          <a:xfrm>
            <a:off x="200515" y="527413"/>
            <a:ext cx="10515600" cy="11530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badi" panose="020B0604020104020204" pitchFamily="34" charset="0"/>
              </a:rPr>
              <a:t>How we use light in our language…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4C6E1F-143B-6366-F15B-091A0AC7229C}"/>
              </a:ext>
            </a:extLst>
          </p:cNvPr>
          <p:cNvSpPr txBox="1"/>
          <p:nvPr/>
        </p:nvSpPr>
        <p:spPr>
          <a:xfrm>
            <a:off x="9126684" y="1707906"/>
            <a:ext cx="2448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“See the light”</a:t>
            </a:r>
          </a:p>
        </p:txBody>
      </p:sp>
      <p:pic>
        <p:nvPicPr>
          <p:cNvPr id="21" name="Picture 20" descr="Closeup of smiling person staring through transparent surface with reflected dots of light">
            <a:extLst>
              <a:ext uri="{FF2B5EF4-FFF2-40B4-BE49-F238E27FC236}">
                <a16:creationId xmlns:a16="http://schemas.microsoft.com/office/drawing/2014/main" id="{A01BEBA0-5E2D-982E-ABF3-B2944033D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764" y="2430886"/>
            <a:ext cx="3102179" cy="206811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2368C1C-0C33-7E58-7B7E-EE1135D37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088" y="6146659"/>
            <a:ext cx="1950724" cy="649225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2B28E8E-0DD0-BD9D-D8D7-D9B2111C832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27" t="11359" r="85834" b="71851"/>
          <a:stretch>
            <a:fillRect/>
          </a:stretch>
        </p:blipFill>
        <p:spPr bwMode="auto">
          <a:xfrm>
            <a:off x="11115780" y="78004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47942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49302-8A24-BB3F-C575-19DEFB8DF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7B89ED5-B65B-A3D8-212D-9757FE06BE69}"/>
              </a:ext>
            </a:extLst>
          </p:cNvPr>
          <p:cNvGrpSpPr/>
          <p:nvPr/>
        </p:nvGrpSpPr>
        <p:grpSpPr>
          <a:xfrm>
            <a:off x="1135465" y="2376414"/>
            <a:ext cx="9556578" cy="2762846"/>
            <a:chOff x="-220087" y="4536492"/>
            <a:chExt cx="9556578" cy="276284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9AEE127-A887-CFCB-4F70-F2937DFEF5A1}"/>
                </a:ext>
              </a:extLst>
            </p:cNvPr>
            <p:cNvSpPr txBox="1"/>
            <p:nvPr/>
          </p:nvSpPr>
          <p:spPr>
            <a:xfrm>
              <a:off x="-220087" y="4543379"/>
              <a:ext cx="253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Abadi" panose="020B0604020104020204" pitchFamily="34" charset="0"/>
                  <a:cs typeface="Calibri" panose="020F0502020204030204" pitchFamily="34" charset="0"/>
                </a:rPr>
                <a:t>“Bright Ideas”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191D84D-6176-A6F0-FA83-B4CE7A5112D1}"/>
                </a:ext>
              </a:extLst>
            </p:cNvPr>
            <p:cNvGrpSpPr/>
            <p:nvPr/>
          </p:nvGrpSpPr>
          <p:grpSpPr>
            <a:xfrm>
              <a:off x="3038762" y="4536492"/>
              <a:ext cx="2631582" cy="2663892"/>
              <a:chOff x="2682807" y="224142"/>
              <a:chExt cx="2010606" cy="1895348"/>
            </a:xfrm>
          </p:grpSpPr>
          <p:pic>
            <p:nvPicPr>
              <p:cNvPr id="9" name="Picture 8" descr="Cartoon Idea Bulb PNG Transparent Images Free Download ...">
                <a:extLst>
                  <a:ext uri="{FF2B5EF4-FFF2-40B4-BE49-F238E27FC236}">
                    <a16:creationId xmlns:a16="http://schemas.microsoft.com/office/drawing/2014/main" id="{78BD17F7-3FD5-81B4-5A36-147DC6C04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82807" y="224142"/>
                <a:ext cx="2010606" cy="1895348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48C620-5A69-CEFD-5397-7719044F3DBE}"/>
                  </a:ext>
                </a:extLst>
              </p:cNvPr>
              <p:cNvSpPr txBox="1"/>
              <p:nvPr/>
            </p:nvSpPr>
            <p:spPr>
              <a:xfrm>
                <a:off x="3267683" y="1536970"/>
                <a:ext cx="399646" cy="1094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" dirty="0" err="1">
                    <a:solidFill>
                      <a:schemeClr val="bg2">
                        <a:lumMod val="9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PNGTree</a:t>
                </a:r>
                <a:endParaRPr lang="en-GB" sz="400" dirty="0">
                  <a:solidFill>
                    <a:schemeClr val="bg2">
                      <a:lumMod val="9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CC2D964-41F6-F140-45D8-513698824922}"/>
                </a:ext>
              </a:extLst>
            </p:cNvPr>
            <p:cNvSpPr txBox="1"/>
            <p:nvPr/>
          </p:nvSpPr>
          <p:spPr>
            <a:xfrm>
              <a:off x="-88253" y="6837673"/>
              <a:ext cx="20927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“Bright Spark”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CA853A-7CAD-5187-4C9B-BE7594BB5703}"/>
                </a:ext>
              </a:extLst>
            </p:cNvPr>
            <p:cNvSpPr txBox="1"/>
            <p:nvPr/>
          </p:nvSpPr>
          <p:spPr>
            <a:xfrm>
              <a:off x="6246702" y="5138159"/>
              <a:ext cx="30897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“Bright” = Clever</a:t>
              </a:r>
            </a:p>
          </p:txBody>
        </p:sp>
      </p:grpSp>
      <p:sp>
        <p:nvSpPr>
          <p:cNvPr id="2" name="Title 5">
            <a:extLst>
              <a:ext uri="{FF2B5EF4-FFF2-40B4-BE49-F238E27FC236}">
                <a16:creationId xmlns:a16="http://schemas.microsoft.com/office/drawing/2014/main" id="{DBBC409D-F910-5AB3-A6E4-F36090B900A3}"/>
              </a:ext>
            </a:extLst>
          </p:cNvPr>
          <p:cNvSpPr txBox="1">
            <a:spLocks/>
          </p:cNvSpPr>
          <p:nvPr/>
        </p:nvSpPr>
        <p:spPr>
          <a:xfrm>
            <a:off x="462776" y="522191"/>
            <a:ext cx="9998015" cy="8654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badi" panose="020B0604020104020204" pitchFamily="34" charset="0"/>
              </a:rPr>
              <a:t>How we use light in our language…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218D79-6ED9-0AC0-5D26-1674D4614ECD}"/>
              </a:ext>
            </a:extLst>
          </p:cNvPr>
          <p:cNvSpPr txBox="1"/>
          <p:nvPr/>
        </p:nvSpPr>
        <p:spPr>
          <a:xfrm>
            <a:off x="7831357" y="4677594"/>
            <a:ext cx="2631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“Shed light on it”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503C7AC-0E5E-518B-8A99-80876FC79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309" y="6146659"/>
            <a:ext cx="1950724" cy="649225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D141736-B49A-F1C3-2C9F-2AC4E981E4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7" t="11359" r="85834" b="71851"/>
          <a:stretch>
            <a:fillRect/>
          </a:stretch>
        </p:blipFill>
        <p:spPr bwMode="auto">
          <a:xfrm>
            <a:off x="11115780" y="78004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94263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1A5E5-4C51-A4FD-5861-39464F37C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7FA30A81-CF34-E0EF-A84F-956D0EBA26C5}"/>
              </a:ext>
            </a:extLst>
          </p:cNvPr>
          <p:cNvGrpSpPr/>
          <p:nvPr/>
        </p:nvGrpSpPr>
        <p:grpSpPr>
          <a:xfrm>
            <a:off x="1282543" y="2084433"/>
            <a:ext cx="7276692" cy="3440438"/>
            <a:chOff x="5026551" y="520809"/>
            <a:chExt cx="7276692" cy="344043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4DC97DF-B7DB-C67C-C2DF-C19BF46B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8627" t="20052" r="18267" b="19071"/>
            <a:stretch>
              <a:fillRect/>
            </a:stretch>
          </p:blipFill>
          <p:spPr>
            <a:xfrm>
              <a:off x="8326716" y="884038"/>
              <a:ext cx="2022362" cy="195092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129F11C-2AC1-8B9A-22E8-4C959EF50FDB}"/>
                </a:ext>
              </a:extLst>
            </p:cNvPr>
            <p:cNvSpPr txBox="1"/>
            <p:nvPr/>
          </p:nvSpPr>
          <p:spPr>
            <a:xfrm rot="21072744">
              <a:off x="5026551" y="520809"/>
              <a:ext cx="30046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Abadi" panose="020B0604020104020204" pitchFamily="34" charset="0"/>
                  <a:cs typeface="Calibri" panose="020F0502020204030204" pitchFamily="34" charset="0"/>
                </a:rPr>
                <a:t>“Light of my life”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F7F937D-96B5-2D40-42EB-A7EEF6A2FE53}"/>
                </a:ext>
              </a:extLst>
            </p:cNvPr>
            <p:cNvSpPr txBox="1"/>
            <p:nvPr/>
          </p:nvSpPr>
          <p:spPr>
            <a:xfrm rot="21072744">
              <a:off x="9298557" y="3499582"/>
              <a:ext cx="30046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Abadi" panose="020B0604020104020204" pitchFamily="34" charset="0"/>
                  <a:cs typeface="Calibri" panose="020F0502020204030204" pitchFamily="34" charset="0"/>
                </a:rPr>
                <a:t>“My guiding light”</a:t>
              </a:r>
            </a:p>
          </p:txBody>
        </p:sp>
      </p:grpSp>
      <p:sp>
        <p:nvSpPr>
          <p:cNvPr id="2" name="Title 5">
            <a:extLst>
              <a:ext uri="{FF2B5EF4-FFF2-40B4-BE49-F238E27FC236}">
                <a16:creationId xmlns:a16="http://schemas.microsoft.com/office/drawing/2014/main" id="{9A1CC408-BDD3-2793-D0EF-2591F40E41EA}"/>
              </a:ext>
            </a:extLst>
          </p:cNvPr>
          <p:cNvSpPr txBox="1">
            <a:spLocks/>
          </p:cNvSpPr>
          <p:nvPr/>
        </p:nvSpPr>
        <p:spPr>
          <a:xfrm>
            <a:off x="448399" y="507813"/>
            <a:ext cx="10184921" cy="8798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badi" panose="020B0604020104020204" pitchFamily="34" charset="0"/>
              </a:rPr>
              <a:t>How we use light in our language…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D85A2-1A98-03C9-890A-C5A7F5EC4E13}"/>
              </a:ext>
            </a:extLst>
          </p:cNvPr>
          <p:cNvSpPr txBox="1"/>
          <p:nvPr/>
        </p:nvSpPr>
        <p:spPr>
          <a:xfrm rot="904309">
            <a:off x="7077254" y="2145433"/>
            <a:ext cx="30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badi" panose="020B0604020104020204" pitchFamily="34" charset="0"/>
                <a:cs typeface="Calibri" panose="020F0502020204030204" pitchFamily="34" charset="0"/>
              </a:rPr>
              <a:t>“Love and light”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E966E38-27D8-8DC0-4DA4-A78DC1BC9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284" y="6074090"/>
            <a:ext cx="1950724" cy="649225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E81B433-239E-0A07-8A7E-7B222C7BF7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7" t="11359" r="85834" b="71851"/>
          <a:stretch>
            <a:fillRect/>
          </a:stretch>
        </p:blipFill>
        <p:spPr bwMode="auto">
          <a:xfrm>
            <a:off x="11115780" y="78004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43063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3DE2BF-EEC8-A74F-0971-67427748DA76}"/>
              </a:ext>
            </a:extLst>
          </p:cNvPr>
          <p:cNvSpPr/>
          <p:nvPr/>
        </p:nvSpPr>
        <p:spPr>
          <a:xfrm>
            <a:off x="146076" y="1039996"/>
            <a:ext cx="2936147" cy="12331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Abadi" panose="020B0604020104020204" pitchFamily="34" charset="0"/>
              </a:rPr>
              <a:t>Hope</a:t>
            </a:r>
            <a:endParaRPr lang="en-GB" sz="66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7DC2A74-3DE3-E0FA-30EC-77F3D362C4C8}"/>
              </a:ext>
            </a:extLst>
          </p:cNvPr>
          <p:cNvSpPr/>
          <p:nvPr/>
        </p:nvSpPr>
        <p:spPr>
          <a:xfrm>
            <a:off x="3342283" y="1034483"/>
            <a:ext cx="4593703" cy="12331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Abadi" panose="020B0604020104020204" pitchFamily="34" charset="0"/>
              </a:rPr>
              <a:t>Knowledge</a:t>
            </a:r>
            <a:endParaRPr lang="en-GB" sz="66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BD5F00-EFFC-90C5-EEED-7A6C4312782F}"/>
              </a:ext>
            </a:extLst>
          </p:cNvPr>
          <p:cNvSpPr/>
          <p:nvPr/>
        </p:nvSpPr>
        <p:spPr>
          <a:xfrm>
            <a:off x="8269083" y="1034483"/>
            <a:ext cx="3662525" cy="12331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latin typeface="Abadi" panose="020B0604020104020204" pitchFamily="34" charset="0"/>
              </a:rPr>
              <a:t>Joy</a:t>
            </a:r>
            <a:endParaRPr lang="en-GB" sz="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EFF6F2-67D8-5DBE-D049-6A181D149D5E}"/>
              </a:ext>
            </a:extLst>
          </p:cNvPr>
          <p:cNvSpPr txBox="1"/>
          <p:nvPr/>
        </p:nvSpPr>
        <p:spPr>
          <a:xfrm>
            <a:off x="73037" y="2598003"/>
            <a:ext cx="3082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badi" panose="020B0604020104020204" pitchFamily="34" charset="0"/>
                <a:cs typeface="Calibri" panose="020F0502020204030204" pitchFamily="34" charset="0"/>
              </a:rPr>
              <a:t>“Light at the end of the Tunnel”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C95A25-8382-908B-68C2-982B85076CA4}"/>
              </a:ext>
            </a:extLst>
          </p:cNvPr>
          <p:cNvSpPr txBox="1"/>
          <p:nvPr/>
        </p:nvSpPr>
        <p:spPr>
          <a:xfrm>
            <a:off x="146076" y="3881307"/>
            <a:ext cx="2448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“See the light”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8333A4-0F35-00DA-53BA-EDF7824A3D2F}"/>
              </a:ext>
            </a:extLst>
          </p:cNvPr>
          <p:cNvSpPr txBox="1"/>
          <p:nvPr/>
        </p:nvSpPr>
        <p:spPr>
          <a:xfrm>
            <a:off x="146076" y="4795279"/>
            <a:ext cx="2448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“Bright Future”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D2C10F-32C0-B647-D804-260209C86885}"/>
              </a:ext>
            </a:extLst>
          </p:cNvPr>
          <p:cNvSpPr txBox="1"/>
          <p:nvPr/>
        </p:nvSpPr>
        <p:spPr>
          <a:xfrm>
            <a:off x="4372007" y="2598003"/>
            <a:ext cx="2534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badi" panose="020B0604020104020204" pitchFamily="34" charset="0"/>
                <a:cs typeface="Calibri" panose="020F0502020204030204" pitchFamily="34" charset="0"/>
              </a:rPr>
              <a:t>“Bright Ideas”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1A343C-3F15-485A-9721-8E3D39076DBC}"/>
              </a:ext>
            </a:extLst>
          </p:cNvPr>
          <p:cNvSpPr txBox="1"/>
          <p:nvPr/>
        </p:nvSpPr>
        <p:spPr>
          <a:xfrm>
            <a:off x="4372007" y="3443681"/>
            <a:ext cx="2092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“Bright Spark”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60B690-ACDC-FC0B-464F-234C048A3C64}"/>
              </a:ext>
            </a:extLst>
          </p:cNvPr>
          <p:cNvSpPr txBox="1"/>
          <p:nvPr/>
        </p:nvSpPr>
        <p:spPr>
          <a:xfrm>
            <a:off x="4372007" y="4289359"/>
            <a:ext cx="3089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“Bright” = Clever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35C762-D63B-FF9B-4312-5DDA90C0BFA0}"/>
              </a:ext>
            </a:extLst>
          </p:cNvPr>
          <p:cNvSpPr txBox="1"/>
          <p:nvPr/>
        </p:nvSpPr>
        <p:spPr>
          <a:xfrm>
            <a:off x="4372007" y="5135037"/>
            <a:ext cx="2631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“Shed light on it”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327443-F6F3-EA0C-A849-581685F8498F}"/>
              </a:ext>
            </a:extLst>
          </p:cNvPr>
          <p:cNvSpPr txBox="1"/>
          <p:nvPr/>
        </p:nvSpPr>
        <p:spPr>
          <a:xfrm>
            <a:off x="8598002" y="2598002"/>
            <a:ext cx="30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badi" panose="020B0604020104020204" pitchFamily="34" charset="0"/>
                <a:cs typeface="Calibri" panose="020F0502020204030204" pitchFamily="34" charset="0"/>
              </a:rPr>
              <a:t>“Love and light”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3FF1F1-CEAF-EB66-C39A-296A0EF793BF}"/>
              </a:ext>
            </a:extLst>
          </p:cNvPr>
          <p:cNvSpPr txBox="1"/>
          <p:nvPr/>
        </p:nvSpPr>
        <p:spPr>
          <a:xfrm>
            <a:off x="8536941" y="3674513"/>
            <a:ext cx="30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badi" panose="020B0604020104020204" pitchFamily="34" charset="0"/>
                <a:cs typeface="Calibri" panose="020F0502020204030204" pitchFamily="34" charset="0"/>
              </a:rPr>
              <a:t>“My guiding light”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2F3D07-ADFA-F2E8-4A43-39F2EE2D988A}"/>
              </a:ext>
            </a:extLst>
          </p:cNvPr>
          <p:cNvSpPr txBox="1"/>
          <p:nvPr/>
        </p:nvSpPr>
        <p:spPr>
          <a:xfrm>
            <a:off x="8598002" y="4649311"/>
            <a:ext cx="30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badi" panose="020B0604020104020204" pitchFamily="34" charset="0"/>
                <a:cs typeface="Calibri" panose="020F0502020204030204" pitchFamily="34" charset="0"/>
              </a:rPr>
              <a:t>“Light of my life”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1DD2B49-44FA-CC98-AB2C-3AAF0F93E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345" y="6141202"/>
            <a:ext cx="1950724" cy="649225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72C8251-7FA3-7986-D002-A219F519D8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7" t="11359" r="85834" b="71851"/>
          <a:stretch>
            <a:fillRect/>
          </a:stretch>
        </p:blipFill>
        <p:spPr bwMode="auto">
          <a:xfrm>
            <a:off x="11115780" y="78004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7456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70EFB15-158A-0865-381F-E8969E435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517"/>
            <a:ext cx="10515600" cy="1325563"/>
          </a:xfrm>
        </p:spPr>
        <p:txBody>
          <a:bodyPr/>
          <a:lstStyle/>
          <a:p>
            <a:r>
              <a:rPr lang="en-GB" dirty="0">
                <a:latin typeface="Abadi" panose="020B0604020104020204" pitchFamily="34" charset="0"/>
              </a:rPr>
              <a:t>Shine: Take That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69FE23-2083-5C7E-B81D-EA72810C1185}"/>
              </a:ext>
            </a:extLst>
          </p:cNvPr>
          <p:cNvSpPr txBox="1"/>
          <p:nvPr/>
        </p:nvSpPr>
        <p:spPr>
          <a:xfrm>
            <a:off x="1209860" y="1475907"/>
            <a:ext cx="339195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900"/>
              </a:spcAft>
              <a:buNone/>
            </a:pP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You, you're such a big star to me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You're everything I </a:t>
            </a:r>
            <a:r>
              <a:rPr lang="en-GB" sz="1400" b="0" i="0" dirty="0" err="1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wanna</a:t>
            </a: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 be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But you're stuck in a hole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And I want you to get out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I don't know what there is to see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But I know it's time for you to leave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We're all just pushing along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Trying to figure it out, out, out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All your anticipation pulls you down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When you can have it all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 can have it all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come on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come on, get it on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I don't know what you're waiting for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Your time is coming, don't be late, hey, hey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come on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See the light on your face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Let it shine, just let it shine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Let it shine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642898-AAD1-0C6B-0269-34DEA912813A}"/>
              </a:ext>
            </a:extLst>
          </p:cNvPr>
          <p:cNvSpPr txBox="1"/>
          <p:nvPr/>
        </p:nvSpPr>
        <p:spPr>
          <a:xfrm>
            <a:off x="5272112" y="1475907"/>
            <a:ext cx="6094602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900"/>
              </a:spcAft>
              <a:buNone/>
            </a:pP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Stop (stop) being so hard on yourself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It's not good for your health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I know that you can change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clear your head and come 'round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 only have to open your eyes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 might just get a big surprise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And it may feel good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And you might want to smile, smile, smile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Oh, don't you let your demons pull you down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 err="1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'Cause</a:t>
            </a: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 you can have it all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 can have it all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come on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Oh, come on, get it on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I don't know what you're waiting for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Your time is coming, don't be late, hey, hey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come on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See the light on your face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Let it shine, just let it shine</a:t>
            </a:r>
            <a:b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dirty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Let it shine</a:t>
            </a:r>
          </a:p>
        </p:txBody>
      </p:sp>
      <p:pic>
        <p:nvPicPr>
          <p:cNvPr id="11" name="Picture 10" descr="Light spreading from a disco ball">
            <a:extLst>
              <a:ext uri="{FF2B5EF4-FFF2-40B4-BE49-F238E27FC236}">
                <a16:creationId xmlns:a16="http://schemas.microsoft.com/office/drawing/2014/main" id="{BF48A7A9-C72D-FA7B-7F04-C69B2BD8E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73" y="120239"/>
            <a:ext cx="3556938" cy="23712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C56ABE-8921-8CD4-0C0C-EEAD96818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287" y="6146603"/>
            <a:ext cx="1950724" cy="649225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05FFA97-3847-A52B-7BA0-07D8C2665F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7" t="11359" r="85834" b="71851"/>
          <a:stretch>
            <a:fillRect/>
          </a:stretch>
        </p:blipFill>
        <p:spPr bwMode="auto">
          <a:xfrm>
            <a:off x="11115780" y="78004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7375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man and girl lighting diya lamps">
            <a:extLst>
              <a:ext uri="{FF2B5EF4-FFF2-40B4-BE49-F238E27FC236}">
                <a16:creationId xmlns:a16="http://schemas.microsoft.com/office/drawing/2014/main" id="{1AEC8729-B51F-E5FC-C32E-6F401B8BD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19" y="321733"/>
            <a:ext cx="3350077" cy="223617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12839B5-6527-4FE1-B5CA-71D5FFC47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9B37F3-721E-4809-A50E-9EE306404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73152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51516D2-8527-B227-DF5F-5FF6DFCE7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776" y="313080"/>
            <a:ext cx="1479182" cy="22622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A64917-EEC9-EBBE-BD44-186FD29300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15" y="3006496"/>
            <a:ext cx="2098798" cy="3385159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6F32C1A4-2AC7-48CB-9AB7-B80470C0F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3627" y="2779776"/>
            <a:ext cx="73152" cy="40782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FC91AE9-6D9F-7744-31B5-0C11F73F42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590" y="3006495"/>
            <a:ext cx="2428852" cy="338516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E12D8E2-6088-4997-A8C6-1794DA9E1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hanukkah menorah with a bowl of cookies and a box">
            <a:extLst>
              <a:ext uri="{FF2B5EF4-FFF2-40B4-BE49-F238E27FC236}">
                <a16:creationId xmlns:a16="http://schemas.microsoft.com/office/drawing/2014/main" id="{9FD5BCE4-284A-CCD2-495B-B8D21DCB7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1307" y="321735"/>
            <a:ext cx="2211284" cy="3312786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AF10F47-1605-47C5-AE58-9062909AD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731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C67D8F-1D9F-C2FE-79D0-D7C7196D62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844" y="4172622"/>
            <a:ext cx="2227687" cy="2227687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5A1A897-7D3A-44B7-1742-C68A00081B2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27" t="11359" r="85834" b="71851"/>
          <a:stretch>
            <a:fillRect/>
          </a:stretch>
        </p:blipFill>
        <p:spPr bwMode="auto">
          <a:xfrm>
            <a:off x="11115780" y="78004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8632B4-7BDF-0221-D88E-DC9434B5D9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269" y="6125007"/>
            <a:ext cx="1950724" cy="64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64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EAFDFC-C470-3DAA-8253-E761E0A8D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EEBF-022D-3AF7-466B-A3AF08BAD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latin typeface="Abadi" panose="020B0604020104020204" pitchFamily="34" charset="0"/>
              </a:rPr>
              <a:t>‘Lighting the Way for a Shared Future’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7FF79B0-2476-61EE-A7A9-5E92D7395F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67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5AA92-935C-CE57-5A40-12FE83CEBA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23982" y="3752850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>
                <a:latin typeface="Abadi" panose="020B0604020104020204" pitchFamily="34" charset="0"/>
              </a:rPr>
              <a:t>This years Inter Faith Week is during the week of 8</a:t>
            </a:r>
            <a:r>
              <a:rPr lang="en-US" sz="1800" baseline="30000" dirty="0">
                <a:latin typeface="Abadi" panose="020B0604020104020204" pitchFamily="34" charset="0"/>
              </a:rPr>
              <a:t>th -</a:t>
            </a:r>
            <a:r>
              <a:rPr lang="en-US" sz="1800" dirty="0">
                <a:latin typeface="Abadi" panose="020B0604020104020204" pitchFamily="34" charset="0"/>
              </a:rPr>
              <a:t>15</a:t>
            </a:r>
            <a:r>
              <a:rPr lang="en-US" sz="1800" baseline="30000" dirty="0">
                <a:latin typeface="Abadi" panose="020B0604020104020204" pitchFamily="34" charset="0"/>
              </a:rPr>
              <a:t>th</a:t>
            </a:r>
            <a:r>
              <a:rPr lang="en-US" sz="1800" dirty="0">
                <a:latin typeface="Abadi" panose="020B0604020104020204" pitchFamily="34" charset="0"/>
              </a:rPr>
              <a:t> November</a:t>
            </a:r>
          </a:p>
          <a:p>
            <a:r>
              <a:rPr lang="en-US" sz="1800" dirty="0">
                <a:latin typeface="Abadi" panose="020B0604020104020204" pitchFamily="34" charset="0"/>
              </a:rPr>
              <a:t>It’s a time when we learn about how people of different religions and beliefs can be friends, work together and help others. </a:t>
            </a:r>
          </a:p>
          <a:p>
            <a:r>
              <a:rPr lang="en-US" sz="1800" dirty="0">
                <a:latin typeface="Abadi" panose="020B0604020104020204" pitchFamily="34" charset="0"/>
              </a:rPr>
              <a:t>This year we will be focusing on hope and how we can work together as a society to ‘Light the Way for a Shared Future’</a:t>
            </a:r>
          </a:p>
          <a:p>
            <a:endParaRPr lang="en-US" sz="1800" dirty="0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FFA44FC-5942-C7A8-9214-4C3F49E42B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7" t="11359" r="85834" b="71851"/>
          <a:stretch>
            <a:fillRect/>
          </a:stretch>
        </p:blipFill>
        <p:spPr bwMode="auto">
          <a:xfrm>
            <a:off x="11198565" y="5888254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87017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A0E890-80E3-3E57-7A9C-B6CF60E74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E9B4B4-1590-CF84-16CE-19CE6AAE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latin typeface="Abadi"/>
              </a:rPr>
              <a:t>Challenge for the Week</a:t>
            </a:r>
          </a:p>
        </p:txBody>
      </p:sp>
      <p:pic>
        <p:nvPicPr>
          <p:cNvPr id="5" name="Picture 4" descr="Sun in orange sky with lens flare">
            <a:extLst>
              <a:ext uri="{FF2B5EF4-FFF2-40B4-BE49-F238E27FC236}">
                <a16:creationId xmlns:a16="http://schemas.microsoft.com/office/drawing/2014/main" id="{25298F8D-80CB-BB64-0DB6-27508A5A3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89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4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E601FA-4525-F5D8-D9CC-84B42A84EC8D}"/>
              </a:ext>
            </a:extLst>
          </p:cNvPr>
          <p:cNvSpPr txBox="1"/>
          <p:nvPr/>
        </p:nvSpPr>
        <p:spPr>
          <a:xfrm>
            <a:off x="5297762" y="2706624"/>
            <a:ext cx="6251110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badi" panose="020B0604020104020204" pitchFamily="34" charset="0"/>
              </a:rPr>
              <a:t>This week, can you be a light for someone else?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Abadi" panose="020B06040201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badi" panose="020B0604020104020204" pitchFamily="34" charset="0"/>
              </a:rPr>
              <a:t>Think of one small thing you could do to help someone feel welcome, happy or supported.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Abadi" panose="020B06040201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badi" panose="020B0604020104020204" pitchFamily="34" charset="0"/>
              </a:rPr>
              <a:t>Notice when you can bring a little more light to someone else’s day and do it!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5C0A5-64E3-32FC-A815-F5B83F87D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766" y="6097942"/>
            <a:ext cx="1950724" cy="649225"/>
          </a:xfrm>
          <a:prstGeom prst="rect">
            <a:avLst/>
          </a:prstGeom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DC1CD64-F985-D50B-B95E-86101B1156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7" t="11359" r="85834" b="71851"/>
          <a:stretch>
            <a:fillRect/>
          </a:stretch>
        </p:blipFill>
        <p:spPr bwMode="auto">
          <a:xfrm>
            <a:off x="11115780" y="78004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56726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FD520D-A2B4-776A-805B-6E4429526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3D564B-FF41-6A00-37C8-9B5F26F84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Abadi" panose="020B0604020104020204" pitchFamily="34" charset="0"/>
              </a:rPr>
              <a:t>Reflection</a:t>
            </a:r>
          </a:p>
        </p:txBody>
      </p:sp>
      <p:sp>
        <p:nvSpPr>
          <p:cNvPr id="6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A49A72-7149-C0C1-6FA8-8734A6FE8B8F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i="1" dirty="0">
                <a:latin typeface="Abadi"/>
              </a:rPr>
              <a:t>‘Darkness cannot drive out darkness; only light can do that.’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badi"/>
              </a:rPr>
              <a:t>Martin Luther King Jr</a:t>
            </a:r>
          </a:p>
        </p:txBody>
      </p:sp>
      <p:pic>
        <p:nvPicPr>
          <p:cNvPr id="6" name="Picture 5" descr="Lit lightbulb lamp">
            <a:extLst>
              <a:ext uri="{FF2B5EF4-FFF2-40B4-BE49-F238E27FC236}">
                <a16:creationId xmlns:a16="http://schemas.microsoft.com/office/drawing/2014/main" id="{DE64A8A7-A832-7478-76E5-79E4398DB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1" r="6886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DEC90F-75FE-434E-3DB3-FB0DBC47C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3" y="6136571"/>
            <a:ext cx="1950724" cy="649225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AF82375-D66F-9BD4-B28A-74E87535A3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27" t="11359" r="85834" b="71851"/>
          <a:stretch>
            <a:fillRect/>
          </a:stretch>
        </p:blipFill>
        <p:spPr bwMode="auto">
          <a:xfrm>
            <a:off x="15054" y="73006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1629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F7EA3-8BC3-7D49-6F65-1BC8AE29D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A7810374-D324-CC26-9297-ABAD4A676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E39593-434C-EBB0-7DB4-F1593E427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800" dirty="0">
                <a:latin typeface="Abadi" panose="020B0604020104020204" pitchFamily="34" charset="0"/>
              </a:rPr>
              <a:t>Inter Faith Week Poetry Competition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B1FF86-3AA9-B310-D658-6938A0239607}"/>
              </a:ext>
            </a:extLst>
          </p:cNvPr>
          <p:cNvSpPr txBox="1"/>
          <p:nvPr/>
        </p:nvSpPr>
        <p:spPr>
          <a:xfrm>
            <a:off x="638881" y="2161751"/>
            <a:ext cx="10823379" cy="4826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600">
                <a:latin typeface="Abadi"/>
              </a:rPr>
              <a:t>Following the success of last year, the Inter Faith Week Poetry Competition will be running again.</a:t>
            </a:r>
            <a:endParaRPr lang="en-US" sz="2600" dirty="0">
              <a:latin typeface="Abad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600" dirty="0">
                <a:latin typeface="Abadi"/>
              </a:rPr>
              <a:t>We are asking you to write a poem, no more than 30 lines in any style on the theme </a:t>
            </a:r>
            <a:r>
              <a:rPr lang="en-US" sz="2600" i="1">
                <a:latin typeface="Abadi"/>
              </a:rPr>
              <a:t>Lighting the Way for a Shared Future.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600" dirty="0">
                <a:latin typeface="Abadi"/>
              </a:rPr>
              <a:t>You can draw on your own experiences, to make it a personal poem, or it can be more general about what various faiths and </a:t>
            </a:r>
            <a:r>
              <a:rPr lang="en-US" sz="2600">
                <a:latin typeface="Abadi"/>
              </a:rPr>
              <a:t>cultures believe. </a:t>
            </a:r>
            <a:endParaRPr lang="en-US" sz="2600" dirty="0">
              <a:latin typeface="Abad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600" dirty="0">
                <a:latin typeface="Abadi"/>
              </a:rPr>
              <a:t>Your teacher will judge a Key Stage 3 and Key Stage 4  winner in school; the winner will then be sent to the Inter Faith </a:t>
            </a:r>
            <a:r>
              <a:rPr lang="en-US" sz="2600">
                <a:latin typeface="Abadi"/>
              </a:rPr>
              <a:t>Week team to judge nationally.</a:t>
            </a:r>
            <a:endParaRPr lang="en-US" sz="2600" dirty="0">
              <a:latin typeface="Abad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600" dirty="0">
                <a:latin typeface="Abadi"/>
              </a:rPr>
              <a:t>This year we are excited to announce that Key Stage 4 judging will be done in partnership with </a:t>
            </a:r>
            <a:r>
              <a:rPr lang="en-US" sz="2600" b="1">
                <a:latin typeface="Abadi"/>
              </a:rPr>
              <a:t>Cambridge University. </a:t>
            </a:r>
            <a:endParaRPr lang="en-US" sz="2600" b="1">
              <a:latin typeface="Abadi" panose="020B0604020104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600" dirty="0">
                <a:latin typeface="Abadi"/>
              </a:rPr>
              <a:t>There will be lots of exciting prizes and certificates for individuals and the school.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600" dirty="0">
              <a:latin typeface="Abadi" panose="020B0604020104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600">
                <a:latin typeface="Abadi"/>
              </a:rPr>
              <a:t>Further information and resources to help you with your work can be found on our website </a:t>
            </a:r>
            <a:r>
              <a:rPr lang="en-US" sz="2600" dirty="0">
                <a:latin typeface="Abadi"/>
                <a:hlinkClick r:id="rId2"/>
              </a:rPr>
              <a:t>www.ifw4schools.co.uk</a:t>
            </a:r>
            <a:endParaRPr lang="en-US" sz="2600" dirty="0">
              <a:latin typeface="Abad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600" dirty="0">
              <a:latin typeface="Abadi" panose="020B0604020104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600" dirty="0">
                <a:latin typeface="Abadi"/>
              </a:rPr>
              <a:t>Closing date Friday 27</a:t>
            </a:r>
            <a:r>
              <a:rPr lang="en-US" sz="2600" baseline="30000" dirty="0">
                <a:latin typeface="Abadi"/>
              </a:rPr>
              <a:t>th</a:t>
            </a:r>
            <a:r>
              <a:rPr lang="en-US" sz="2600">
                <a:latin typeface="Abadi"/>
              </a:rPr>
              <a:t> November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US" sz="2000" dirty="0">
              <a:latin typeface="Abadi" panose="020B0604020104020204" pitchFamily="34" charset="0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000" dirty="0">
                <a:latin typeface="Abadi" panose="020B0604020104020204" pitchFamily="34" charset="0"/>
              </a:rPr>
              <a:t> </a:t>
            </a:r>
          </a:p>
        </p:txBody>
      </p:sp>
      <p:sp>
        <p:nvSpPr>
          <p:cNvPr id="47" name="sketch line">
            <a:extLst>
              <a:ext uri="{FF2B5EF4-FFF2-40B4-BE49-F238E27FC236}">
                <a16:creationId xmlns:a16="http://schemas.microsoft.com/office/drawing/2014/main" id="{4E685B38-CB04-C190-69B7-34315C4B9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80477D-09B0-133F-DC75-7841D2E2F5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38" t="11575" r="86731" b="71643"/>
          <a:stretch>
            <a:fillRect/>
          </a:stretch>
        </p:blipFill>
        <p:spPr>
          <a:xfrm>
            <a:off x="10864063" y="132588"/>
            <a:ext cx="1217930" cy="12455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ADF557-3C39-15F0-BCAA-A84AD0855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269" y="6125007"/>
            <a:ext cx="1950724" cy="64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089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71A2A271AF37499E37E886BD5CFDAF" ma:contentTypeVersion="26" ma:contentTypeDescription="Create a new document." ma:contentTypeScope="" ma:versionID="e2c842f89788d8582da7843062f0e695">
  <xsd:schema xmlns:xsd="http://www.w3.org/2001/XMLSchema" xmlns:xs="http://www.w3.org/2001/XMLSchema" xmlns:p="http://schemas.microsoft.com/office/2006/metadata/properties" xmlns:ns1="http://schemas.microsoft.com/sharepoint/v3" xmlns:ns2="210d88b8-1c87-439f-848d-ad442d2f6fd5" xmlns:ns3="http://schemas.microsoft.com/sharepoint/v4" xmlns:ns4="06e9f01b-b787-4c96-9b07-64e21198086c" targetNamespace="http://schemas.microsoft.com/office/2006/metadata/properties" ma:root="true" ma:fieldsID="0486248fd2c9c777472b10d2cdc8ccdb" ns1:_="" ns2:_="" ns3:_="" ns4:_="">
    <xsd:import namespace="http://schemas.microsoft.com/sharepoint/v3"/>
    <xsd:import namespace="210d88b8-1c87-439f-848d-ad442d2f6fd5"/>
    <xsd:import namespace="http://schemas.microsoft.com/sharepoint/v4"/>
    <xsd:import namespace="06e9f01b-b787-4c96-9b07-64e21198086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IconOverlay" minOccurs="0"/>
                <xsd:element ref="ns2:LastSharedByUser" minOccurs="0"/>
                <xsd:element ref="ns2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1:_ip_UnifiedCompliancePolicyProperties" minOccurs="0"/>
                <xsd:element ref="ns1:_ip_UnifiedCompliancePolicyUIAc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lcf76f155ced4ddcb4097134ff3c332f" minOccurs="0"/>
                <xsd:element ref="ns2:TaxCatchAll" minOccurs="0"/>
                <xsd:element ref="ns4:MediaServiceObjectDetectorVersions" minOccurs="0"/>
                <xsd:element ref="ns4:MediaServiceSearchPropertie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0d88b8-1c87-439f-848d-ad442d2f6fd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3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9" nillable="true" ma:displayName="Taxonomy Catch All Column" ma:hidden="true" ma:list="{f1715e7c-66c9-4ad1-ab12-0f1f24e06d29}" ma:internalName="TaxCatchAll" ma:showField="CatchAllData" ma:web="210d88b8-1c87-439f-848d-ad442d2f6f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e9f01b-b787-4c96-9b07-64e2119808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7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8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2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2c6f060f-ba47-4fd8-a781-7f9e57c5c4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210d88b8-1c87-439f-848d-ad442d2f6fd5" xsi:nil="true"/>
    <IconOverlay xmlns="http://schemas.microsoft.com/sharepoint/v4" xsi:nil="true"/>
    <lcf76f155ced4ddcb4097134ff3c332f xmlns="06e9f01b-b787-4c96-9b07-64e21198086c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4A5469-9DFF-4AC4-808E-3224CBF00F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10d88b8-1c87-439f-848d-ad442d2f6fd5"/>
    <ds:schemaRef ds:uri="http://schemas.microsoft.com/sharepoint/v4"/>
    <ds:schemaRef ds:uri="06e9f01b-b787-4c96-9b07-64e2119808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8768A3-6ECB-4C62-B03A-09455C9F99B4}">
  <ds:schemaRefs>
    <ds:schemaRef ds:uri="http://purl.org/dc/terms/"/>
    <ds:schemaRef ds:uri="http://schemas.openxmlformats.org/package/2006/metadata/core-properties"/>
    <ds:schemaRef ds:uri="210d88b8-1c87-439f-848d-ad442d2f6fd5"/>
    <ds:schemaRef ds:uri="http://purl.org/dc/dcmitype/"/>
    <ds:schemaRef ds:uri="http://schemas.microsoft.com/office/2006/documentManagement/types"/>
    <ds:schemaRef ds:uri="http://schemas.microsoft.com/office/infopath/2007/PartnerControls"/>
    <ds:schemaRef ds:uri="06e9f01b-b787-4c96-9b07-64e21198086c"/>
    <ds:schemaRef ds:uri="http://schemas.microsoft.com/office/2006/metadata/properties"/>
    <ds:schemaRef ds:uri="http://schemas.microsoft.com/sharepoint/v4"/>
    <ds:schemaRef ds:uri="http://schemas.microsoft.com/sharepoint/v3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5E2F235-7C9D-4988-9003-39C2DBD892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2633</TotalTime>
  <Words>819</Words>
  <Application>Microsoft Office PowerPoint</Application>
  <PresentationFormat>Widescreen</PresentationFormat>
  <Paragraphs>82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Abadi</vt:lpstr>
      <vt:lpstr>Aptos</vt:lpstr>
      <vt:lpstr>Aptos Display</vt:lpstr>
      <vt:lpstr>Arial</vt:lpstr>
      <vt:lpstr>Calibri</vt:lpstr>
      <vt:lpstr>Office Theme</vt:lpstr>
      <vt:lpstr>Inter Faith Week 2026</vt:lpstr>
      <vt:lpstr>Ways we use light…</vt:lpstr>
      <vt:lpstr>PowerPoint Presentation</vt:lpstr>
      <vt:lpstr>PowerPoint Presentation</vt:lpstr>
      <vt:lpstr>PowerPoint Presentation</vt:lpstr>
      <vt:lpstr>PowerPoint Presentation</vt:lpstr>
      <vt:lpstr>Shine: Take That</vt:lpstr>
      <vt:lpstr>PowerPoint Presentation</vt:lpstr>
      <vt:lpstr>‘Lighting the Way for a Shared Future’</vt:lpstr>
      <vt:lpstr>Challenge for the Week</vt:lpstr>
      <vt:lpstr>Reflection</vt:lpstr>
      <vt:lpstr>Inter Faith Week Poetry Competition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March</dc:creator>
  <cp:lastModifiedBy>Carrie Alderton</cp:lastModifiedBy>
  <cp:revision>42</cp:revision>
  <dcterms:created xsi:type="dcterms:W3CDTF">2025-08-04T14:29:12Z</dcterms:created>
  <dcterms:modified xsi:type="dcterms:W3CDTF">2026-09-07T16:27:09Z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0x010100DA71A2A271AF37499E37E886BD5CFDAF</vt:lpwstr>
  </property>
  <property fmtid="{D5CDD505-2E9C-101B-9397-08002B2CF9AE}" pid="3" name="MediaServiceImageTags">
    <vt:lpwstr/>
  </property>
</Properties>
</file>