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73" r:id="rId5"/>
    <p:sldId id="287" r:id="rId6"/>
    <p:sldId id="288" r:id="rId7"/>
    <p:sldId id="258" r:id="rId8"/>
    <p:sldId id="274" r:id="rId9"/>
    <p:sldId id="256" r:id="rId10"/>
    <p:sldId id="259" r:id="rId11"/>
    <p:sldId id="304" r:id="rId12"/>
    <p:sldId id="306" r:id="rId13"/>
    <p:sldId id="329" r:id="rId14"/>
    <p:sldId id="307" r:id="rId15"/>
    <p:sldId id="309" r:id="rId16"/>
    <p:sldId id="310" r:id="rId17"/>
    <p:sldId id="260" r:id="rId18"/>
    <p:sldId id="261" r:id="rId19"/>
    <p:sldId id="289" r:id="rId20"/>
    <p:sldId id="262" r:id="rId21"/>
    <p:sldId id="263" r:id="rId22"/>
    <p:sldId id="280" r:id="rId23"/>
    <p:sldId id="290" r:id="rId24"/>
    <p:sldId id="281" r:id="rId25"/>
    <p:sldId id="283" r:id="rId26"/>
    <p:sldId id="265" r:id="rId27"/>
    <p:sldId id="292" r:id="rId28"/>
    <p:sldId id="279" r:id="rId29"/>
    <p:sldId id="293" r:id="rId30"/>
    <p:sldId id="266" r:id="rId31"/>
    <p:sldId id="294" r:id="rId32"/>
    <p:sldId id="295" r:id="rId33"/>
    <p:sldId id="305" r:id="rId34"/>
    <p:sldId id="285" r:id="rId35"/>
    <p:sldId id="267" r:id="rId36"/>
    <p:sldId id="282" r:id="rId37"/>
    <p:sldId id="298" r:id="rId38"/>
    <p:sldId id="297" r:id="rId39"/>
    <p:sldId id="296" r:id="rId40"/>
    <p:sldId id="271" r:id="rId41"/>
    <p:sldId id="286" r:id="rId42"/>
    <p:sldId id="302" r:id="rId43"/>
    <p:sldId id="303" r:id="rId44"/>
    <p:sldId id="299" r:id="rId45"/>
    <p:sldId id="272" r:id="rId46"/>
    <p:sldId id="33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3312F6-AEB3-518C-767A-2F9594FAB08A}" v="2" dt="2025-08-19T20:24:56.683"/>
    <p1510:client id="{B9BD2BEC-ED95-4604-750E-AEF6A39E30EE}" v="1" dt="2025-08-19T17:47:12.913"/>
    <p1510:client id="{C4F712EC-92F5-46DB-945E-6E4173E21499}" v="35" dt="2025-08-20T12:49:03.8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13" autoAdjust="0"/>
    <p:restoredTop sz="78769" autoAdjust="0"/>
  </p:normalViewPr>
  <p:slideViewPr>
    <p:cSldViewPr snapToGrid="0">
      <p:cViewPr varScale="1">
        <p:scale>
          <a:sx n="84" d="100"/>
          <a:sy n="84" d="100"/>
        </p:scale>
        <p:origin x="107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4BA66-66FE-4C49-AF0D-F4E93254C6C5}" type="datetimeFigureOut">
              <a:rPr lang="en-GB" smtClean="0"/>
              <a:t>29/08/2025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EA572-D5B9-4E3B-AB7F-CFBBC1EF4DAA}" type="slidenum">
              <a:rPr lang="en-GB" smtClean="0"/>
              <a:t>‹#›</a:t>
            </a:fld>
            <a:endParaRPr lang="en-GB"/>
          </a:p>
        </p:txBody>
      </p:sp>
    </p:spTree>
    <p:extLst>
      <p:ext uri="{BB962C8B-B14F-4D97-AF65-F5344CB8AC3E}">
        <p14:creationId xmlns:p14="http://schemas.microsoft.com/office/powerpoint/2010/main" val="253066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bbc.co.uk/teach/school-radio/articles/zwfqwnb"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This week is Interfaith week, a time when we learn about how people of different religions and beliefs can be friends, work together and help others.  This year's theme is Community: Together we Serve, this means helping others and making our community a kinder place, together!  We will be looking at people from different faiths, and those of no faith to see what they think about our theme.  Throughout the week we will be engaging in Interfaith Dialogue.  Interfaith means we will be looking at more than one faith and dialogue means sharing ideas.  So we will be sharing ideas about community and service from different faith points of view.</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1</a:t>
            </a:fld>
            <a:endParaRPr lang="en-GB"/>
          </a:p>
        </p:txBody>
      </p:sp>
    </p:spTree>
    <p:extLst>
      <p:ext uri="{BB962C8B-B14F-4D97-AF65-F5344CB8AC3E}">
        <p14:creationId xmlns:p14="http://schemas.microsoft.com/office/powerpoint/2010/main" val="2748278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47D34-950C-20E7-0B39-850B103E8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3A437-F524-1F10-6CEB-146DA0583B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7B738-2984-92BF-6040-FA11FF3A153E}"/>
              </a:ext>
            </a:extLst>
          </p:cNvPr>
          <p:cNvSpPr>
            <a:spLocks noGrp="1"/>
          </p:cNvSpPr>
          <p:nvPr>
            <p:ph type="body" idx="1"/>
          </p:nvPr>
        </p:nvSpPr>
        <p:spPr/>
        <p:txBody>
          <a:bodyPr/>
          <a:lstStyle/>
          <a:p>
            <a:r>
              <a:rPr lang="en-GB" dirty="0"/>
              <a:t>Ref: Facing history and ourselves</a:t>
            </a:r>
          </a:p>
        </p:txBody>
      </p:sp>
      <p:sp>
        <p:nvSpPr>
          <p:cNvPr id="4" name="Slide Number Placeholder 3">
            <a:extLst>
              <a:ext uri="{FF2B5EF4-FFF2-40B4-BE49-F238E27FC236}">
                <a16:creationId xmlns:a16="http://schemas.microsoft.com/office/drawing/2014/main" id="{10D29762-42C7-7F0C-88C8-5F2D03BF0571}"/>
              </a:ext>
            </a:extLst>
          </p:cNvPr>
          <p:cNvSpPr>
            <a:spLocks noGrp="1"/>
          </p:cNvSpPr>
          <p:nvPr>
            <p:ph type="sldNum" sz="quarter" idx="5"/>
          </p:nvPr>
        </p:nvSpPr>
        <p:spPr/>
        <p:txBody>
          <a:bodyPr/>
          <a:lstStyle/>
          <a:p>
            <a:fld id="{4D7EA572-D5B9-4E3B-AB7F-CFBBC1EF4DAA}" type="slidenum">
              <a:rPr lang="en-GB" smtClean="0"/>
              <a:t>10</a:t>
            </a:fld>
            <a:endParaRPr lang="en-GB"/>
          </a:p>
        </p:txBody>
      </p:sp>
    </p:spTree>
    <p:extLst>
      <p:ext uri="{BB962C8B-B14F-4D97-AF65-F5344CB8AC3E}">
        <p14:creationId xmlns:p14="http://schemas.microsoft.com/office/powerpoint/2010/main" val="1380147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D0C9B-91E1-38DF-7C9B-EBA9672D3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2CBEE-3592-FFED-5C9A-C17F0AF69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0DADA-DCCB-850C-629A-E4CE1AF0C20D}"/>
              </a:ext>
            </a:extLst>
          </p:cNvPr>
          <p:cNvSpPr>
            <a:spLocks noGrp="1"/>
          </p:cNvSpPr>
          <p:nvPr>
            <p:ph type="body" idx="1"/>
          </p:nvPr>
        </p:nvSpPr>
        <p:spPr/>
        <p:txBody>
          <a:bodyPr/>
          <a:lstStyle/>
          <a:p>
            <a:r>
              <a:rPr lang="en-GB" dirty="0"/>
              <a:t>Allow students time to discuss their spheres with others and then bring them back together for a group discussion on the questions on the slide.</a:t>
            </a:r>
          </a:p>
          <a:p>
            <a:endParaRPr lang="en-GB" dirty="0"/>
          </a:p>
        </p:txBody>
      </p:sp>
      <p:sp>
        <p:nvSpPr>
          <p:cNvPr id="4" name="Slide Number Placeholder 3">
            <a:extLst>
              <a:ext uri="{FF2B5EF4-FFF2-40B4-BE49-F238E27FC236}">
                <a16:creationId xmlns:a16="http://schemas.microsoft.com/office/drawing/2014/main" id="{E649F48D-313C-17C6-926E-1F643998BD55}"/>
              </a:ext>
            </a:extLst>
          </p:cNvPr>
          <p:cNvSpPr>
            <a:spLocks noGrp="1"/>
          </p:cNvSpPr>
          <p:nvPr>
            <p:ph type="sldNum" sz="quarter" idx="5"/>
          </p:nvPr>
        </p:nvSpPr>
        <p:spPr/>
        <p:txBody>
          <a:bodyPr/>
          <a:lstStyle/>
          <a:p>
            <a:fld id="{4D7EA572-D5B9-4E3B-AB7F-CFBBC1EF4DAA}" type="slidenum">
              <a:rPr lang="en-GB" smtClean="0"/>
              <a:t>12</a:t>
            </a:fld>
            <a:endParaRPr lang="en-GB"/>
          </a:p>
        </p:txBody>
      </p:sp>
    </p:spTree>
    <p:extLst>
      <p:ext uri="{BB962C8B-B14F-4D97-AF65-F5344CB8AC3E}">
        <p14:creationId xmlns:p14="http://schemas.microsoft.com/office/powerpoint/2010/main" val="3133325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21E8B-5036-D14D-1070-FC62260EF0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848BF-D59D-61B8-CA20-A543D9B3C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BD607F-A28D-83B3-8E7B-B59DE7F3762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F21F059-9AAD-3018-6C00-3E598507E7D6}"/>
              </a:ext>
            </a:extLst>
          </p:cNvPr>
          <p:cNvSpPr>
            <a:spLocks noGrp="1"/>
          </p:cNvSpPr>
          <p:nvPr>
            <p:ph type="sldNum" sz="quarter" idx="5"/>
          </p:nvPr>
        </p:nvSpPr>
        <p:spPr/>
        <p:txBody>
          <a:bodyPr/>
          <a:lstStyle/>
          <a:p>
            <a:fld id="{4D7EA572-D5B9-4E3B-AB7F-CFBBC1EF4DAA}" type="slidenum">
              <a:rPr lang="en-GB" smtClean="0"/>
              <a:t>13</a:t>
            </a:fld>
            <a:endParaRPr lang="en-GB"/>
          </a:p>
        </p:txBody>
      </p:sp>
    </p:spTree>
    <p:extLst>
      <p:ext uri="{BB962C8B-B14F-4D97-AF65-F5344CB8AC3E}">
        <p14:creationId xmlns:p14="http://schemas.microsoft.com/office/powerpoint/2010/main" val="12873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pupils the question and get some answers using the images to help generate some thoughts.  </a:t>
            </a:r>
          </a:p>
          <a:p>
            <a:r>
              <a:rPr lang="en-GB" dirty="0"/>
              <a:t>Some suggestions for answers: </a:t>
            </a:r>
            <a:r>
              <a:rPr lang="en-GB" sz="1200" b="1" kern="1200" dirty="0">
                <a:solidFill>
                  <a:schemeClr val="tx1"/>
                </a:solidFill>
                <a:effectLst/>
                <a:latin typeface="+mn-lt"/>
                <a:ea typeface="+mn-ea"/>
                <a:cs typeface="+mn-cs"/>
              </a:rPr>
              <a:t>Sharing different Points of view</a:t>
            </a:r>
            <a:r>
              <a:rPr lang="en-GB" sz="1200" kern="1200" dirty="0">
                <a:solidFill>
                  <a:schemeClr val="tx1"/>
                </a:solidFill>
                <a:effectLst/>
                <a:latin typeface="+mn-lt"/>
                <a:ea typeface="+mn-ea"/>
                <a:cs typeface="+mn-cs"/>
              </a:rPr>
              <a:t>: Everyone brings unique experiences, knowledge, and ideas. When people think together, the community can see problems and solutions from many angles.</a:t>
            </a:r>
          </a:p>
          <a:p>
            <a:r>
              <a:rPr lang="en-GB" sz="1200" b="1" kern="1200" dirty="0">
                <a:solidFill>
                  <a:schemeClr val="tx1"/>
                </a:solidFill>
                <a:effectLst/>
                <a:latin typeface="+mn-lt"/>
                <a:ea typeface="+mn-ea"/>
                <a:cs typeface="+mn-cs"/>
              </a:rPr>
              <a:t>Stronger Solutions</a:t>
            </a:r>
            <a:r>
              <a:rPr lang="en-GB" sz="1200" kern="1200" dirty="0">
                <a:solidFill>
                  <a:schemeClr val="tx1"/>
                </a:solidFill>
                <a:effectLst/>
                <a:latin typeface="+mn-lt"/>
                <a:ea typeface="+mn-ea"/>
                <a:cs typeface="+mn-cs"/>
              </a:rPr>
              <a:t>: Working as a group often leads to more creative and practical answers than what one person might come up with alone.</a:t>
            </a:r>
          </a:p>
          <a:p>
            <a:r>
              <a:rPr lang="en-GB" sz="1200" b="1" kern="1200" dirty="0">
                <a:solidFill>
                  <a:schemeClr val="tx1"/>
                </a:solidFill>
                <a:effectLst/>
                <a:latin typeface="+mn-lt"/>
                <a:ea typeface="+mn-ea"/>
                <a:cs typeface="+mn-cs"/>
              </a:rPr>
              <a:t>Builds Trust</a:t>
            </a:r>
            <a:r>
              <a:rPr lang="en-GB" sz="1200" kern="1200" dirty="0">
                <a:solidFill>
                  <a:schemeClr val="tx1"/>
                </a:solidFill>
                <a:effectLst/>
                <a:latin typeface="+mn-lt"/>
                <a:ea typeface="+mn-ea"/>
                <a:cs typeface="+mn-cs"/>
              </a:rPr>
              <a:t>: When people are listened to and included, they feel valued and connected, which strengthens the community.</a:t>
            </a:r>
          </a:p>
          <a:p>
            <a:r>
              <a:rPr lang="en-GB" sz="1200" b="1" kern="1200" dirty="0">
                <a:solidFill>
                  <a:schemeClr val="tx1"/>
                </a:solidFill>
                <a:effectLst/>
                <a:latin typeface="+mn-lt"/>
                <a:ea typeface="+mn-ea"/>
                <a:cs typeface="+mn-cs"/>
              </a:rPr>
              <a:t>Learning from Each Other</a:t>
            </a:r>
            <a:r>
              <a:rPr lang="en-GB" sz="1200" kern="1200" dirty="0">
                <a:solidFill>
                  <a:schemeClr val="tx1"/>
                </a:solidFill>
                <a:effectLst/>
                <a:latin typeface="+mn-lt"/>
                <a:ea typeface="+mn-ea"/>
                <a:cs typeface="+mn-cs"/>
              </a:rPr>
              <a:t>: Helps people understand new viewpoints, challenge assumptions, and grow their knowledge.</a:t>
            </a:r>
          </a:p>
          <a:p>
            <a:r>
              <a:rPr lang="en-GB" sz="1200" b="1" kern="1200" dirty="0">
                <a:solidFill>
                  <a:schemeClr val="tx1"/>
                </a:solidFill>
                <a:effectLst/>
                <a:latin typeface="+mn-lt"/>
                <a:ea typeface="+mn-ea"/>
                <a:cs typeface="+mn-cs"/>
              </a:rPr>
              <a:t>Fairness and Inclusion</a:t>
            </a:r>
            <a:r>
              <a:rPr lang="en-GB" sz="1200" kern="1200" dirty="0">
                <a:solidFill>
                  <a:schemeClr val="tx1"/>
                </a:solidFill>
                <a:effectLst/>
                <a:latin typeface="+mn-lt"/>
                <a:ea typeface="+mn-ea"/>
                <a:cs typeface="+mn-cs"/>
              </a:rPr>
              <a:t>: Decisions made together are more likely to reflect the needs of everyone, not just a few.</a:t>
            </a:r>
          </a:p>
          <a:p>
            <a:r>
              <a:rPr lang="en-GB" sz="1200" b="1" kern="1200" dirty="0">
                <a:solidFill>
                  <a:schemeClr val="tx1"/>
                </a:solidFill>
                <a:effectLst/>
                <a:latin typeface="+mn-lt"/>
                <a:ea typeface="+mn-ea"/>
                <a:cs typeface="+mn-cs"/>
              </a:rPr>
              <a:t>Responsibility</a:t>
            </a:r>
            <a:r>
              <a:rPr lang="en-GB" sz="1200" kern="1200" dirty="0">
                <a:solidFill>
                  <a:schemeClr val="tx1"/>
                </a:solidFill>
                <a:effectLst/>
                <a:latin typeface="+mn-lt"/>
                <a:ea typeface="+mn-ea"/>
                <a:cs typeface="+mn-cs"/>
              </a:rPr>
              <a:t>: Thinking as a community gives people a sense of responsibility, which encourages action and cooperation.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that in the next session we will be looking and listening to others about how they serve their communities, so its important to remember the BUILD principles.</a:t>
            </a:r>
          </a:p>
          <a:p>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14</a:t>
            </a:fld>
            <a:endParaRPr lang="en-GB"/>
          </a:p>
        </p:txBody>
      </p:sp>
    </p:spTree>
    <p:extLst>
      <p:ext uri="{BB962C8B-B14F-4D97-AF65-F5344CB8AC3E}">
        <p14:creationId xmlns:p14="http://schemas.microsoft.com/office/powerpoint/2010/main" val="1550232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Initial thoughts from the pupils. Recap that we will be looking and listening to others about how they serve and help their community.  </a:t>
            </a:r>
          </a:p>
        </p:txBody>
      </p:sp>
      <p:sp>
        <p:nvSpPr>
          <p:cNvPr id="4" name="Slide Number Placeholder 3"/>
          <p:cNvSpPr>
            <a:spLocks noGrp="1"/>
          </p:cNvSpPr>
          <p:nvPr>
            <p:ph type="sldNum" sz="quarter" idx="5"/>
          </p:nvPr>
        </p:nvSpPr>
        <p:spPr/>
        <p:txBody>
          <a:bodyPr/>
          <a:lstStyle/>
          <a:p>
            <a:fld id="{4D7EA572-D5B9-4E3B-AB7F-CFBBC1EF4DAA}" type="slidenum">
              <a:rPr lang="en-GB" smtClean="0"/>
              <a:t>15</a:t>
            </a:fld>
            <a:endParaRPr lang="en-GB"/>
          </a:p>
        </p:txBody>
      </p:sp>
    </p:spTree>
    <p:extLst>
      <p:ext uri="{BB962C8B-B14F-4D97-AF65-F5344CB8AC3E}">
        <p14:creationId xmlns:p14="http://schemas.microsoft.com/office/powerpoint/2010/main" val="1464535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D0C9B-91E1-38DF-7C9B-EBA9672D3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2CBEE-3592-FFED-5C9A-C17F0AF69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0DADA-DCCB-850C-629A-E4CE1AF0C20D}"/>
              </a:ext>
            </a:extLst>
          </p:cNvPr>
          <p:cNvSpPr>
            <a:spLocks noGrp="1"/>
          </p:cNvSpPr>
          <p:nvPr>
            <p:ph type="body" idx="1"/>
          </p:nvPr>
        </p:nvSpPr>
        <p:spPr/>
        <p:txBody>
          <a:bodyPr/>
          <a:lstStyle/>
          <a:p>
            <a:r>
              <a:rPr lang="en-GB" dirty="0"/>
              <a:t>Think of some examples you can add from your own school</a:t>
            </a:r>
          </a:p>
          <a:p>
            <a:endParaRPr lang="en-GB" dirty="0"/>
          </a:p>
        </p:txBody>
      </p:sp>
      <p:sp>
        <p:nvSpPr>
          <p:cNvPr id="4" name="Slide Number Placeholder 3">
            <a:extLst>
              <a:ext uri="{FF2B5EF4-FFF2-40B4-BE49-F238E27FC236}">
                <a16:creationId xmlns:a16="http://schemas.microsoft.com/office/drawing/2014/main" id="{E649F48D-313C-17C6-926E-1F643998BD55}"/>
              </a:ext>
            </a:extLst>
          </p:cNvPr>
          <p:cNvSpPr>
            <a:spLocks noGrp="1"/>
          </p:cNvSpPr>
          <p:nvPr>
            <p:ph type="sldNum" sz="quarter" idx="5"/>
          </p:nvPr>
        </p:nvSpPr>
        <p:spPr/>
        <p:txBody>
          <a:bodyPr/>
          <a:lstStyle/>
          <a:p>
            <a:fld id="{4D7EA572-D5B9-4E3B-AB7F-CFBBC1EF4DAA}" type="slidenum">
              <a:rPr lang="en-GB" smtClean="0"/>
              <a:t>16</a:t>
            </a:fld>
            <a:endParaRPr lang="en-GB"/>
          </a:p>
        </p:txBody>
      </p:sp>
    </p:spTree>
    <p:extLst>
      <p:ext uri="{BB962C8B-B14F-4D97-AF65-F5344CB8AC3E}">
        <p14:creationId xmlns:p14="http://schemas.microsoft.com/office/powerpoint/2010/main" val="3133325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Have copies printed for the pupils.  Go through all/some of the quotes to check understanding and meaning.</a:t>
            </a:r>
          </a:p>
          <a:p>
            <a:r>
              <a:rPr lang="en-GB" sz="1200" b="0" i="0" kern="1200" dirty="0">
                <a:solidFill>
                  <a:schemeClr val="tx1"/>
                </a:solidFill>
                <a:effectLst/>
                <a:latin typeface="+mn-lt"/>
                <a:ea typeface="+mn-ea"/>
                <a:cs typeface="+mn-cs"/>
              </a:rPr>
              <a:t>Buddha </a:t>
            </a:r>
            <a:r>
              <a:rPr lang="en-GB" sz="1200" b="0" i="0" kern="1200" dirty="0" err="1">
                <a:solidFill>
                  <a:schemeClr val="tx1"/>
                </a:solidFill>
                <a:effectLst/>
                <a:latin typeface="+mn-lt"/>
                <a:ea typeface="+mn-ea"/>
                <a:cs typeface="+mn-cs"/>
              </a:rPr>
              <a:t>Buddha</a:t>
            </a:r>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Luke - Bible Romans 12 - Bible</a:t>
            </a:r>
          </a:p>
          <a:p>
            <a:r>
              <a:rPr lang="en-GB" sz="1200" b="0" i="0" kern="1200" dirty="0">
                <a:solidFill>
                  <a:schemeClr val="tx1"/>
                </a:solidFill>
                <a:effectLst/>
                <a:latin typeface="+mn-lt"/>
                <a:ea typeface="+mn-ea"/>
                <a:cs typeface="+mn-cs"/>
              </a:rPr>
              <a:t>Proverbs – Jewish</a:t>
            </a:r>
          </a:p>
          <a:p>
            <a:r>
              <a:rPr lang="en-GB" sz="1200" b="0" i="0" kern="1200" dirty="0">
                <a:solidFill>
                  <a:schemeClr val="tx1"/>
                </a:solidFill>
                <a:effectLst/>
                <a:latin typeface="+mn-lt"/>
                <a:ea typeface="+mn-ea"/>
                <a:cs typeface="+mn-cs"/>
              </a:rPr>
              <a:t>Bible Leviticus – Jewish Bible Mahatma Gandhi Isla Upanishads – Hindu scriptures</a:t>
            </a:r>
          </a:p>
          <a:p>
            <a:r>
              <a:rPr lang="en-GB" sz="1200" b="0" i="0" kern="1200" dirty="0">
                <a:solidFill>
                  <a:schemeClr val="tx1"/>
                </a:solidFill>
                <a:effectLst/>
                <a:latin typeface="+mn-lt"/>
                <a:ea typeface="+mn-ea"/>
                <a:cs typeface="+mn-cs"/>
              </a:rPr>
              <a:t>Guru Arjan Dev Guru Nanak Qur’an 49:9 Hadith 18, 40 Haith an-Nawawi</a:t>
            </a:r>
          </a:p>
          <a:p>
            <a:r>
              <a:rPr lang="en-GB" sz="1200" b="0" i="0" kern="1200" dirty="0">
                <a:solidFill>
                  <a:schemeClr val="tx1"/>
                </a:solidFill>
                <a:effectLst/>
                <a:latin typeface="+mn-lt"/>
                <a:ea typeface="+mn-ea"/>
                <a:cs typeface="+mn-cs"/>
              </a:rPr>
              <a:t>Sean Faircloth https://humanistsmn.org/new/what-is-humanism/</a:t>
            </a:r>
          </a:p>
          <a:p>
            <a:r>
              <a:rPr lang="en-GB" sz="1200" b="0" i="0" kern="1200" dirty="0">
                <a:solidFill>
                  <a:schemeClr val="tx1"/>
                </a:solidFill>
                <a:effectLst/>
                <a:latin typeface="+mn-lt"/>
                <a:ea typeface="+mn-ea"/>
                <a:cs typeface="+mn-cs"/>
              </a:rPr>
              <a:t>REF: </a:t>
            </a:r>
            <a:r>
              <a:rPr lang="en-GB" sz="1200" b="0" i="0" kern="1200" dirty="0" err="1">
                <a:solidFill>
                  <a:schemeClr val="tx1"/>
                </a:solidFill>
                <a:effectLst/>
                <a:latin typeface="+mn-lt"/>
                <a:ea typeface="+mn-ea"/>
                <a:cs typeface="+mn-cs"/>
              </a:rPr>
              <a:t>REmatters</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17</a:t>
            </a:fld>
            <a:endParaRPr lang="en-GB"/>
          </a:p>
        </p:txBody>
      </p:sp>
    </p:spTree>
    <p:extLst>
      <p:ext uri="{BB962C8B-B14F-4D97-AF65-F5344CB8AC3E}">
        <p14:creationId xmlns:p14="http://schemas.microsoft.com/office/powerpoint/2010/main" val="1983057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pupils to think about although the faiths are different they appear to share very similar values.  </a:t>
            </a:r>
          </a:p>
          <a:p>
            <a:r>
              <a:rPr lang="en-GB" dirty="0"/>
              <a:t>Ask why they think this is important for interfaith?</a:t>
            </a:r>
          </a:p>
        </p:txBody>
      </p:sp>
      <p:sp>
        <p:nvSpPr>
          <p:cNvPr id="4" name="Slide Number Placeholder 3"/>
          <p:cNvSpPr>
            <a:spLocks noGrp="1"/>
          </p:cNvSpPr>
          <p:nvPr>
            <p:ph type="sldNum" sz="quarter" idx="5"/>
          </p:nvPr>
        </p:nvSpPr>
        <p:spPr/>
        <p:txBody>
          <a:bodyPr/>
          <a:lstStyle/>
          <a:p>
            <a:fld id="{4D7EA572-D5B9-4E3B-AB7F-CFBBC1EF4DAA}" type="slidenum">
              <a:rPr lang="en-GB" smtClean="0"/>
              <a:t>18</a:t>
            </a:fld>
            <a:endParaRPr lang="en-GB"/>
          </a:p>
        </p:txBody>
      </p:sp>
    </p:spTree>
    <p:extLst>
      <p:ext uri="{BB962C8B-B14F-4D97-AF65-F5344CB8AC3E}">
        <p14:creationId xmlns:p14="http://schemas.microsoft.com/office/powerpoint/2010/main" val="3547195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522F1-729A-0D9D-ACC9-AF2D9AF3A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6D6CB-A54E-1D95-5D2C-9DAC6A031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4D5DC5-73C0-6188-D254-5D085DB362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A8CDE58-E0E8-5562-9995-0BFF30091BE4}"/>
              </a:ext>
            </a:extLst>
          </p:cNvPr>
          <p:cNvSpPr>
            <a:spLocks noGrp="1"/>
          </p:cNvSpPr>
          <p:nvPr>
            <p:ph type="sldNum" sz="quarter" idx="5"/>
          </p:nvPr>
        </p:nvSpPr>
        <p:spPr/>
        <p:txBody>
          <a:bodyPr/>
          <a:lstStyle/>
          <a:p>
            <a:fld id="{4D7EA572-D5B9-4E3B-AB7F-CFBBC1EF4DAA}" type="slidenum">
              <a:rPr lang="en-GB" smtClean="0"/>
              <a:t>19</a:t>
            </a:fld>
            <a:endParaRPr lang="en-GB"/>
          </a:p>
        </p:txBody>
      </p:sp>
    </p:spTree>
    <p:extLst>
      <p:ext uri="{BB962C8B-B14F-4D97-AF65-F5344CB8AC3E}">
        <p14:creationId xmlns:p14="http://schemas.microsoft.com/office/powerpoint/2010/main" val="2495673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3816D-EFC6-901A-1818-6BD6FB35C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A7C63-9D9F-EC4B-C303-49C8FAFE8E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A9E4AB-EDC3-09BB-F9D1-BBA0561375BF}"/>
              </a:ext>
            </a:extLst>
          </p:cNvPr>
          <p:cNvSpPr>
            <a:spLocks noGrp="1"/>
          </p:cNvSpPr>
          <p:nvPr>
            <p:ph type="body" idx="1"/>
          </p:nvPr>
        </p:nvSpPr>
        <p:spPr/>
        <p:txBody>
          <a:bodyPr/>
          <a:lstStyle/>
          <a:p>
            <a:r>
              <a:rPr lang="en-GB" dirty="0"/>
              <a:t>Ask the pupils for some initial answers to this question</a:t>
            </a:r>
          </a:p>
        </p:txBody>
      </p:sp>
      <p:sp>
        <p:nvSpPr>
          <p:cNvPr id="4" name="Slide Number Placeholder 3">
            <a:extLst>
              <a:ext uri="{FF2B5EF4-FFF2-40B4-BE49-F238E27FC236}">
                <a16:creationId xmlns:a16="http://schemas.microsoft.com/office/drawing/2014/main" id="{CDD10900-32C8-BCA9-A82B-176C0B662C76}"/>
              </a:ext>
            </a:extLst>
          </p:cNvPr>
          <p:cNvSpPr>
            <a:spLocks noGrp="1"/>
          </p:cNvSpPr>
          <p:nvPr>
            <p:ph type="sldNum" sz="quarter" idx="5"/>
          </p:nvPr>
        </p:nvSpPr>
        <p:spPr/>
        <p:txBody>
          <a:bodyPr/>
          <a:lstStyle/>
          <a:p>
            <a:fld id="{4D7EA572-D5B9-4E3B-AB7F-CFBBC1EF4DAA}" type="slidenum">
              <a:rPr lang="en-GB" smtClean="0"/>
              <a:t>21</a:t>
            </a:fld>
            <a:endParaRPr lang="en-GB"/>
          </a:p>
        </p:txBody>
      </p:sp>
    </p:spTree>
    <p:extLst>
      <p:ext uri="{BB962C8B-B14F-4D97-AF65-F5344CB8AC3E}">
        <p14:creationId xmlns:p14="http://schemas.microsoft.com/office/powerpoint/2010/main" val="4131967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 off the table or ask them to write it in their books.  Images show sprouts, pork and ice cream.</a:t>
            </a:r>
          </a:p>
        </p:txBody>
      </p:sp>
      <p:sp>
        <p:nvSpPr>
          <p:cNvPr id="4" name="Slide Number Placeholder 3"/>
          <p:cNvSpPr>
            <a:spLocks noGrp="1"/>
          </p:cNvSpPr>
          <p:nvPr>
            <p:ph type="sldNum" sz="quarter" idx="5"/>
          </p:nvPr>
        </p:nvSpPr>
        <p:spPr/>
        <p:txBody>
          <a:bodyPr/>
          <a:lstStyle/>
          <a:p>
            <a:fld id="{4D7EA572-D5B9-4E3B-AB7F-CFBBC1EF4DAA}" type="slidenum">
              <a:rPr lang="en-GB" smtClean="0"/>
              <a:t>2</a:t>
            </a:fld>
            <a:endParaRPr lang="en-GB"/>
          </a:p>
        </p:txBody>
      </p:sp>
    </p:spTree>
    <p:extLst>
      <p:ext uri="{BB962C8B-B14F-4D97-AF65-F5344CB8AC3E}">
        <p14:creationId xmlns:p14="http://schemas.microsoft.com/office/powerpoint/2010/main" val="1831286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Recap that you will be looking and listening to others about how they serve and help their community</a:t>
            </a:r>
          </a:p>
          <a:p>
            <a:r>
              <a:rPr lang="en-GB" dirty="0"/>
              <a:t>Watch the story of the Long Spoons</a:t>
            </a:r>
          </a:p>
          <a:p>
            <a:r>
              <a:rPr lang="en-GB" dirty="0"/>
              <a:t>REF: https://www.youtube.com/watch?time_continue=61&amp;v=qhU5JEd-XRo&amp;embeds_referring_euri=https%3A%2F%2Fhubblecontent.osi.office.net%2F&amp;source_ve_path=Mjg2NjY</a:t>
            </a:r>
          </a:p>
        </p:txBody>
      </p:sp>
      <p:sp>
        <p:nvSpPr>
          <p:cNvPr id="4" name="Slide Number Placeholder 3"/>
          <p:cNvSpPr>
            <a:spLocks noGrp="1"/>
          </p:cNvSpPr>
          <p:nvPr>
            <p:ph type="sldNum" sz="quarter" idx="5"/>
          </p:nvPr>
        </p:nvSpPr>
        <p:spPr/>
        <p:txBody>
          <a:bodyPr/>
          <a:lstStyle/>
          <a:p>
            <a:fld id="{4D7EA572-D5B9-4E3B-AB7F-CFBBC1EF4DAA}" type="slidenum">
              <a:rPr lang="en-GB" smtClean="0"/>
              <a:t>22</a:t>
            </a:fld>
            <a:endParaRPr lang="en-GB"/>
          </a:p>
        </p:txBody>
      </p:sp>
    </p:spTree>
    <p:extLst>
      <p:ext uri="{BB962C8B-B14F-4D97-AF65-F5344CB8AC3E}">
        <p14:creationId xmlns:p14="http://schemas.microsoft.com/office/powerpoint/2010/main" val="3238763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Meaning behind the long spoons: moral of sharing, encourages the nurturing of others as a means of nurturing ourselves. It's the ethic of reciprocity — aka the Golden Rule. In the exact same setting, one group perishes and one group thrives… all based on how they treat each other.</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23</a:t>
            </a:fld>
            <a:endParaRPr lang="en-GB"/>
          </a:p>
        </p:txBody>
      </p:sp>
    </p:spTree>
    <p:extLst>
      <p:ext uri="{BB962C8B-B14F-4D97-AF65-F5344CB8AC3E}">
        <p14:creationId xmlns:p14="http://schemas.microsoft.com/office/powerpoint/2010/main" val="551962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5AE24-BE69-93CD-2C56-95FA35FC2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681236-5320-5006-F835-83E1C946E4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F7636D-49C6-8092-42F2-D3FF5C8B9191}"/>
              </a:ext>
            </a:extLst>
          </p:cNvPr>
          <p:cNvSpPr>
            <a:spLocks noGrp="1"/>
          </p:cNvSpPr>
          <p:nvPr>
            <p:ph type="body" idx="1"/>
          </p:nvPr>
        </p:nvSpPr>
        <p:spPr/>
        <p:txBody>
          <a:bodyPr/>
          <a:lstStyle/>
          <a:p>
            <a:r>
              <a:rPr lang="en-US" dirty="0"/>
              <a:t>REF: SB</a:t>
            </a:r>
            <a:endParaRPr lang="en-GB" dirty="0"/>
          </a:p>
        </p:txBody>
      </p:sp>
      <p:sp>
        <p:nvSpPr>
          <p:cNvPr id="4" name="Slide Number Placeholder 3">
            <a:extLst>
              <a:ext uri="{FF2B5EF4-FFF2-40B4-BE49-F238E27FC236}">
                <a16:creationId xmlns:a16="http://schemas.microsoft.com/office/drawing/2014/main" id="{195D515B-A964-EA9C-D33D-DBFECE264A18}"/>
              </a:ext>
            </a:extLst>
          </p:cNvPr>
          <p:cNvSpPr>
            <a:spLocks noGrp="1"/>
          </p:cNvSpPr>
          <p:nvPr>
            <p:ph type="sldNum" sz="quarter" idx="5"/>
          </p:nvPr>
        </p:nvSpPr>
        <p:spPr/>
        <p:txBody>
          <a:bodyPr/>
          <a:lstStyle/>
          <a:p>
            <a:fld id="{4D7EA572-D5B9-4E3B-AB7F-CFBBC1EF4DAA}" type="slidenum">
              <a:rPr lang="en-GB" smtClean="0"/>
              <a:t>24</a:t>
            </a:fld>
            <a:endParaRPr lang="en-GB"/>
          </a:p>
        </p:txBody>
      </p:sp>
    </p:spTree>
    <p:extLst>
      <p:ext uri="{BB962C8B-B14F-4D97-AF65-F5344CB8AC3E}">
        <p14:creationId xmlns:p14="http://schemas.microsoft.com/office/powerpoint/2010/main" val="1114371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25</a:t>
            </a:fld>
            <a:endParaRPr lang="en-GB"/>
          </a:p>
        </p:txBody>
      </p:sp>
    </p:spTree>
    <p:extLst>
      <p:ext uri="{BB962C8B-B14F-4D97-AF65-F5344CB8AC3E}">
        <p14:creationId xmlns:p14="http://schemas.microsoft.com/office/powerpoint/2010/main" val="328020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A7FBB-8693-707A-7EB5-57D865461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AA362-C7CC-754C-24E0-10BD14533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33F1F-521B-FA10-370C-05A65461D33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F6B653D-EEE8-8830-1081-C22C6CE91564}"/>
              </a:ext>
            </a:extLst>
          </p:cNvPr>
          <p:cNvSpPr>
            <a:spLocks noGrp="1"/>
          </p:cNvSpPr>
          <p:nvPr>
            <p:ph type="sldNum" sz="quarter" idx="5"/>
          </p:nvPr>
        </p:nvSpPr>
        <p:spPr/>
        <p:txBody>
          <a:bodyPr/>
          <a:lstStyle/>
          <a:p>
            <a:fld id="{4D7EA572-D5B9-4E3B-AB7F-CFBBC1EF4DAA}" type="slidenum">
              <a:rPr lang="en-GB" smtClean="0"/>
              <a:t>26</a:t>
            </a:fld>
            <a:endParaRPr lang="en-GB"/>
          </a:p>
        </p:txBody>
      </p:sp>
    </p:spTree>
    <p:extLst>
      <p:ext uri="{BB962C8B-B14F-4D97-AF65-F5344CB8AC3E}">
        <p14:creationId xmlns:p14="http://schemas.microsoft.com/office/powerpoint/2010/main" val="1192913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27</a:t>
            </a:fld>
            <a:endParaRPr lang="en-GB"/>
          </a:p>
        </p:txBody>
      </p:sp>
    </p:spTree>
    <p:extLst>
      <p:ext uri="{BB962C8B-B14F-4D97-AF65-F5344CB8AC3E}">
        <p14:creationId xmlns:p14="http://schemas.microsoft.com/office/powerpoint/2010/main" val="2179250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D5FDE-E43C-05A5-F4A8-855C194C47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73381-0B51-F352-665B-7EDD862C06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790C3-EBF8-FC0B-1329-C7D4A12EF54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D5DFD1A-7A02-5AC7-88F8-F0367C78ECDD}"/>
              </a:ext>
            </a:extLst>
          </p:cNvPr>
          <p:cNvSpPr>
            <a:spLocks noGrp="1"/>
          </p:cNvSpPr>
          <p:nvPr>
            <p:ph type="sldNum" sz="quarter" idx="5"/>
          </p:nvPr>
        </p:nvSpPr>
        <p:spPr/>
        <p:txBody>
          <a:bodyPr/>
          <a:lstStyle/>
          <a:p>
            <a:fld id="{4D7EA572-D5B9-4E3B-AB7F-CFBBC1EF4DAA}" type="slidenum">
              <a:rPr lang="en-GB" smtClean="0"/>
              <a:t>28</a:t>
            </a:fld>
            <a:endParaRPr lang="en-GB"/>
          </a:p>
        </p:txBody>
      </p:sp>
    </p:spTree>
    <p:extLst>
      <p:ext uri="{BB962C8B-B14F-4D97-AF65-F5344CB8AC3E}">
        <p14:creationId xmlns:p14="http://schemas.microsoft.com/office/powerpoint/2010/main" val="2121176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1CF40-2947-A1BD-7032-F4DA4EF86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2E7BFD-9861-C0DD-A19C-51EBEE047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62CE3-827F-41AE-3BEE-F2EA684325F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153CE81-3FE3-56FE-B377-22717C789508}"/>
              </a:ext>
            </a:extLst>
          </p:cNvPr>
          <p:cNvSpPr>
            <a:spLocks noGrp="1"/>
          </p:cNvSpPr>
          <p:nvPr>
            <p:ph type="sldNum" sz="quarter" idx="5"/>
          </p:nvPr>
        </p:nvSpPr>
        <p:spPr/>
        <p:txBody>
          <a:bodyPr/>
          <a:lstStyle/>
          <a:p>
            <a:fld id="{4D7EA572-D5B9-4E3B-AB7F-CFBBC1EF4DAA}" type="slidenum">
              <a:rPr lang="en-GB" smtClean="0"/>
              <a:t>29</a:t>
            </a:fld>
            <a:endParaRPr lang="en-GB"/>
          </a:p>
        </p:txBody>
      </p:sp>
    </p:spTree>
    <p:extLst>
      <p:ext uri="{BB962C8B-B14F-4D97-AF65-F5344CB8AC3E}">
        <p14:creationId xmlns:p14="http://schemas.microsoft.com/office/powerpoint/2010/main" val="2164480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just ask the pupils to put their hands up to make the word into a sentence that you then write on the word wall</a:t>
            </a:r>
          </a:p>
        </p:txBody>
      </p:sp>
      <p:sp>
        <p:nvSpPr>
          <p:cNvPr id="4" name="Slide Number Placeholder 3"/>
          <p:cNvSpPr>
            <a:spLocks noGrp="1"/>
          </p:cNvSpPr>
          <p:nvPr>
            <p:ph type="sldNum" sz="quarter" idx="5"/>
          </p:nvPr>
        </p:nvSpPr>
        <p:spPr/>
        <p:txBody>
          <a:bodyPr/>
          <a:lstStyle/>
          <a:p>
            <a:fld id="{4D7EA572-D5B9-4E3B-AB7F-CFBBC1EF4DAA}" type="slidenum">
              <a:rPr lang="en-GB" smtClean="0"/>
              <a:t>32</a:t>
            </a:fld>
            <a:endParaRPr lang="en-GB"/>
          </a:p>
        </p:txBody>
      </p:sp>
    </p:spTree>
    <p:extLst>
      <p:ext uri="{BB962C8B-B14F-4D97-AF65-F5344CB8AC3E}">
        <p14:creationId xmlns:p14="http://schemas.microsoft.com/office/powerpoint/2010/main" val="3645168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A520C-FC5B-6D0D-D46F-B35C3003D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17B95-0EAE-7ED9-7FAB-D6121393B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BC4B9-AA52-CDB1-859C-1D115AB4E4AD}"/>
              </a:ext>
            </a:extLst>
          </p:cNvPr>
          <p:cNvSpPr>
            <a:spLocks noGrp="1"/>
          </p:cNvSpPr>
          <p:nvPr>
            <p:ph type="body" idx="1"/>
          </p:nvPr>
        </p:nvSpPr>
        <p:spPr/>
        <p:txBody>
          <a:bodyPr/>
          <a:lstStyle/>
          <a:p>
            <a:r>
              <a:rPr lang="en-GB" dirty="0"/>
              <a:t>Ask the pupils for some initial answers to this question</a:t>
            </a:r>
          </a:p>
        </p:txBody>
      </p:sp>
      <p:sp>
        <p:nvSpPr>
          <p:cNvPr id="4" name="Slide Number Placeholder 3">
            <a:extLst>
              <a:ext uri="{FF2B5EF4-FFF2-40B4-BE49-F238E27FC236}">
                <a16:creationId xmlns:a16="http://schemas.microsoft.com/office/drawing/2014/main" id="{39729D77-8A4A-54F7-C149-831732F54C0C}"/>
              </a:ext>
            </a:extLst>
          </p:cNvPr>
          <p:cNvSpPr>
            <a:spLocks noGrp="1"/>
          </p:cNvSpPr>
          <p:nvPr>
            <p:ph type="sldNum" sz="quarter" idx="5"/>
          </p:nvPr>
        </p:nvSpPr>
        <p:spPr/>
        <p:txBody>
          <a:bodyPr/>
          <a:lstStyle/>
          <a:p>
            <a:fld id="{4D7EA572-D5B9-4E3B-AB7F-CFBBC1EF4DAA}" type="slidenum">
              <a:rPr lang="en-GB" smtClean="0"/>
              <a:t>33</a:t>
            </a:fld>
            <a:endParaRPr lang="en-GB"/>
          </a:p>
        </p:txBody>
      </p:sp>
    </p:spTree>
    <p:extLst>
      <p:ext uri="{BB962C8B-B14F-4D97-AF65-F5344CB8AC3E}">
        <p14:creationId xmlns:p14="http://schemas.microsoft.com/office/powerpoint/2010/main" val="4266374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 the religious reasons as to why some pupils may not have tried pork, or dietary reasons for ice cream</a:t>
            </a:r>
          </a:p>
        </p:txBody>
      </p:sp>
      <p:sp>
        <p:nvSpPr>
          <p:cNvPr id="4" name="Slide Number Placeholder 3"/>
          <p:cNvSpPr>
            <a:spLocks noGrp="1"/>
          </p:cNvSpPr>
          <p:nvPr>
            <p:ph type="sldNum" sz="quarter" idx="5"/>
          </p:nvPr>
        </p:nvSpPr>
        <p:spPr/>
        <p:txBody>
          <a:bodyPr/>
          <a:lstStyle/>
          <a:p>
            <a:fld id="{4D7EA572-D5B9-4E3B-AB7F-CFBBC1EF4DAA}" type="slidenum">
              <a:rPr lang="en-GB" smtClean="0"/>
              <a:t>3</a:t>
            </a:fld>
            <a:endParaRPr lang="en-GB"/>
          </a:p>
        </p:txBody>
      </p:sp>
    </p:spTree>
    <p:extLst>
      <p:ext uri="{BB962C8B-B14F-4D97-AF65-F5344CB8AC3E}">
        <p14:creationId xmlns:p14="http://schemas.microsoft.com/office/powerpoint/2010/main" val="2771765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7E895-FFE9-1CF8-CF0A-76AB6842FF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646A3-81EF-4A5F-9436-3EEA122D9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EEFEFB-5FBD-F385-BE05-5DE4FDDEA1D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63D15B9-8AFE-7254-792C-90A41ED68C1A}"/>
              </a:ext>
            </a:extLst>
          </p:cNvPr>
          <p:cNvSpPr>
            <a:spLocks noGrp="1"/>
          </p:cNvSpPr>
          <p:nvPr>
            <p:ph type="sldNum" sz="quarter" idx="5"/>
          </p:nvPr>
        </p:nvSpPr>
        <p:spPr/>
        <p:txBody>
          <a:bodyPr/>
          <a:lstStyle/>
          <a:p>
            <a:fld id="{4D7EA572-D5B9-4E3B-AB7F-CFBBC1EF4DAA}" type="slidenum">
              <a:rPr lang="en-GB" smtClean="0"/>
              <a:t>34</a:t>
            </a:fld>
            <a:endParaRPr lang="en-GB"/>
          </a:p>
        </p:txBody>
      </p:sp>
    </p:spTree>
    <p:extLst>
      <p:ext uri="{BB962C8B-B14F-4D97-AF65-F5344CB8AC3E}">
        <p14:creationId xmlns:p14="http://schemas.microsoft.com/office/powerpoint/2010/main" val="2213439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https://www.youtube.com/watch?time_continue=1&amp;v=ruW9GzcuFG4&amp;embeds_referring_euri=https%3A%2F%2Fhubblecontent.osi.office.net%2F&amp;source_ve_path=Mjg2NjY</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35</a:t>
            </a:fld>
            <a:endParaRPr lang="en-GB"/>
          </a:p>
        </p:txBody>
      </p:sp>
    </p:spTree>
    <p:extLst>
      <p:ext uri="{BB962C8B-B14F-4D97-AF65-F5344CB8AC3E}">
        <p14:creationId xmlns:p14="http://schemas.microsoft.com/office/powerpoint/2010/main" val="624308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36</a:t>
            </a:fld>
            <a:endParaRPr lang="en-GB"/>
          </a:p>
        </p:txBody>
      </p:sp>
    </p:spTree>
    <p:extLst>
      <p:ext uri="{BB962C8B-B14F-4D97-AF65-F5344CB8AC3E}">
        <p14:creationId xmlns:p14="http://schemas.microsoft.com/office/powerpoint/2010/main" val="2516563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would rather read the story here is the link: REF: </a:t>
            </a:r>
            <a:r>
              <a:rPr lang="en-GB" dirty="0">
                <a:hlinkClick r:id="rId3"/>
              </a:rPr>
              <a:t>Stone soup - BBC Teach</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37</a:t>
            </a:fld>
            <a:endParaRPr lang="en-GB"/>
          </a:p>
        </p:txBody>
      </p:sp>
    </p:spTree>
    <p:extLst>
      <p:ext uri="{BB962C8B-B14F-4D97-AF65-F5344CB8AC3E}">
        <p14:creationId xmlns:p14="http://schemas.microsoft.com/office/powerpoint/2010/main" val="3325331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the story with the pupils</a:t>
            </a:r>
          </a:p>
        </p:txBody>
      </p:sp>
      <p:sp>
        <p:nvSpPr>
          <p:cNvPr id="4" name="Slide Number Placeholder 3"/>
          <p:cNvSpPr>
            <a:spLocks noGrp="1"/>
          </p:cNvSpPr>
          <p:nvPr>
            <p:ph type="sldNum" sz="quarter" idx="5"/>
          </p:nvPr>
        </p:nvSpPr>
        <p:spPr/>
        <p:txBody>
          <a:bodyPr/>
          <a:lstStyle/>
          <a:p>
            <a:fld id="{4D7EA572-D5B9-4E3B-AB7F-CFBBC1EF4DAA}" type="slidenum">
              <a:rPr lang="en-GB" smtClean="0"/>
              <a:t>38</a:t>
            </a:fld>
            <a:endParaRPr lang="en-GB"/>
          </a:p>
        </p:txBody>
      </p:sp>
    </p:spTree>
    <p:extLst>
      <p:ext uri="{BB962C8B-B14F-4D97-AF65-F5344CB8AC3E}">
        <p14:creationId xmlns:p14="http://schemas.microsoft.com/office/powerpoint/2010/main" val="4204899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380A8-739F-2E33-A75C-335AC0BCB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80575-C1B7-86F5-F43F-8F5F3005D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787F2-8622-56C9-0CE2-784DF285E0E2}"/>
              </a:ext>
            </a:extLst>
          </p:cNvPr>
          <p:cNvSpPr>
            <a:spLocks noGrp="1"/>
          </p:cNvSpPr>
          <p:nvPr>
            <p:ph type="body" idx="1"/>
          </p:nvPr>
        </p:nvSpPr>
        <p:spPr/>
        <p:txBody>
          <a:bodyPr/>
          <a:lstStyle/>
          <a:p>
            <a:r>
              <a:rPr lang="en-GB" dirty="0"/>
              <a:t>Read through the story with the pupils</a:t>
            </a:r>
          </a:p>
        </p:txBody>
      </p:sp>
      <p:sp>
        <p:nvSpPr>
          <p:cNvPr id="4" name="Slide Number Placeholder 3">
            <a:extLst>
              <a:ext uri="{FF2B5EF4-FFF2-40B4-BE49-F238E27FC236}">
                <a16:creationId xmlns:a16="http://schemas.microsoft.com/office/drawing/2014/main" id="{FE2BCA85-1D91-3622-FF92-2D547449A45D}"/>
              </a:ext>
            </a:extLst>
          </p:cNvPr>
          <p:cNvSpPr>
            <a:spLocks noGrp="1"/>
          </p:cNvSpPr>
          <p:nvPr>
            <p:ph type="sldNum" sz="quarter" idx="5"/>
          </p:nvPr>
        </p:nvSpPr>
        <p:spPr/>
        <p:txBody>
          <a:bodyPr/>
          <a:lstStyle/>
          <a:p>
            <a:fld id="{4D7EA572-D5B9-4E3B-AB7F-CFBBC1EF4DAA}" type="slidenum">
              <a:rPr lang="en-GB" smtClean="0"/>
              <a:t>39</a:t>
            </a:fld>
            <a:endParaRPr lang="en-GB"/>
          </a:p>
        </p:txBody>
      </p:sp>
    </p:spTree>
    <p:extLst>
      <p:ext uri="{BB962C8B-B14F-4D97-AF65-F5344CB8AC3E}">
        <p14:creationId xmlns:p14="http://schemas.microsoft.com/office/powerpoint/2010/main" val="4232692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11E37-6991-7DEA-6265-6AA637469E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F8BC5-3B5C-54C1-1EEA-2228F63F94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55B0B-5236-3BB6-F055-7C7B613748D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BE4BBE0-CFCB-9744-77B5-D2C2603BC76A}"/>
              </a:ext>
            </a:extLst>
          </p:cNvPr>
          <p:cNvSpPr>
            <a:spLocks noGrp="1"/>
          </p:cNvSpPr>
          <p:nvPr>
            <p:ph type="sldNum" sz="quarter" idx="5"/>
          </p:nvPr>
        </p:nvSpPr>
        <p:spPr/>
        <p:txBody>
          <a:bodyPr/>
          <a:lstStyle/>
          <a:p>
            <a:fld id="{4D7EA572-D5B9-4E3B-AB7F-CFBBC1EF4DAA}" type="slidenum">
              <a:rPr lang="en-GB" smtClean="0"/>
              <a:t>40</a:t>
            </a:fld>
            <a:endParaRPr lang="en-GB"/>
          </a:p>
        </p:txBody>
      </p:sp>
    </p:spTree>
    <p:extLst>
      <p:ext uri="{BB962C8B-B14F-4D97-AF65-F5344CB8AC3E}">
        <p14:creationId xmlns:p14="http://schemas.microsoft.com/office/powerpoint/2010/main" val="2632668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76EC9-4B7B-49AC-7402-7EFFC98A75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E44A06-D45C-3B43-ACD2-FABD797CCA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46524-8195-3CD5-782E-252D2EB14603}"/>
              </a:ext>
            </a:extLst>
          </p:cNvPr>
          <p:cNvSpPr>
            <a:spLocks noGrp="1"/>
          </p:cNvSpPr>
          <p:nvPr>
            <p:ph type="body" idx="1"/>
          </p:nvPr>
        </p:nvSpPr>
        <p:spPr/>
        <p:txBody>
          <a:bodyPr/>
          <a:lstStyle/>
          <a:p>
            <a:r>
              <a:rPr lang="en-GB" dirty="0"/>
              <a:t>Images show harvest festival, Iftar and Langar- adapt the images to your school.  You may have photos showing these events happening within your school.  If no examples talk through the ones shown.</a:t>
            </a:r>
          </a:p>
        </p:txBody>
      </p:sp>
      <p:sp>
        <p:nvSpPr>
          <p:cNvPr id="4" name="Slide Number Placeholder 3">
            <a:extLst>
              <a:ext uri="{FF2B5EF4-FFF2-40B4-BE49-F238E27FC236}">
                <a16:creationId xmlns:a16="http://schemas.microsoft.com/office/drawing/2014/main" id="{48FC4393-196D-7B49-2631-4EFBE56F0CA9}"/>
              </a:ext>
            </a:extLst>
          </p:cNvPr>
          <p:cNvSpPr>
            <a:spLocks noGrp="1"/>
          </p:cNvSpPr>
          <p:nvPr>
            <p:ph type="sldNum" sz="quarter" idx="5"/>
          </p:nvPr>
        </p:nvSpPr>
        <p:spPr/>
        <p:txBody>
          <a:bodyPr/>
          <a:lstStyle/>
          <a:p>
            <a:fld id="{4D7EA572-D5B9-4E3B-AB7F-CFBBC1EF4DAA}" type="slidenum">
              <a:rPr lang="en-GB" smtClean="0"/>
              <a:t>41</a:t>
            </a:fld>
            <a:endParaRPr lang="en-GB"/>
          </a:p>
        </p:txBody>
      </p:sp>
    </p:spTree>
    <p:extLst>
      <p:ext uri="{BB962C8B-B14F-4D97-AF65-F5344CB8AC3E}">
        <p14:creationId xmlns:p14="http://schemas.microsoft.com/office/powerpoint/2010/main" val="800824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42</a:t>
            </a:fld>
            <a:endParaRPr lang="en-GB"/>
          </a:p>
        </p:txBody>
      </p:sp>
    </p:spTree>
    <p:extLst>
      <p:ext uri="{BB962C8B-B14F-4D97-AF65-F5344CB8AC3E}">
        <p14:creationId xmlns:p14="http://schemas.microsoft.com/office/powerpoint/2010/main" val="3868005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Adapt the X to make relevant to your school.</a:t>
            </a:r>
          </a:p>
          <a:p>
            <a:r>
              <a:rPr lang="en-GB" dirty="0"/>
              <a:t>Give the class one post it note each and ask them to write down what do they all have in common.  Add the information to a class word wall someone in the room.  Discuss the words they added.  Emphasise the point that although we are all in the same school and live in the same area we have many differences.  We don’t have to all be the same to get along.  Ask them to consider what the biggest difference they have with their best friend is,  does it affect or change your friendship with them?</a:t>
            </a:r>
          </a:p>
        </p:txBody>
      </p:sp>
      <p:sp>
        <p:nvSpPr>
          <p:cNvPr id="4" name="Slide Number Placeholder 3"/>
          <p:cNvSpPr>
            <a:spLocks noGrp="1"/>
          </p:cNvSpPr>
          <p:nvPr>
            <p:ph type="sldNum" sz="quarter" idx="5"/>
          </p:nvPr>
        </p:nvSpPr>
        <p:spPr/>
        <p:txBody>
          <a:bodyPr/>
          <a:lstStyle/>
          <a:p>
            <a:fld id="{4D7EA572-D5B9-4E3B-AB7F-CFBBC1EF4DAA}" type="slidenum">
              <a:rPr lang="en-GB" smtClean="0"/>
              <a:t>4</a:t>
            </a:fld>
            <a:endParaRPr lang="en-GB"/>
          </a:p>
        </p:txBody>
      </p:sp>
    </p:spTree>
    <p:extLst>
      <p:ext uri="{BB962C8B-B14F-4D97-AF65-F5344CB8AC3E}">
        <p14:creationId xmlns:p14="http://schemas.microsoft.com/office/powerpoint/2010/main" val="1317528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Faith and Belief Forum</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5</a:t>
            </a:fld>
            <a:endParaRPr lang="en-GB"/>
          </a:p>
        </p:txBody>
      </p:sp>
    </p:spTree>
    <p:extLst>
      <p:ext uri="{BB962C8B-B14F-4D97-AF65-F5344CB8AC3E}">
        <p14:creationId xmlns:p14="http://schemas.microsoft.com/office/powerpoint/2010/main" val="1741598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pupils for some initial answers to this question, do they know the word? What does it mean to them?</a:t>
            </a:r>
          </a:p>
        </p:txBody>
      </p:sp>
      <p:sp>
        <p:nvSpPr>
          <p:cNvPr id="4" name="Slide Number Placeholder 3"/>
          <p:cNvSpPr>
            <a:spLocks noGrp="1"/>
          </p:cNvSpPr>
          <p:nvPr>
            <p:ph type="sldNum" sz="quarter" idx="5"/>
          </p:nvPr>
        </p:nvSpPr>
        <p:spPr/>
        <p:txBody>
          <a:bodyPr/>
          <a:lstStyle/>
          <a:p>
            <a:fld id="{4D7EA572-D5B9-4E3B-AB7F-CFBBC1EF4DAA}" type="slidenum">
              <a:rPr lang="en-GB" smtClean="0"/>
              <a:t>6</a:t>
            </a:fld>
            <a:endParaRPr lang="en-GB"/>
          </a:p>
        </p:txBody>
      </p:sp>
    </p:spTree>
    <p:extLst>
      <p:ext uri="{BB962C8B-B14F-4D97-AF65-F5344CB8AC3E}">
        <p14:creationId xmlns:p14="http://schemas.microsoft.com/office/powerpoint/2010/main" val="1410652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 etymology of the word community Com: with and Unity: One</a:t>
            </a:r>
          </a:p>
          <a:p>
            <a:r>
              <a:rPr lang="en-GB" dirty="0"/>
              <a:t>Ask the pupils to write down on a post it note what is good about being part of a community and add it to the word wall you have started to create.</a:t>
            </a:r>
          </a:p>
          <a:p>
            <a:r>
              <a:rPr lang="en-GB" dirty="0"/>
              <a:t>You can also include google maps and zoom in on your school, then zoom out to see the wider community you are physically part of.</a:t>
            </a:r>
          </a:p>
        </p:txBody>
      </p:sp>
      <p:sp>
        <p:nvSpPr>
          <p:cNvPr id="4" name="Slide Number Placeholder 3"/>
          <p:cNvSpPr>
            <a:spLocks noGrp="1"/>
          </p:cNvSpPr>
          <p:nvPr>
            <p:ph type="sldNum" sz="quarter" idx="5"/>
          </p:nvPr>
        </p:nvSpPr>
        <p:spPr/>
        <p:txBody>
          <a:bodyPr/>
          <a:lstStyle/>
          <a:p>
            <a:fld id="{4D7EA572-D5B9-4E3B-AB7F-CFBBC1EF4DAA}" type="slidenum">
              <a:rPr lang="en-GB" smtClean="0"/>
              <a:t>7</a:t>
            </a:fld>
            <a:endParaRPr lang="en-GB"/>
          </a:p>
        </p:txBody>
      </p:sp>
    </p:spTree>
    <p:extLst>
      <p:ext uri="{BB962C8B-B14F-4D97-AF65-F5344CB8AC3E}">
        <p14:creationId xmlns:p14="http://schemas.microsoft.com/office/powerpoint/2010/main" val="902056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A3B22-DFF7-5B98-9040-9E49ADC0F4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5222E-4888-80D9-2E29-C17846585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FF133-79F3-246B-CA75-3ACBF23F121E}"/>
              </a:ext>
            </a:extLst>
          </p:cNvPr>
          <p:cNvSpPr>
            <a:spLocks noGrp="1"/>
          </p:cNvSpPr>
          <p:nvPr>
            <p:ph type="body" idx="1"/>
          </p:nvPr>
        </p:nvSpPr>
        <p:spPr/>
        <p:txBody>
          <a:bodyPr/>
          <a:lstStyle/>
          <a:p>
            <a:r>
              <a:rPr lang="en-US" dirty="0"/>
              <a:t>Ref: Facing History and Ourselves</a:t>
            </a:r>
            <a:endParaRPr lang="en-GB" dirty="0"/>
          </a:p>
        </p:txBody>
      </p:sp>
      <p:sp>
        <p:nvSpPr>
          <p:cNvPr id="4" name="Slide Number Placeholder 3">
            <a:extLst>
              <a:ext uri="{FF2B5EF4-FFF2-40B4-BE49-F238E27FC236}">
                <a16:creationId xmlns:a16="http://schemas.microsoft.com/office/drawing/2014/main" id="{BD3B5B78-EBD9-1282-4521-6F5FB031D95E}"/>
              </a:ext>
            </a:extLst>
          </p:cNvPr>
          <p:cNvSpPr>
            <a:spLocks noGrp="1"/>
          </p:cNvSpPr>
          <p:nvPr>
            <p:ph type="sldNum" sz="quarter" idx="5"/>
          </p:nvPr>
        </p:nvSpPr>
        <p:spPr/>
        <p:txBody>
          <a:bodyPr/>
          <a:lstStyle/>
          <a:p>
            <a:fld id="{4D7EA572-D5B9-4E3B-AB7F-CFBBC1EF4DAA}" type="slidenum">
              <a:rPr lang="en-GB" smtClean="0"/>
              <a:t>8</a:t>
            </a:fld>
            <a:endParaRPr lang="en-GB"/>
          </a:p>
        </p:txBody>
      </p:sp>
    </p:spTree>
    <p:extLst>
      <p:ext uri="{BB962C8B-B14F-4D97-AF65-F5344CB8AC3E}">
        <p14:creationId xmlns:p14="http://schemas.microsoft.com/office/powerpoint/2010/main" val="1024814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A3B22-DFF7-5B98-9040-9E49ADC0F4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5222E-4888-80D9-2E29-C17846585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FF133-79F3-246B-CA75-3ACBF23F121E}"/>
              </a:ext>
            </a:extLst>
          </p:cNvPr>
          <p:cNvSpPr>
            <a:spLocks noGrp="1"/>
          </p:cNvSpPr>
          <p:nvPr>
            <p:ph type="body" idx="1"/>
          </p:nvPr>
        </p:nvSpPr>
        <p:spPr/>
        <p:txBody>
          <a:bodyPr/>
          <a:lstStyle/>
          <a:p>
            <a:r>
              <a:rPr lang="en-GB" dirty="0"/>
              <a:t>Use the example on the slide to help them</a:t>
            </a:r>
          </a:p>
          <a:p>
            <a:r>
              <a:rPr lang="en-GB" dirty="0"/>
              <a:t>REF: Facing history and ourselves</a:t>
            </a:r>
          </a:p>
        </p:txBody>
      </p:sp>
      <p:sp>
        <p:nvSpPr>
          <p:cNvPr id="4" name="Slide Number Placeholder 3">
            <a:extLst>
              <a:ext uri="{FF2B5EF4-FFF2-40B4-BE49-F238E27FC236}">
                <a16:creationId xmlns:a16="http://schemas.microsoft.com/office/drawing/2014/main" id="{BD3B5B78-EBD9-1282-4521-6F5FB031D95E}"/>
              </a:ext>
            </a:extLst>
          </p:cNvPr>
          <p:cNvSpPr>
            <a:spLocks noGrp="1"/>
          </p:cNvSpPr>
          <p:nvPr>
            <p:ph type="sldNum" sz="quarter" idx="5"/>
          </p:nvPr>
        </p:nvSpPr>
        <p:spPr/>
        <p:txBody>
          <a:bodyPr/>
          <a:lstStyle/>
          <a:p>
            <a:fld id="{4D7EA572-D5B9-4E3B-AB7F-CFBBC1EF4DAA}" type="slidenum">
              <a:rPr lang="en-GB" smtClean="0"/>
              <a:t>9</a:t>
            </a:fld>
            <a:endParaRPr lang="en-GB"/>
          </a:p>
        </p:txBody>
      </p:sp>
    </p:spTree>
    <p:extLst>
      <p:ext uri="{BB962C8B-B14F-4D97-AF65-F5344CB8AC3E}">
        <p14:creationId xmlns:p14="http://schemas.microsoft.com/office/powerpoint/2010/main" val="102481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68C1C-B5F8-2AFC-E1FB-1CB056361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389F6E4-DF06-7933-CB67-D5E767A5D5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B25BED-9B3B-06FB-F93A-04DF6A441E6C}"/>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E7B23069-298D-9070-1277-CE563253C6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E768E0-C03E-D82C-01CB-7244B834FD1F}"/>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2769880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FA19-8235-EE33-AC8E-2864D091B99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04DC9F-1447-54CE-8901-4520005134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0AACD0-54DC-9E4C-A3E6-93C1AE57E99D}"/>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62021269-198C-1703-2AA4-1B8708A2F8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DEB9BC-17B7-00C0-68BC-2650B9418AB9}"/>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2208779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E40FA1-4950-0D2E-4D09-5EC0A93A4F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AE0B0D-2540-B2AB-BD57-D64011F63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BC390C-A4FA-C5A6-1BAF-65C21CEE6744}"/>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7C73C050-7351-AAA4-C7C6-FE4D70C079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F0A17C-B4E8-DF9D-CDCE-77DA2E5F0764}"/>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68009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D90B7-D876-50CA-F88A-35B764DBAB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0BC8B1-3A15-4336-D848-852FA8411B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54B24A-0F5E-D9A3-D957-86A013ABD927}"/>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EF35E1BF-CD7F-32E3-3CE7-FCD61E8739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35E9AD-441E-DDBE-B620-A9A2FD26EB62}"/>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323711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DBF1D-CBA0-7A83-3988-0C629CBC71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95A2A7-774B-8193-650B-F8934B0DA11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EF6387-FECA-D91B-0AF4-7FBFF651479D}"/>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38BB392A-D1EB-099D-D832-CB9D0B63D3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3C1D1A-EB27-22D8-54E9-2AB6B838A8A1}"/>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3210873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216D-26DE-B82D-62EF-2C488C14E6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312496-600F-E038-83AE-3618D8350E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D12C8C-1878-8065-12AB-03F9851117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3EDBFB-2F7B-22A7-1E67-D7D8D34E57BC}"/>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6" name="Footer Placeholder 5">
            <a:extLst>
              <a:ext uri="{FF2B5EF4-FFF2-40B4-BE49-F238E27FC236}">
                <a16:creationId xmlns:a16="http://schemas.microsoft.com/office/drawing/2014/main" id="{F6D0363C-D8AC-0655-DFE3-94EF543BFA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FC5052-350A-D0FF-6862-866AEBC7BC63}"/>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307362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854DC-F1C6-4551-E698-4E985CBC033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704C8A-CE37-85E9-4006-FEA728AC2A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253296-8E4F-1E94-B64A-0F83C68BFD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07A25A-C821-ABB2-1FC5-9D5116546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C10B2C-E23B-B3A8-9693-33873C637A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FD59B8A-D0C7-A8A6-34FD-264E8B072DAB}"/>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8" name="Footer Placeholder 7">
            <a:extLst>
              <a:ext uri="{FF2B5EF4-FFF2-40B4-BE49-F238E27FC236}">
                <a16:creationId xmlns:a16="http://schemas.microsoft.com/office/drawing/2014/main" id="{0D291C86-3D33-08C0-CA5E-CDD89CCBB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B652A91-203B-3B77-818D-6DD961DC034B}"/>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3279967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D1FE-87F4-E7EF-2C43-4F5ED3C516C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ED9F6F-EF26-7CF8-FEE4-6EE47B6856A7}"/>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4" name="Footer Placeholder 3">
            <a:extLst>
              <a:ext uri="{FF2B5EF4-FFF2-40B4-BE49-F238E27FC236}">
                <a16:creationId xmlns:a16="http://schemas.microsoft.com/office/drawing/2014/main" id="{2CB4864B-F622-D4F0-1261-7302FE09020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E5313A-FE4B-17C8-725E-7E86E28C4F63}"/>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125134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5D34CD-C7A0-C3BA-0796-14F7EEFD604D}"/>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3" name="Footer Placeholder 2">
            <a:extLst>
              <a:ext uri="{FF2B5EF4-FFF2-40B4-BE49-F238E27FC236}">
                <a16:creationId xmlns:a16="http://schemas.microsoft.com/office/drawing/2014/main" id="{B37582DD-3222-319A-CFA1-7E6080D02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DE6968-0F3F-40AD-1C80-3FB669228637}"/>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272165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F66BB-7095-B84F-BC1B-ED34BE2CE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924A1C-680B-97F7-3672-0AD0DC5D88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D623B4-BA6E-DB21-7152-ACF089948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5C9E4F-2987-8E3B-8178-890EAD699E45}"/>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6" name="Footer Placeholder 5">
            <a:extLst>
              <a:ext uri="{FF2B5EF4-FFF2-40B4-BE49-F238E27FC236}">
                <a16:creationId xmlns:a16="http://schemas.microsoft.com/office/drawing/2014/main" id="{02E1FD47-49A8-29E1-8F51-A9F43EA6C7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33BAFE-46D8-D325-05C5-013FBB2F9080}"/>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1745255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169D3-B8B3-3FFA-C227-FA7325CDA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A3F8FF-5739-1623-FB0F-B22D3A134C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3D811AB-15F9-B6C8-94B4-18DC9FB16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723D-8149-0D3E-7F89-B131054E5791}"/>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6" name="Footer Placeholder 5">
            <a:extLst>
              <a:ext uri="{FF2B5EF4-FFF2-40B4-BE49-F238E27FC236}">
                <a16:creationId xmlns:a16="http://schemas.microsoft.com/office/drawing/2014/main" id="{E3255CCF-A3C5-3C77-B2F8-95E433A799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1AED06-0B4A-0B40-F3CE-51A16B64A072}"/>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1255154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5D4F86-2A1C-A983-CD81-50720485AF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6FEE4A-DF6D-7494-63EC-38249E120F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449CA7-84F6-0E32-94F4-24A8BB5F14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441C46E5-FF57-12F7-7FDC-8F1140884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A32B66A-098B-F552-49F6-DB63BD634F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F3AA55-B92A-4728-8506-17CB1EFC55FF}" type="slidenum">
              <a:rPr lang="en-GB" smtClean="0"/>
              <a:t>‹#›</a:t>
            </a:fld>
            <a:endParaRPr lang="en-GB"/>
          </a:p>
        </p:txBody>
      </p:sp>
    </p:spTree>
    <p:extLst>
      <p:ext uri="{BB962C8B-B14F-4D97-AF65-F5344CB8AC3E}">
        <p14:creationId xmlns:p14="http://schemas.microsoft.com/office/powerpoint/2010/main" val="419072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hyperlink" Target="https://foto.wuestenigel.com/pea-grain-and-young-pea-sprouts-on-a-white-background/"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qhU5JEd-XRo?start=61&amp;feature=oembed" TargetMode="Externa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ruW9GzcuFG4?feature=oembed" TargetMode="Externa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gkMwab5rz6g?feature=oembed" TargetMode="Externa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id-iom/5050539425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ifw4schools.co.u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VkVkooLbcXU?feature=oembed" TargetMode="Externa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google.co.uk/maps/@52.974675,-2.0578304,14z?entry=ttu&amp;g_ep=EgoyMDI1MDgxMy4wIKXMDSoASAFQAw%3D%3D"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C24DE1-397F-0634-6C6A-8829FA827089}"/>
              </a:ext>
            </a:extLst>
          </p:cNvPr>
          <p:cNvSpPr>
            <a:spLocks noGrp="1"/>
          </p:cNvSpPr>
          <p:nvPr>
            <p:ph type="ctrTitle"/>
          </p:nvPr>
        </p:nvSpPr>
        <p:spPr>
          <a:xfrm>
            <a:off x="640080" y="320040"/>
            <a:ext cx="6692827" cy="3892669"/>
          </a:xfrm>
        </p:spPr>
        <p:txBody>
          <a:bodyPr>
            <a:normAutofit/>
          </a:bodyPr>
          <a:lstStyle/>
          <a:p>
            <a:pPr algn="l"/>
            <a:br>
              <a:rPr lang="en-GB" sz="2400" dirty="0">
                <a:latin typeface="Abadi" panose="020B0604020104020204" pitchFamily="34" charset="0"/>
              </a:rPr>
            </a:br>
            <a:r>
              <a:rPr lang="en-GB" sz="6600" dirty="0">
                <a:latin typeface="Abadi" panose="020B0604020104020204" pitchFamily="34" charset="0"/>
              </a:rPr>
              <a:t>Interfaith Week 2025</a:t>
            </a:r>
          </a:p>
        </p:txBody>
      </p:sp>
      <p:sp>
        <p:nvSpPr>
          <p:cNvPr id="3" name="Subtitle 2">
            <a:extLst>
              <a:ext uri="{FF2B5EF4-FFF2-40B4-BE49-F238E27FC236}">
                <a16:creationId xmlns:a16="http://schemas.microsoft.com/office/drawing/2014/main" id="{966526BC-0B23-0868-36CE-E0AF39D91BDC}"/>
              </a:ext>
            </a:extLst>
          </p:cNvPr>
          <p:cNvSpPr>
            <a:spLocks noGrp="1"/>
          </p:cNvSpPr>
          <p:nvPr>
            <p:ph type="subTitle" idx="1"/>
          </p:nvPr>
        </p:nvSpPr>
        <p:spPr>
          <a:xfrm>
            <a:off x="640080" y="4631161"/>
            <a:ext cx="6692827" cy="1569486"/>
          </a:xfrm>
        </p:spPr>
        <p:txBody>
          <a:bodyPr>
            <a:normAutofit/>
          </a:bodyPr>
          <a:lstStyle/>
          <a:p>
            <a:pPr algn="l"/>
            <a:r>
              <a:rPr lang="en-GB" b="1" dirty="0">
                <a:latin typeface="Abadi" panose="020B0604020104020204" pitchFamily="34" charset="0"/>
              </a:rPr>
              <a:t>Community: Together We Serve</a:t>
            </a:r>
          </a:p>
          <a:p>
            <a:pPr algn="l"/>
            <a:r>
              <a:rPr lang="en-GB" dirty="0">
                <a:latin typeface="Abadi" panose="020B0604020104020204" pitchFamily="34" charset="0"/>
              </a:rPr>
              <a:t>KS2: Introduction</a:t>
            </a:r>
          </a:p>
        </p:txBody>
      </p:sp>
      <p:sp>
        <p:nvSpPr>
          <p:cNvPr id="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AI-generated content may be incorrect.">
            <a:extLst>
              <a:ext uri="{FF2B5EF4-FFF2-40B4-BE49-F238E27FC236}">
                <a16:creationId xmlns:a16="http://schemas.microsoft.com/office/drawing/2014/main" id="{D66290D3-6734-2CB0-139E-B7DC8FAD7E0F}"/>
              </a:ext>
            </a:extLst>
          </p:cNvPr>
          <p:cNvPicPr>
            <a:picLocks noChangeAspect="1"/>
          </p:cNvPicPr>
          <p:nvPr/>
        </p:nvPicPr>
        <p:blipFill rotWithShape="1">
          <a:blip r:embed="rId3"/>
          <a:srcRect l="13750" t="67407" r="19863" b="18025"/>
          <a:stretch>
            <a:fillRect/>
          </a:stretch>
        </p:blipFill>
        <p:spPr bwMode="auto">
          <a:xfrm>
            <a:off x="7597951" y="5162986"/>
            <a:ext cx="4200587" cy="608550"/>
          </a:xfrm>
          <a:prstGeom prst="rect">
            <a:avLst/>
          </a:prstGeom>
          <a:ln>
            <a:noFill/>
          </a:ln>
          <a:extLst>
            <a:ext uri="{53640926-AAD7-44D8-BBD7-CCE9431645EC}">
              <a14:shadowObscured xmlns:a14="http://schemas.microsoft.com/office/drawing/2010/main"/>
            </a:ext>
          </a:extLst>
        </p:spPr>
      </p:pic>
      <p:pic>
        <p:nvPicPr>
          <p:cNvPr id="8" name="Picture 7" descr="A screenshot of a computer&#10;&#10;AI-generated content may be incorrect.">
            <a:extLst>
              <a:ext uri="{FF2B5EF4-FFF2-40B4-BE49-F238E27FC236}">
                <a16:creationId xmlns:a16="http://schemas.microsoft.com/office/drawing/2014/main" id="{80C91AD2-1A21-EFC8-7F74-D85BFF0CA9E8}"/>
              </a:ext>
            </a:extLst>
          </p:cNvPr>
          <p:cNvPicPr>
            <a:picLocks noChangeAspect="1"/>
          </p:cNvPicPr>
          <p:nvPr/>
        </p:nvPicPr>
        <p:blipFill rotWithShape="1">
          <a:blip r:embed="rId3"/>
          <a:srcRect l="13889" t="39999" r="62222" b="49877"/>
          <a:stretch>
            <a:fillRect/>
          </a:stretch>
        </p:blipFill>
        <p:spPr bwMode="auto">
          <a:xfrm>
            <a:off x="9847899" y="5771536"/>
            <a:ext cx="1651082" cy="459792"/>
          </a:xfrm>
          <a:prstGeom prst="rect">
            <a:avLst/>
          </a:prstGeom>
          <a:ln>
            <a:noFill/>
          </a:ln>
          <a:extLst>
            <a:ext uri="{53640926-AAD7-44D8-BBD7-CCE9431645EC}">
              <a14:shadowObscured xmlns:a14="http://schemas.microsoft.com/office/drawing/2010/main"/>
            </a:ext>
          </a:extLst>
        </p:spPr>
      </p:pic>
      <p:pic>
        <p:nvPicPr>
          <p:cNvPr id="10" name="Picture 9" descr="A screenshot of a computer&#10;&#10;AI-generated content may be incorrect.">
            <a:extLst>
              <a:ext uri="{FF2B5EF4-FFF2-40B4-BE49-F238E27FC236}">
                <a16:creationId xmlns:a16="http://schemas.microsoft.com/office/drawing/2014/main" id="{E4A782C6-B943-0AA4-4880-3C84B95A328D}"/>
              </a:ext>
            </a:extLst>
          </p:cNvPr>
          <p:cNvPicPr>
            <a:picLocks noChangeAspect="1"/>
          </p:cNvPicPr>
          <p:nvPr/>
        </p:nvPicPr>
        <p:blipFill rotWithShape="1">
          <a:blip r:embed="rId3"/>
          <a:srcRect l="14305" t="51606" r="59863" b="34814"/>
          <a:stretch>
            <a:fillRect/>
          </a:stretch>
        </p:blipFill>
        <p:spPr bwMode="auto">
          <a:xfrm>
            <a:off x="8212458" y="5771536"/>
            <a:ext cx="1651082" cy="459792"/>
          </a:xfrm>
          <a:prstGeom prst="rect">
            <a:avLst/>
          </a:prstGeom>
          <a:ln>
            <a:noFill/>
          </a:ln>
          <a:extLst>
            <a:ext uri="{53640926-AAD7-44D8-BBD7-CCE9431645EC}">
              <a14:shadowObscured xmlns:a14="http://schemas.microsoft.com/office/drawing/2010/main"/>
            </a:ext>
          </a:extLst>
        </p:spPr>
      </p:pic>
      <p:pic>
        <p:nvPicPr>
          <p:cNvPr id="11" name="Picture 10" descr="A white circle with black text&#10;&#10;AI-generated content may be incorrect.">
            <a:extLst>
              <a:ext uri="{FF2B5EF4-FFF2-40B4-BE49-F238E27FC236}">
                <a16:creationId xmlns:a16="http://schemas.microsoft.com/office/drawing/2014/main" id="{95F5404D-16D9-390D-0ACA-03A05F815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685" y="-59844"/>
            <a:ext cx="5692837" cy="5729577"/>
          </a:xfrm>
          <a:prstGeom prst="rect">
            <a:avLst/>
          </a:prstGeom>
        </p:spPr>
      </p:pic>
      <p:pic>
        <p:nvPicPr>
          <p:cNvPr id="4" name="Picture 3" descr="A logo for a company&#10;&#10;AI-generated content may be incorrect.">
            <a:extLst>
              <a:ext uri="{FF2B5EF4-FFF2-40B4-BE49-F238E27FC236}">
                <a16:creationId xmlns:a16="http://schemas.microsoft.com/office/drawing/2014/main" id="{74E3FF0A-DD7A-5740-9F30-A9DE9263AF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7248" y="5771537"/>
            <a:ext cx="915293" cy="459792"/>
          </a:xfrm>
          <a:prstGeom prst="rect">
            <a:avLst/>
          </a:prstGeom>
        </p:spPr>
      </p:pic>
    </p:spTree>
    <p:extLst>
      <p:ext uri="{BB962C8B-B14F-4D97-AF65-F5344CB8AC3E}">
        <p14:creationId xmlns:p14="http://schemas.microsoft.com/office/powerpoint/2010/main" val="824359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FE1BD-22A5-ADA8-76EE-B9594652479E}"/>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073B44-8D13-56A8-55B5-CDCCBAD66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DDE29A-C427-4CDB-C8EE-6B7F979D4F86}"/>
              </a:ext>
            </a:extLst>
          </p:cNvPr>
          <p:cNvSpPr>
            <a:spLocks noGrp="1"/>
          </p:cNvSpPr>
          <p:nvPr>
            <p:ph type="title"/>
          </p:nvPr>
        </p:nvSpPr>
        <p:spPr>
          <a:xfrm>
            <a:off x="640080" y="325369"/>
            <a:ext cx="4368602" cy="1956841"/>
          </a:xfrm>
        </p:spPr>
        <p:txBody>
          <a:bodyPr anchor="b">
            <a:normAutofit/>
          </a:bodyPr>
          <a:lstStyle/>
          <a:p>
            <a:r>
              <a:rPr lang="en-GB" sz="4200" dirty="0">
                <a:latin typeface="Abadi" panose="020B0604020104020204" pitchFamily="34" charset="0"/>
                <a:cs typeface="Calibri" panose="020F0502020204030204" pitchFamily="34" charset="0"/>
              </a:rPr>
              <a:t>Your sphere of influence</a:t>
            </a:r>
          </a:p>
        </p:txBody>
      </p:sp>
      <p:sp>
        <p:nvSpPr>
          <p:cNvPr id="21" name="sketchy line">
            <a:extLst>
              <a:ext uri="{FF2B5EF4-FFF2-40B4-BE49-F238E27FC236}">
                <a16:creationId xmlns:a16="http://schemas.microsoft.com/office/drawing/2014/main" id="{A65352C9-C0FC-3422-EE40-6EA62D059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9F8EBF-EC15-7C38-ED10-25A384B32D3B}"/>
              </a:ext>
            </a:extLst>
          </p:cNvPr>
          <p:cNvSpPr>
            <a:spLocks noGrp="1"/>
          </p:cNvSpPr>
          <p:nvPr>
            <p:ph idx="1"/>
          </p:nvPr>
        </p:nvSpPr>
        <p:spPr>
          <a:xfrm>
            <a:off x="640080" y="2748235"/>
            <a:ext cx="4243589" cy="3320668"/>
          </a:xfrm>
        </p:spPr>
        <p:txBody>
          <a:bodyPr>
            <a:noAutofit/>
          </a:bodyPr>
          <a:lstStyle/>
          <a:p>
            <a:pPr marL="0" indent="0">
              <a:buNone/>
            </a:pPr>
            <a:r>
              <a:rPr lang="en-US" sz="1400" dirty="0">
                <a:latin typeface="Abadi" panose="020B0604020104020204" pitchFamily="34" charset="0"/>
                <a:cs typeface="Calibri" panose="020F0502020204030204" pitchFamily="34" charset="0"/>
              </a:rPr>
              <a:t>In Circle 1, write your name.</a:t>
            </a:r>
          </a:p>
          <a:p>
            <a:pPr marL="0" indent="0">
              <a:buNone/>
            </a:pPr>
            <a:endParaRPr lang="en-US" sz="1400" dirty="0">
              <a:latin typeface="Abadi" panose="020B0604020104020204" pitchFamily="34" charset="0"/>
              <a:cs typeface="Calibri" panose="020F0502020204030204" pitchFamily="34" charset="0"/>
            </a:endParaRPr>
          </a:p>
          <a:p>
            <a:pPr marL="0" indent="0">
              <a:buNone/>
            </a:pPr>
            <a:r>
              <a:rPr lang="en-US" sz="1400" dirty="0">
                <a:latin typeface="Abadi" panose="020B0604020104020204" pitchFamily="34" charset="0"/>
                <a:cs typeface="Calibri" panose="020F0502020204030204" pitchFamily="34" charset="0"/>
              </a:rPr>
              <a:t>In Circle 2, write the name of people/groups/beings to whom you feel the greatest obligation to or sense of care for – for example, people for whom you’d be willing to take a great risk or put yourself in peril for (you don’t have to write actual names.)</a:t>
            </a:r>
          </a:p>
          <a:p>
            <a:endParaRPr lang="en-US" sz="1400" dirty="0">
              <a:latin typeface="Abadi" panose="020B0604020104020204" pitchFamily="34" charset="0"/>
              <a:cs typeface="Calibri" panose="020F0502020204030204" pitchFamily="34" charset="0"/>
            </a:endParaRPr>
          </a:p>
          <a:p>
            <a:pPr marL="0" indent="0">
              <a:buNone/>
            </a:pPr>
            <a:r>
              <a:rPr lang="en-US" sz="1400" dirty="0">
                <a:latin typeface="Abadi" panose="020B0604020104020204" pitchFamily="34" charset="0"/>
                <a:cs typeface="Calibri" panose="020F0502020204030204" pitchFamily="34" charset="0"/>
              </a:rPr>
              <a:t>In Circle 3, who are the people/groups/beings on the next level? That is people to whom you have some obligation/responsibility, but not as great as in circle 2.</a:t>
            </a:r>
          </a:p>
          <a:p>
            <a:endParaRPr lang="en-US" sz="1400" dirty="0">
              <a:latin typeface="Abadi" panose="020B0604020104020204" pitchFamily="34" charset="0"/>
              <a:cs typeface="Calibri" panose="020F0502020204030204" pitchFamily="34" charset="0"/>
            </a:endParaRPr>
          </a:p>
          <a:p>
            <a:pPr marL="0" indent="0">
              <a:buNone/>
            </a:pPr>
            <a:r>
              <a:rPr lang="en-US" sz="1400" dirty="0">
                <a:latin typeface="Abadi" panose="020B0604020104020204" pitchFamily="34" charset="0"/>
                <a:cs typeface="Calibri" panose="020F0502020204030204" pitchFamily="34" charset="0"/>
              </a:rPr>
              <a:t>In Circle 4, who are the people/groups/beings on the next level? People to whom you have some obligation, but not as great as in circle 3.</a:t>
            </a:r>
            <a:endParaRPr lang="en-GB" sz="1400" dirty="0">
              <a:latin typeface="Abadi" panose="020B060402010402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E4BFE66-2040-BCC2-0367-9E35718868C9}"/>
              </a:ext>
            </a:extLst>
          </p:cNvPr>
          <p:cNvPicPr>
            <a:picLocks noChangeAspect="1"/>
          </p:cNvPicPr>
          <p:nvPr/>
        </p:nvPicPr>
        <p:blipFill>
          <a:blip r:embed="rId3"/>
          <a:srcRect l="21667" t="36296" r="70312" b="31482"/>
          <a:stretch>
            <a:fillRect/>
          </a:stretch>
        </p:blipFill>
        <p:spPr>
          <a:xfrm>
            <a:off x="6035623" y="1453944"/>
            <a:ext cx="5516297" cy="4984955"/>
          </a:xfrm>
          <a:prstGeom prst="rect">
            <a:avLst/>
          </a:prstGeom>
        </p:spPr>
      </p:pic>
    </p:spTree>
    <p:extLst>
      <p:ext uri="{BB962C8B-B14F-4D97-AF65-F5344CB8AC3E}">
        <p14:creationId xmlns:p14="http://schemas.microsoft.com/office/powerpoint/2010/main" val="293637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2B6121-C832-B0E7-FAA7-663EF7DE340F}"/>
              </a:ext>
            </a:extLst>
          </p:cNvPr>
          <p:cNvPicPr>
            <a:picLocks noChangeAspect="1"/>
          </p:cNvPicPr>
          <p:nvPr/>
        </p:nvPicPr>
        <p:blipFill>
          <a:blip r:embed="rId2"/>
          <a:srcRect l="21667" t="36296" r="70312" b="31482"/>
          <a:stretch>
            <a:fillRect/>
          </a:stretch>
        </p:blipFill>
        <p:spPr>
          <a:xfrm>
            <a:off x="2470150" y="152400"/>
            <a:ext cx="7251700" cy="6553200"/>
          </a:xfrm>
          <a:prstGeom prst="rect">
            <a:avLst/>
          </a:prstGeom>
        </p:spPr>
      </p:pic>
    </p:spTree>
    <p:extLst>
      <p:ext uri="{BB962C8B-B14F-4D97-AF65-F5344CB8AC3E}">
        <p14:creationId xmlns:p14="http://schemas.microsoft.com/office/powerpoint/2010/main" val="1489251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ED2B5-4ACD-F383-B7D5-363F8FEAFB0A}"/>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824EA-F267-2778-D3EE-C11ED09BFEA5}"/>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000" kern="1200" dirty="0">
                <a:solidFill>
                  <a:schemeClr val="tx1"/>
                </a:solidFill>
                <a:latin typeface="Abadi" panose="020B0604020104020204" pitchFamily="34" charset="0"/>
              </a:rPr>
              <a:t>Who influences you?</a:t>
            </a:r>
          </a:p>
        </p:txBody>
      </p:sp>
      <p:sp>
        <p:nvSpPr>
          <p:cNvPr id="16"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95B4854-E818-AC39-9763-8A067CDAEB68}"/>
              </a:ext>
            </a:extLst>
          </p:cNvPr>
          <p:cNvSpPr txBox="1"/>
          <p:nvPr/>
        </p:nvSpPr>
        <p:spPr>
          <a:xfrm>
            <a:off x="640080" y="2706624"/>
            <a:ext cx="6894576" cy="3483864"/>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200" dirty="0">
                <a:latin typeface="Abadi" panose="020B0604020104020204" pitchFamily="34" charset="0"/>
              </a:rPr>
              <a:t>Who has the most influence on you and why?</a:t>
            </a:r>
          </a:p>
          <a:p>
            <a:pPr marL="342900" indent="-228600">
              <a:lnSpc>
                <a:spcPct val="90000"/>
              </a:lnSpc>
              <a:spcAft>
                <a:spcPts val="600"/>
              </a:spcAft>
              <a:buFont typeface="Arial" panose="020B0604020202020204" pitchFamily="34" charset="0"/>
              <a:buChar char="•"/>
            </a:pPr>
            <a:r>
              <a:rPr lang="en-US" sz="2200" dirty="0">
                <a:latin typeface="Abadi" panose="020B0604020104020204" pitchFamily="34" charset="0"/>
              </a:rPr>
              <a:t>Who has influenced what music you like?</a:t>
            </a:r>
          </a:p>
          <a:p>
            <a:pPr marL="342900" indent="-228600">
              <a:lnSpc>
                <a:spcPct val="90000"/>
              </a:lnSpc>
              <a:spcAft>
                <a:spcPts val="600"/>
              </a:spcAft>
              <a:buFont typeface="Arial" panose="020B0604020202020204" pitchFamily="34" charset="0"/>
              <a:buChar char="•"/>
            </a:pPr>
            <a:r>
              <a:rPr lang="en-US" sz="2200" dirty="0">
                <a:latin typeface="Abadi" panose="020B0604020104020204" pitchFamily="34" charset="0"/>
              </a:rPr>
              <a:t>What food you like?</a:t>
            </a:r>
          </a:p>
          <a:p>
            <a:pPr marL="342900" indent="-228600">
              <a:lnSpc>
                <a:spcPct val="90000"/>
              </a:lnSpc>
              <a:spcAft>
                <a:spcPts val="600"/>
              </a:spcAft>
              <a:buFont typeface="Arial" panose="020B0604020202020204" pitchFamily="34" charset="0"/>
              <a:buChar char="•"/>
            </a:pPr>
            <a:r>
              <a:rPr lang="en-US" sz="2200" dirty="0">
                <a:latin typeface="Abadi" panose="020B0604020104020204" pitchFamily="34" charset="0"/>
              </a:rPr>
              <a:t>How you know right from wrong?</a:t>
            </a:r>
          </a:p>
          <a:p>
            <a:pPr marL="342900" indent="-228600">
              <a:lnSpc>
                <a:spcPct val="90000"/>
              </a:lnSpc>
              <a:spcAft>
                <a:spcPts val="600"/>
              </a:spcAft>
              <a:buFont typeface="Arial" panose="020B0604020202020204" pitchFamily="34" charset="0"/>
              <a:buChar char="•"/>
            </a:pPr>
            <a:r>
              <a:rPr lang="en-US" sz="2200" dirty="0">
                <a:latin typeface="Abadi" panose="020B0604020104020204" pitchFamily="34" charset="0"/>
              </a:rPr>
              <a:t>Who has taught you how to read?</a:t>
            </a:r>
          </a:p>
          <a:p>
            <a:pPr marL="342900" indent="-228600">
              <a:lnSpc>
                <a:spcPct val="90000"/>
              </a:lnSpc>
              <a:spcAft>
                <a:spcPts val="600"/>
              </a:spcAft>
              <a:buFont typeface="Arial" panose="020B0604020202020204" pitchFamily="34" charset="0"/>
              <a:buChar char="•"/>
            </a:pPr>
            <a:endParaRPr lang="en-US" sz="2200" dirty="0"/>
          </a:p>
        </p:txBody>
      </p:sp>
      <p:pic>
        <p:nvPicPr>
          <p:cNvPr id="6" name="Picture 5" descr="Father teaching son to play guitar">
            <a:extLst>
              <a:ext uri="{FF2B5EF4-FFF2-40B4-BE49-F238E27FC236}">
                <a16:creationId xmlns:a16="http://schemas.microsoft.com/office/drawing/2014/main" id="{C88FC3F2-1220-C9A2-16EF-4CA85270C158}"/>
              </a:ext>
            </a:extLst>
          </p:cNvPr>
          <p:cNvPicPr>
            <a:picLocks noChangeAspect="1"/>
          </p:cNvPicPr>
          <p:nvPr/>
        </p:nvPicPr>
        <p:blipFill>
          <a:blip r:embed="rId3">
            <a:extLst>
              <a:ext uri="{28A0092B-C50C-407E-A947-70E740481C1C}">
                <a14:useLocalDpi xmlns:a14="http://schemas.microsoft.com/office/drawing/2010/main" val="0"/>
              </a:ext>
            </a:extLst>
          </a:blip>
          <a:srcRect l="15872" r="19667"/>
          <a:stretch>
            <a:fillRect/>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9" name="Picture 8" descr="Mother reading to child">
            <a:extLst>
              <a:ext uri="{FF2B5EF4-FFF2-40B4-BE49-F238E27FC236}">
                <a16:creationId xmlns:a16="http://schemas.microsoft.com/office/drawing/2014/main" id="{22068757-94B8-7895-92C5-D07B398DDD63}"/>
              </a:ext>
            </a:extLst>
          </p:cNvPr>
          <p:cNvPicPr>
            <a:picLocks noChangeAspect="1"/>
          </p:cNvPicPr>
          <p:nvPr/>
        </p:nvPicPr>
        <p:blipFill>
          <a:blip r:embed="rId4">
            <a:extLst>
              <a:ext uri="{28A0092B-C50C-407E-A947-70E740481C1C}">
                <a14:useLocalDpi xmlns:a14="http://schemas.microsoft.com/office/drawing/2010/main" val="0"/>
              </a:ext>
            </a:extLst>
          </a:blip>
          <a:srcRect r="-1" b="4107"/>
          <a:stretch>
            <a:fillRect/>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1049862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368D3-B7EC-C3C6-A840-5F20860CE2FF}"/>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9C1535-F6CC-6DE1-C6B6-55F7177AABD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dirty="0">
                <a:latin typeface="Abadi" panose="020B0604020104020204" pitchFamily="34" charset="0"/>
              </a:rPr>
              <a:t>Who influences you?</a:t>
            </a: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9AB110-070F-60FB-3E5B-66B7B0ECBA41}"/>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latin typeface="Abadi" panose="020B0604020104020204" pitchFamily="34" charset="0"/>
              </a:rPr>
              <a:t>School</a:t>
            </a:r>
          </a:p>
          <a:p>
            <a:pPr marL="457200" indent="-228600">
              <a:lnSpc>
                <a:spcPct val="90000"/>
              </a:lnSpc>
              <a:spcAft>
                <a:spcPts val="600"/>
              </a:spcAft>
              <a:buFont typeface="Arial" panose="020B0604020202020204" pitchFamily="34" charset="0"/>
              <a:buChar char="•"/>
            </a:pPr>
            <a:r>
              <a:rPr lang="en-US" sz="2200" dirty="0">
                <a:latin typeface="Abadi" panose="020B0604020104020204" pitchFamily="34" charset="0"/>
              </a:rPr>
              <a:t>Are there things you have learnt in school you would not have with any of the other influences in your circle? Why?</a:t>
            </a:r>
          </a:p>
          <a:p>
            <a:pPr marL="457200" indent="-228600">
              <a:lnSpc>
                <a:spcPct val="90000"/>
              </a:lnSpc>
              <a:spcAft>
                <a:spcPts val="600"/>
              </a:spcAft>
              <a:buFont typeface="Arial" panose="020B0604020202020204" pitchFamily="34" charset="0"/>
              <a:buChar char="•"/>
            </a:pPr>
            <a:r>
              <a:rPr lang="en-US" sz="2200" dirty="0">
                <a:latin typeface="Abadi" panose="020B0604020104020204" pitchFamily="34" charset="0"/>
              </a:rPr>
              <a:t>Why might it be a good thing to have more people to help and learn from?</a:t>
            </a:r>
          </a:p>
        </p:txBody>
      </p:sp>
      <p:pic>
        <p:nvPicPr>
          <p:cNvPr id="5" name="Picture 4" descr="Open notebook with drawn charts">
            <a:extLst>
              <a:ext uri="{FF2B5EF4-FFF2-40B4-BE49-F238E27FC236}">
                <a16:creationId xmlns:a16="http://schemas.microsoft.com/office/drawing/2014/main" id="{59D1FD12-9099-5F42-CAE7-60A5732A8544}"/>
              </a:ext>
            </a:extLst>
          </p:cNvPr>
          <p:cNvPicPr>
            <a:picLocks noChangeAspect="1"/>
          </p:cNvPicPr>
          <p:nvPr/>
        </p:nvPicPr>
        <p:blipFill>
          <a:blip r:embed="rId3">
            <a:extLst>
              <a:ext uri="{28A0092B-C50C-407E-A947-70E740481C1C}">
                <a14:useLocalDpi xmlns:a14="http://schemas.microsoft.com/office/drawing/2010/main" val="0"/>
              </a:ext>
            </a:extLst>
          </a:blip>
          <a:srcRect l="7437" r="1909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93515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A4BD6EE-7B51-447C-AAB3-028B7A3E5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C68FC4-69F8-11AC-EDD5-A3E78F0BD05B}"/>
              </a:ext>
            </a:extLst>
          </p:cNvPr>
          <p:cNvSpPr>
            <a:spLocks noGrp="1"/>
          </p:cNvSpPr>
          <p:nvPr>
            <p:ph type="title"/>
          </p:nvPr>
        </p:nvSpPr>
        <p:spPr>
          <a:xfrm>
            <a:off x="612648" y="433387"/>
            <a:ext cx="5032744" cy="3365646"/>
          </a:xfrm>
        </p:spPr>
        <p:txBody>
          <a:bodyPr vert="horz" lIns="91440" tIns="45720" rIns="91440" bIns="45720" rtlCol="0" anchor="b">
            <a:normAutofit/>
          </a:bodyPr>
          <a:lstStyle/>
          <a:p>
            <a:r>
              <a:rPr lang="en-US" sz="5600" dirty="0">
                <a:latin typeface="Abadi" panose="020B0604020104020204" pitchFamily="34" charset="0"/>
              </a:rPr>
              <a:t>Why might it be good to think together as a community?</a:t>
            </a:r>
          </a:p>
        </p:txBody>
      </p:sp>
      <p:pic>
        <p:nvPicPr>
          <p:cNvPr id="11" name="Picture 10" descr="Light bulb on yellow background with sketched light beams and cord">
            <a:extLst>
              <a:ext uri="{FF2B5EF4-FFF2-40B4-BE49-F238E27FC236}">
                <a16:creationId xmlns:a16="http://schemas.microsoft.com/office/drawing/2014/main" id="{BB4B96F2-AFD1-B66B-20A8-98D798BF7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0" y="469596"/>
            <a:ext cx="5593768" cy="3440167"/>
          </a:xfrm>
          <a:prstGeom prst="rect">
            <a:avLst/>
          </a:prstGeom>
        </p:spPr>
      </p:pic>
      <p:sp>
        <p:nvSpPr>
          <p:cNvPr id="18" name="sketch line">
            <a:extLst>
              <a:ext uri="{FF2B5EF4-FFF2-40B4-BE49-F238E27FC236}">
                <a16:creationId xmlns:a16="http://schemas.microsoft.com/office/drawing/2014/main" id="{6B5FF7CD-712E-4187-BFF5-B192FFB3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005089"/>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igh angle view of buildings in a city">
            <a:extLst>
              <a:ext uri="{FF2B5EF4-FFF2-40B4-BE49-F238E27FC236}">
                <a16:creationId xmlns:a16="http://schemas.microsoft.com/office/drawing/2014/main" id="{A5793141-A667-5C82-9C03-80B6F385D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480" y="4296421"/>
            <a:ext cx="2683879" cy="1791489"/>
          </a:xfrm>
          <a:prstGeom prst="rect">
            <a:avLst/>
          </a:prstGeom>
        </p:spPr>
      </p:pic>
      <p:pic>
        <p:nvPicPr>
          <p:cNvPr id="9" name="Picture 8" descr="People doing teamwork illustration">
            <a:extLst>
              <a:ext uri="{FF2B5EF4-FFF2-40B4-BE49-F238E27FC236}">
                <a16:creationId xmlns:a16="http://schemas.microsoft.com/office/drawing/2014/main" id="{0C431680-2469-9B3B-A2ED-0204579A35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6369" y="4343389"/>
            <a:ext cx="2683879" cy="1697553"/>
          </a:xfrm>
          <a:prstGeom prst="rect">
            <a:avLst/>
          </a:prstGeom>
        </p:spPr>
      </p:pic>
    </p:spTree>
    <p:extLst>
      <p:ext uri="{BB962C8B-B14F-4D97-AF65-F5344CB8AC3E}">
        <p14:creationId xmlns:p14="http://schemas.microsoft.com/office/powerpoint/2010/main" val="149665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DE2733-37C7-1B66-B937-356C3BA78FB1}"/>
              </a:ext>
            </a:extLst>
          </p:cNvPr>
          <p:cNvSpPr>
            <a:spLocks noGrp="1"/>
          </p:cNvSpPr>
          <p:nvPr>
            <p:ph type="title"/>
          </p:nvPr>
        </p:nvSpPr>
        <p:spPr>
          <a:xfrm>
            <a:off x="620318" y="2386280"/>
            <a:ext cx="4620584" cy="2085439"/>
          </a:xfrm>
        </p:spPr>
        <p:txBody>
          <a:bodyPr vert="horz" lIns="91440" tIns="45720" rIns="91440" bIns="45720" rtlCol="0" anchor="b">
            <a:noAutofit/>
          </a:bodyPr>
          <a:lstStyle/>
          <a:p>
            <a:r>
              <a:rPr lang="en-US" sz="6600" dirty="0">
                <a:latin typeface="Abadi" panose="020B0604020104020204" pitchFamily="34" charset="0"/>
              </a:rPr>
              <a:t>2.What do we all need in a community?</a:t>
            </a:r>
          </a:p>
        </p:txBody>
      </p:sp>
      <p:pic>
        <p:nvPicPr>
          <p:cNvPr id="7" name="Content Placeholder 6" descr="Colorful overlapping people icons">
            <a:extLst>
              <a:ext uri="{FF2B5EF4-FFF2-40B4-BE49-F238E27FC236}">
                <a16:creationId xmlns:a16="http://schemas.microsoft.com/office/drawing/2014/main" id="{24AE9B42-F841-BEAF-6D7D-D23A8D84B05F}"/>
              </a:ext>
            </a:extLst>
          </p:cNvPr>
          <p:cNvPicPr>
            <a:picLocks noChangeAspect="1"/>
          </p:cNvPicPr>
          <p:nvPr/>
        </p:nvPicPr>
        <p:blipFill>
          <a:blip r:embed="rId3">
            <a:extLst>
              <a:ext uri="{28A0092B-C50C-407E-A947-70E740481C1C}">
                <a14:useLocalDpi xmlns:a14="http://schemas.microsoft.com/office/drawing/2010/main" val="0"/>
              </a:ext>
            </a:extLst>
          </a:blip>
          <a:srcRect l="29447" r="12515"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12928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ED2B5-4ACD-F383-B7D5-363F8FEAFB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B824EA-F267-2778-D3EE-C11ED09BFEA5}"/>
              </a:ext>
            </a:extLst>
          </p:cNvPr>
          <p:cNvSpPr>
            <a:spLocks noGrp="1"/>
          </p:cNvSpPr>
          <p:nvPr>
            <p:ph type="title"/>
          </p:nvPr>
        </p:nvSpPr>
        <p:spPr/>
        <p:txBody>
          <a:bodyPr/>
          <a:lstStyle/>
          <a:p>
            <a:r>
              <a:rPr lang="en-GB" dirty="0">
                <a:latin typeface="Abadi" panose="020B0604020104020204" pitchFamily="34" charset="0"/>
                <a:cs typeface="Calibri" panose="020F0502020204030204" pitchFamily="34" charset="0"/>
              </a:rPr>
              <a:t>What do we all need in a community?</a:t>
            </a:r>
          </a:p>
        </p:txBody>
      </p:sp>
      <p:pic>
        <p:nvPicPr>
          <p:cNvPr id="5" name="Picture 4" descr="Brick wall">
            <a:extLst>
              <a:ext uri="{FF2B5EF4-FFF2-40B4-BE49-F238E27FC236}">
                <a16:creationId xmlns:a16="http://schemas.microsoft.com/office/drawing/2014/main" id="{87AD2704-4E45-6439-1B43-3204951DB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2" y="2080985"/>
            <a:ext cx="4044043" cy="2696029"/>
          </a:xfrm>
          <a:prstGeom prst="rect">
            <a:avLst/>
          </a:prstGeom>
        </p:spPr>
      </p:pic>
      <p:sp>
        <p:nvSpPr>
          <p:cNvPr id="4" name="TextBox 3">
            <a:extLst>
              <a:ext uri="{FF2B5EF4-FFF2-40B4-BE49-F238E27FC236}">
                <a16:creationId xmlns:a16="http://schemas.microsoft.com/office/drawing/2014/main" id="{D95B4854-E818-AC39-9763-8A067CDAEB68}"/>
              </a:ext>
            </a:extLst>
          </p:cNvPr>
          <p:cNvSpPr txBox="1"/>
          <p:nvPr/>
        </p:nvSpPr>
        <p:spPr>
          <a:xfrm>
            <a:off x="5476618" y="1963231"/>
            <a:ext cx="6062240" cy="2677656"/>
          </a:xfrm>
          <a:prstGeom prst="rect">
            <a:avLst/>
          </a:prstGeom>
          <a:noFill/>
        </p:spPr>
        <p:txBody>
          <a:bodyPr wrap="square">
            <a:spAutoFit/>
          </a:bodyPr>
          <a:lstStyle/>
          <a:p>
            <a:pPr marL="342900" indent="-342900">
              <a:buFont typeface="Arial" panose="020B0604020202020204" pitchFamily="34" charset="0"/>
              <a:buChar char="•"/>
            </a:pPr>
            <a:r>
              <a:rPr lang="en-GB" sz="2800" dirty="0">
                <a:latin typeface="Abadi" panose="020B0604020104020204" pitchFamily="34" charset="0"/>
              </a:rPr>
              <a:t>Let's look at the words we have added to our word wall so far.</a:t>
            </a:r>
          </a:p>
          <a:p>
            <a:pPr marL="342900" indent="-342900">
              <a:buFont typeface="Arial" panose="020B0604020202020204" pitchFamily="34" charset="0"/>
              <a:buChar char="•"/>
            </a:pPr>
            <a:r>
              <a:rPr lang="en-GB" sz="2800" dirty="0">
                <a:latin typeface="Abadi" panose="020B0604020104020204" pitchFamily="34" charset="0"/>
              </a:rPr>
              <a:t>Now, think about words you would want to see about </a:t>
            </a:r>
            <a:r>
              <a:rPr lang="en-GB" sz="2800" i="1" dirty="0">
                <a:latin typeface="Abadi" panose="020B0604020104020204" pitchFamily="34" charset="0"/>
              </a:rPr>
              <a:t>how </a:t>
            </a:r>
            <a:r>
              <a:rPr lang="en-GB" sz="2800" dirty="0">
                <a:latin typeface="Abadi" panose="020B0604020104020204" pitchFamily="34" charset="0"/>
              </a:rPr>
              <a:t>people in a community could feel about each other.</a:t>
            </a:r>
          </a:p>
        </p:txBody>
      </p:sp>
      <p:sp>
        <p:nvSpPr>
          <p:cNvPr id="7" name="Rectangle 6">
            <a:extLst>
              <a:ext uri="{FF2B5EF4-FFF2-40B4-BE49-F238E27FC236}">
                <a16:creationId xmlns:a16="http://schemas.microsoft.com/office/drawing/2014/main" id="{49FD19D8-E775-4031-29EE-B0A04A964E1C}"/>
              </a:ext>
            </a:extLst>
          </p:cNvPr>
          <p:cNvSpPr/>
          <p:nvPr/>
        </p:nvSpPr>
        <p:spPr>
          <a:xfrm>
            <a:off x="2986268" y="5555848"/>
            <a:ext cx="6030410" cy="8449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rPr>
              <a:t>Add your answers to the Word Wall from last lesson</a:t>
            </a:r>
          </a:p>
        </p:txBody>
      </p:sp>
    </p:spTree>
    <p:extLst>
      <p:ext uri="{BB962C8B-B14F-4D97-AF65-F5344CB8AC3E}">
        <p14:creationId xmlns:p14="http://schemas.microsoft.com/office/powerpoint/2010/main" val="38806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40665-8FE4-026B-10BD-9128A04CFBF7}"/>
              </a:ext>
            </a:extLst>
          </p:cNvPr>
          <p:cNvSpPr>
            <a:spLocks noGrp="1"/>
          </p:cNvSpPr>
          <p:nvPr>
            <p:ph type="title"/>
          </p:nvPr>
        </p:nvSpPr>
        <p:spPr/>
        <p:txBody>
          <a:bodyPr/>
          <a:lstStyle/>
          <a:p>
            <a:r>
              <a:rPr lang="en-GB" dirty="0">
                <a:latin typeface="Abadi" panose="020B0604020104020204" pitchFamily="34" charset="0"/>
                <a:cs typeface="Calibri" panose="020F0502020204030204" pitchFamily="34" charset="0"/>
              </a:rPr>
              <a:t>What does helping the community look like?</a:t>
            </a:r>
          </a:p>
        </p:txBody>
      </p:sp>
      <p:pic>
        <p:nvPicPr>
          <p:cNvPr id="4" name="Picture 3">
            <a:extLst>
              <a:ext uri="{FF2B5EF4-FFF2-40B4-BE49-F238E27FC236}">
                <a16:creationId xmlns:a16="http://schemas.microsoft.com/office/drawing/2014/main" id="{2009263A-2CFE-ED5C-9C41-47346BF7CBEC}"/>
              </a:ext>
            </a:extLst>
          </p:cNvPr>
          <p:cNvPicPr>
            <a:picLocks noChangeAspect="1"/>
          </p:cNvPicPr>
          <p:nvPr/>
        </p:nvPicPr>
        <p:blipFill>
          <a:blip r:embed="rId3"/>
          <a:srcRect l="63437" t="22592" r="14266" b="14074"/>
          <a:stretch>
            <a:fillRect/>
          </a:stretch>
        </p:blipFill>
        <p:spPr>
          <a:xfrm>
            <a:off x="3124200" y="1450160"/>
            <a:ext cx="6184900" cy="4941115"/>
          </a:xfrm>
          <a:prstGeom prst="rect">
            <a:avLst/>
          </a:prstGeom>
        </p:spPr>
      </p:pic>
      <p:sp>
        <p:nvSpPr>
          <p:cNvPr id="5" name="Rectangle: Rounded Corners 4">
            <a:extLst>
              <a:ext uri="{FF2B5EF4-FFF2-40B4-BE49-F238E27FC236}">
                <a16:creationId xmlns:a16="http://schemas.microsoft.com/office/drawing/2014/main" id="{37F29C30-5F7A-A0A9-AA8F-7F9148388283}"/>
              </a:ext>
            </a:extLst>
          </p:cNvPr>
          <p:cNvSpPr/>
          <p:nvPr/>
        </p:nvSpPr>
        <p:spPr>
          <a:xfrm>
            <a:off x="122101" y="1977103"/>
            <a:ext cx="2760799" cy="4322097"/>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badi" panose="020B0604020104020204" pitchFamily="34" charset="0"/>
                <a:cs typeface="Calibri" panose="020F0502020204030204" pitchFamily="34" charset="0"/>
              </a:rPr>
              <a:t>Can you give some examples of these quote being shown in the world?</a:t>
            </a:r>
          </a:p>
          <a:p>
            <a:pPr algn="ctr"/>
            <a:endParaRPr lang="en-GB" sz="2800" dirty="0">
              <a:solidFill>
                <a:schemeClr val="tx1"/>
              </a:solidFill>
              <a:latin typeface="Abadi" panose="020B0604020104020204" pitchFamily="34" charset="0"/>
              <a:cs typeface="Calibri" panose="020F0502020204030204" pitchFamily="34" charset="0"/>
            </a:endParaRPr>
          </a:p>
          <a:p>
            <a:pPr algn="ctr"/>
            <a:r>
              <a:rPr lang="en-GB" sz="2800" dirty="0">
                <a:solidFill>
                  <a:schemeClr val="tx1"/>
                </a:solidFill>
                <a:latin typeface="Abadi" panose="020B0604020104020204" pitchFamily="34" charset="0"/>
                <a:cs typeface="Calibri" panose="020F0502020204030204" pitchFamily="34" charset="0"/>
              </a:rPr>
              <a:t>What would it look like?</a:t>
            </a:r>
          </a:p>
        </p:txBody>
      </p:sp>
      <p:sp>
        <p:nvSpPr>
          <p:cNvPr id="7" name="Rectangle: Rounded Corners 6">
            <a:extLst>
              <a:ext uri="{FF2B5EF4-FFF2-40B4-BE49-F238E27FC236}">
                <a16:creationId xmlns:a16="http://schemas.microsoft.com/office/drawing/2014/main" id="{5FAC0E32-6C80-F090-1622-3F8CC5B6504F}"/>
              </a:ext>
            </a:extLst>
          </p:cNvPr>
          <p:cNvSpPr/>
          <p:nvPr/>
        </p:nvSpPr>
        <p:spPr>
          <a:xfrm>
            <a:off x="122101" y="1977103"/>
            <a:ext cx="2760799" cy="4322097"/>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badi" panose="020B0604020104020204" pitchFamily="34" charset="0"/>
                <a:cs typeface="Calibri" panose="020F0502020204030204" pitchFamily="34" charset="0"/>
              </a:rPr>
              <a:t>In groups decide which is the most important teaching for your class.</a:t>
            </a:r>
          </a:p>
        </p:txBody>
      </p:sp>
      <p:sp>
        <p:nvSpPr>
          <p:cNvPr id="8" name="Rectangle: Rounded Corners 7">
            <a:extLst>
              <a:ext uri="{FF2B5EF4-FFF2-40B4-BE49-F238E27FC236}">
                <a16:creationId xmlns:a16="http://schemas.microsoft.com/office/drawing/2014/main" id="{B97A7BC9-3EAB-6DC4-AD83-953B98941DE6}"/>
              </a:ext>
            </a:extLst>
          </p:cNvPr>
          <p:cNvSpPr/>
          <p:nvPr/>
        </p:nvSpPr>
        <p:spPr>
          <a:xfrm>
            <a:off x="122100" y="1977102"/>
            <a:ext cx="2760799" cy="4322097"/>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badi" panose="020B0604020104020204" pitchFamily="34" charset="0"/>
                <a:cs typeface="Calibri" panose="020F0502020204030204" pitchFamily="34" charset="0"/>
              </a:rPr>
              <a:t>Did other groups have different answers?</a:t>
            </a:r>
          </a:p>
        </p:txBody>
      </p:sp>
      <p:sp>
        <p:nvSpPr>
          <p:cNvPr id="9" name="Rectangle: Rounded Corners 8">
            <a:extLst>
              <a:ext uri="{FF2B5EF4-FFF2-40B4-BE49-F238E27FC236}">
                <a16:creationId xmlns:a16="http://schemas.microsoft.com/office/drawing/2014/main" id="{F1F28FDB-E9FF-C208-7A1E-BFF27392A9A3}"/>
              </a:ext>
            </a:extLst>
          </p:cNvPr>
          <p:cNvSpPr/>
          <p:nvPr/>
        </p:nvSpPr>
        <p:spPr>
          <a:xfrm>
            <a:off x="122099" y="1977102"/>
            <a:ext cx="2760799" cy="4322097"/>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badi" panose="020B0604020104020204" pitchFamily="34" charset="0"/>
                <a:cs typeface="Calibri" panose="020F0502020204030204" pitchFamily="34" charset="0"/>
              </a:rPr>
              <a:t>Which is the most important teaching for:</a:t>
            </a:r>
          </a:p>
          <a:p>
            <a:pPr algn="ctr"/>
            <a:endParaRPr lang="en-GB" sz="2800" dirty="0">
              <a:solidFill>
                <a:schemeClr val="tx1"/>
              </a:solidFill>
              <a:latin typeface="Abadi" panose="020B0604020104020204" pitchFamily="34" charset="0"/>
              <a:cs typeface="Calibri" panose="020F0502020204030204" pitchFamily="34" charset="0"/>
            </a:endParaRPr>
          </a:p>
          <a:p>
            <a:pPr marL="457200" indent="-457200">
              <a:buFont typeface="Arial" panose="020B0604020202020204" pitchFamily="34" charset="0"/>
              <a:buChar char="•"/>
            </a:pPr>
            <a:r>
              <a:rPr lang="en-GB" sz="2400" dirty="0">
                <a:solidFill>
                  <a:schemeClr val="tx1"/>
                </a:solidFill>
                <a:latin typeface="Abadi" panose="020B0604020104020204" pitchFamily="34" charset="0"/>
                <a:cs typeface="Calibri" panose="020F0502020204030204" pitchFamily="34" charset="0"/>
              </a:rPr>
              <a:t>Our school</a:t>
            </a:r>
          </a:p>
          <a:p>
            <a:pPr marL="457200" indent="-457200">
              <a:buFont typeface="Arial" panose="020B0604020202020204" pitchFamily="34" charset="0"/>
              <a:buChar char="•"/>
            </a:pPr>
            <a:r>
              <a:rPr lang="en-GB" sz="2400" dirty="0">
                <a:solidFill>
                  <a:schemeClr val="tx1"/>
                </a:solidFill>
                <a:latin typeface="Abadi" panose="020B0604020104020204" pitchFamily="34" charset="0"/>
                <a:cs typeface="Calibri" panose="020F0502020204030204" pitchFamily="34" charset="0"/>
              </a:rPr>
              <a:t>Our local area</a:t>
            </a:r>
          </a:p>
          <a:p>
            <a:pPr marL="457200" indent="-457200">
              <a:buFont typeface="Arial" panose="020B0604020202020204" pitchFamily="34" charset="0"/>
              <a:buChar char="•"/>
            </a:pPr>
            <a:r>
              <a:rPr lang="en-GB" sz="2400" dirty="0">
                <a:solidFill>
                  <a:schemeClr val="tx1"/>
                </a:solidFill>
                <a:latin typeface="Abadi" panose="020B0604020104020204" pitchFamily="34" charset="0"/>
                <a:cs typeface="Calibri" panose="020F0502020204030204" pitchFamily="34" charset="0"/>
              </a:rPr>
              <a:t>The country</a:t>
            </a:r>
          </a:p>
        </p:txBody>
      </p:sp>
      <p:sp>
        <p:nvSpPr>
          <p:cNvPr id="10" name="Rectangle: Rounded Corners 9">
            <a:extLst>
              <a:ext uri="{FF2B5EF4-FFF2-40B4-BE49-F238E27FC236}">
                <a16:creationId xmlns:a16="http://schemas.microsoft.com/office/drawing/2014/main" id="{852279A9-C6BD-A686-4920-1EF49351F2F8}"/>
              </a:ext>
            </a:extLst>
          </p:cNvPr>
          <p:cNvSpPr/>
          <p:nvPr/>
        </p:nvSpPr>
        <p:spPr>
          <a:xfrm>
            <a:off x="122099" y="1977102"/>
            <a:ext cx="2760799" cy="4322097"/>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Have you chosen the same teachings for the different scenarios?  </a:t>
            </a:r>
          </a:p>
          <a:p>
            <a:pPr algn="ctr"/>
            <a:r>
              <a:rPr lang="en-GB" sz="2400" dirty="0">
                <a:solidFill>
                  <a:schemeClr val="tx1"/>
                </a:solidFill>
                <a:latin typeface="Abadi" panose="020B0604020104020204" pitchFamily="34" charset="0"/>
                <a:cs typeface="Calibri" panose="020F0502020204030204" pitchFamily="34" charset="0"/>
              </a:rPr>
              <a:t>Does the size of the community make a difference?</a:t>
            </a:r>
          </a:p>
        </p:txBody>
      </p:sp>
      <p:sp>
        <p:nvSpPr>
          <p:cNvPr id="11" name="Rectangle: Rounded Corners 10">
            <a:extLst>
              <a:ext uri="{FF2B5EF4-FFF2-40B4-BE49-F238E27FC236}">
                <a16:creationId xmlns:a16="http://schemas.microsoft.com/office/drawing/2014/main" id="{40C36C66-2AC1-FFF8-A4FE-E035215B88A3}"/>
              </a:ext>
            </a:extLst>
          </p:cNvPr>
          <p:cNvSpPr/>
          <p:nvPr/>
        </p:nvSpPr>
        <p:spPr>
          <a:xfrm>
            <a:off x="9665109" y="2384154"/>
            <a:ext cx="2239688" cy="3507991"/>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Which quote did you like best and why?</a:t>
            </a:r>
          </a:p>
          <a:p>
            <a:pPr algn="ctr"/>
            <a:endParaRPr lang="en-GB" sz="2400" dirty="0">
              <a:solidFill>
                <a:schemeClr val="tx1"/>
              </a:solidFill>
              <a:latin typeface="Abadi" panose="020B0604020104020204" pitchFamily="34" charset="0"/>
              <a:cs typeface="Calibri" panose="020F0502020204030204" pitchFamily="34" charset="0"/>
            </a:endParaRPr>
          </a:p>
          <a:p>
            <a:pPr algn="ctr"/>
            <a:r>
              <a:rPr lang="en-GB" sz="2400" dirty="0">
                <a:solidFill>
                  <a:schemeClr val="tx1"/>
                </a:solidFill>
                <a:latin typeface="Abadi" panose="020B0604020104020204" pitchFamily="34" charset="0"/>
                <a:cs typeface="Calibri" panose="020F0502020204030204" pitchFamily="34" charset="0"/>
              </a:rPr>
              <a:t>What faith do you think it was from?</a:t>
            </a:r>
          </a:p>
        </p:txBody>
      </p:sp>
    </p:spTree>
    <p:extLst>
      <p:ext uri="{BB962C8B-B14F-4D97-AF65-F5344CB8AC3E}">
        <p14:creationId xmlns:p14="http://schemas.microsoft.com/office/powerpoint/2010/main" val="46467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317E05-1395-EB2E-A9C5-9A2DEDB65829}"/>
              </a:ext>
            </a:extLst>
          </p:cNvPr>
          <p:cNvSpPr>
            <a:spLocks noGrp="1"/>
          </p:cNvSpPr>
          <p:nvPr>
            <p:ph type="title"/>
          </p:nvPr>
        </p:nvSpPr>
        <p:spPr>
          <a:xfrm>
            <a:off x="630936" y="682794"/>
            <a:ext cx="6963664" cy="1846615"/>
          </a:xfrm>
        </p:spPr>
        <p:txBody>
          <a:bodyPr anchor="b">
            <a:normAutofit/>
          </a:bodyPr>
          <a:lstStyle/>
          <a:p>
            <a:r>
              <a:rPr lang="en-GB" sz="3800" dirty="0">
                <a:latin typeface="Abadi" panose="020B0604020104020204" pitchFamily="34" charset="0"/>
                <a:cs typeface="Calibri" panose="020F0502020204030204" pitchFamily="34" charset="0"/>
              </a:rPr>
              <a:t>What faith are the teachings from?</a:t>
            </a:r>
          </a:p>
        </p:txBody>
      </p:sp>
      <p:sp>
        <p:nvSpPr>
          <p:cNvPr id="14"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473763D-45A3-8BC1-4217-4C528ACDD556}"/>
              </a:ext>
            </a:extLst>
          </p:cNvPr>
          <p:cNvPicPr>
            <a:picLocks noChangeAspect="1"/>
          </p:cNvPicPr>
          <p:nvPr/>
        </p:nvPicPr>
        <p:blipFill>
          <a:blip r:embed="rId3"/>
          <a:srcRect l="62874" t="66296" r="12708" b="13704"/>
          <a:stretch>
            <a:fillRect/>
          </a:stretch>
        </p:blipFill>
        <p:spPr>
          <a:xfrm>
            <a:off x="5472965" y="-2216666"/>
            <a:ext cx="8016151" cy="1846615"/>
          </a:xfrm>
          <a:prstGeom prst="rect">
            <a:avLst/>
          </a:prstGeom>
        </p:spPr>
      </p:pic>
      <p:pic>
        <p:nvPicPr>
          <p:cNvPr id="15" name="Picture 14">
            <a:extLst>
              <a:ext uri="{FF2B5EF4-FFF2-40B4-BE49-F238E27FC236}">
                <a16:creationId xmlns:a16="http://schemas.microsoft.com/office/drawing/2014/main" id="{D63B00FA-A02F-6303-8606-0A7DC70772BA}"/>
              </a:ext>
            </a:extLst>
          </p:cNvPr>
          <p:cNvPicPr>
            <a:picLocks noChangeAspect="1"/>
          </p:cNvPicPr>
          <p:nvPr/>
        </p:nvPicPr>
        <p:blipFill>
          <a:blip r:embed="rId4"/>
          <a:srcRect l="63437" t="22592" r="14266" b="14074"/>
          <a:stretch>
            <a:fillRect/>
          </a:stretch>
        </p:blipFill>
        <p:spPr>
          <a:xfrm>
            <a:off x="7099300" y="625405"/>
            <a:ext cx="4766564" cy="3808008"/>
          </a:xfrm>
          <a:prstGeom prst="rect">
            <a:avLst/>
          </a:prstGeom>
        </p:spPr>
      </p:pic>
      <p:sp>
        <p:nvSpPr>
          <p:cNvPr id="16" name="Rectangle 15">
            <a:extLst>
              <a:ext uri="{FF2B5EF4-FFF2-40B4-BE49-F238E27FC236}">
                <a16:creationId xmlns:a16="http://schemas.microsoft.com/office/drawing/2014/main" id="{624E9F38-8EC2-AAEE-F6A2-CB30ABEE1238}"/>
              </a:ext>
            </a:extLst>
          </p:cNvPr>
          <p:cNvSpPr/>
          <p:nvPr/>
        </p:nvSpPr>
        <p:spPr>
          <a:xfrm>
            <a:off x="1045560" y="3281537"/>
            <a:ext cx="4047141" cy="899031"/>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badi" panose="020B0604020104020204" pitchFamily="34" charset="0"/>
              </a:rPr>
              <a:t>What do you notice about the teachings?</a:t>
            </a:r>
          </a:p>
        </p:txBody>
      </p:sp>
    </p:spTree>
    <p:extLst>
      <p:ext uri="{BB962C8B-B14F-4D97-AF65-F5344CB8AC3E}">
        <p14:creationId xmlns:p14="http://schemas.microsoft.com/office/powerpoint/2010/main" val="1157534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36D26-56B1-568F-AE4E-9F38375194C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90C6A9-79E1-8CFC-030A-BBC2446409F4}"/>
              </a:ext>
            </a:extLst>
          </p:cNvPr>
          <p:cNvSpPr>
            <a:spLocks noGrp="1"/>
          </p:cNvSpPr>
          <p:nvPr>
            <p:ph type="title"/>
          </p:nvPr>
        </p:nvSpPr>
        <p:spPr>
          <a:xfrm>
            <a:off x="640080" y="325369"/>
            <a:ext cx="4368602" cy="1956841"/>
          </a:xfrm>
        </p:spPr>
        <p:txBody>
          <a:bodyPr anchor="b">
            <a:normAutofit/>
          </a:bodyPr>
          <a:lstStyle/>
          <a:p>
            <a:r>
              <a:rPr lang="en-GB" sz="4200">
                <a:latin typeface="Abadi" panose="020B0604020104020204" pitchFamily="34" charset="0"/>
                <a:cs typeface="Calibri" panose="020F0502020204030204" pitchFamily="34" charset="0"/>
              </a:rPr>
              <a:t>What have you learnt this session?</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A69A17-3B97-9597-D774-4C27E5639BAB}"/>
              </a:ext>
            </a:extLst>
          </p:cNvPr>
          <p:cNvSpPr>
            <a:spLocks noGrp="1"/>
          </p:cNvSpPr>
          <p:nvPr>
            <p:ph idx="1"/>
          </p:nvPr>
        </p:nvSpPr>
        <p:spPr>
          <a:xfrm>
            <a:off x="640080" y="2872899"/>
            <a:ext cx="4243589" cy="3320668"/>
          </a:xfrm>
        </p:spPr>
        <p:txBody>
          <a:bodyPr>
            <a:normAutofit/>
          </a:bodyPr>
          <a:lstStyle/>
          <a:p>
            <a:r>
              <a:rPr lang="en-GB" sz="2200" dirty="0">
                <a:latin typeface="Abadi" panose="020B0604020104020204" pitchFamily="34" charset="0"/>
                <a:cs typeface="Calibri" panose="020F0502020204030204" pitchFamily="34" charset="0"/>
              </a:rPr>
              <a:t>Write your answers on the template from the next slide and add to the world wall.</a:t>
            </a:r>
          </a:p>
        </p:txBody>
      </p:sp>
      <p:pic>
        <p:nvPicPr>
          <p:cNvPr id="4" name="Picture 3" descr="Brick wall">
            <a:extLst>
              <a:ext uri="{FF2B5EF4-FFF2-40B4-BE49-F238E27FC236}">
                <a16:creationId xmlns:a16="http://schemas.microsoft.com/office/drawing/2014/main" id="{DC5BE0FE-A063-6335-9A11-36851C7A86E8}"/>
              </a:ext>
            </a:extLst>
          </p:cNvPr>
          <p:cNvPicPr>
            <a:picLocks noChangeAspect="1"/>
          </p:cNvPicPr>
          <p:nvPr/>
        </p:nvPicPr>
        <p:blipFill>
          <a:blip r:embed="rId3">
            <a:extLst>
              <a:ext uri="{28A0092B-C50C-407E-A947-70E740481C1C}">
                <a14:useLocalDpi xmlns:a14="http://schemas.microsoft.com/office/drawing/2010/main" val="0"/>
              </a:ext>
            </a:extLst>
          </a:blip>
          <a:srcRect l="16153" r="16894"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8807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le of brussels sprouts">
            <a:extLst>
              <a:ext uri="{FF2B5EF4-FFF2-40B4-BE49-F238E27FC236}">
                <a16:creationId xmlns:a16="http://schemas.microsoft.com/office/drawing/2014/main" id="{FA46F31B-9BA3-0AAE-49BB-82E1DDEB42B6}"/>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9654" b="8188"/>
          <a:stretch>
            <a:fillRect/>
          </a:stretch>
        </p:blipFill>
        <p:spPr>
          <a:xfrm>
            <a:off x="3801367" y="1690688"/>
            <a:ext cx="4589265" cy="3995072"/>
          </a:xfrm>
        </p:spPr>
      </p:pic>
      <p:sp>
        <p:nvSpPr>
          <p:cNvPr id="7" name="Rectangle: Rounded Corners 6">
            <a:extLst>
              <a:ext uri="{FF2B5EF4-FFF2-40B4-BE49-F238E27FC236}">
                <a16:creationId xmlns:a16="http://schemas.microsoft.com/office/drawing/2014/main" id="{888217CE-A9B6-954A-6EB0-2E74EE5BD312}"/>
              </a:ext>
            </a:extLst>
          </p:cNvPr>
          <p:cNvSpPr/>
          <p:nvPr/>
        </p:nvSpPr>
        <p:spPr>
          <a:xfrm>
            <a:off x="326923" y="267394"/>
            <a:ext cx="3197087" cy="2239831"/>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badi" panose="020B0604020104020204" pitchFamily="34" charset="0"/>
                <a:cs typeface="Calibri" panose="020F0502020204030204" pitchFamily="34" charset="0"/>
              </a:rPr>
              <a:t>Look at the image.  Do you:</a:t>
            </a:r>
          </a:p>
          <a:p>
            <a:pPr algn="ctr"/>
            <a:r>
              <a:rPr lang="en-GB" sz="2800" dirty="0">
                <a:solidFill>
                  <a:schemeClr val="tx1"/>
                </a:solidFill>
                <a:latin typeface="Abadi" panose="020B0604020104020204" pitchFamily="34" charset="0"/>
                <a:cs typeface="Calibri" panose="020F0502020204030204" pitchFamily="34" charset="0"/>
              </a:rPr>
              <a:t>Know of it?</a:t>
            </a:r>
          </a:p>
          <a:p>
            <a:pPr algn="ctr"/>
            <a:r>
              <a:rPr lang="en-GB" sz="2800" dirty="0">
                <a:solidFill>
                  <a:schemeClr val="tx1"/>
                </a:solidFill>
                <a:latin typeface="Abadi" panose="020B0604020104020204" pitchFamily="34" charset="0"/>
                <a:cs typeface="Calibri" panose="020F0502020204030204" pitchFamily="34" charset="0"/>
              </a:rPr>
              <a:t>Know it?</a:t>
            </a:r>
          </a:p>
          <a:p>
            <a:pPr algn="ctr"/>
            <a:r>
              <a:rPr lang="en-GB" sz="2800" dirty="0">
                <a:solidFill>
                  <a:schemeClr val="tx1"/>
                </a:solidFill>
                <a:latin typeface="Abadi" panose="020B0604020104020204" pitchFamily="34" charset="0"/>
                <a:cs typeface="Calibri" panose="020F0502020204030204" pitchFamily="34" charset="0"/>
              </a:rPr>
              <a:t>Know it well?</a:t>
            </a:r>
          </a:p>
        </p:txBody>
      </p:sp>
      <p:sp>
        <p:nvSpPr>
          <p:cNvPr id="8" name="Rectangle: Rounded Corners 7">
            <a:extLst>
              <a:ext uri="{FF2B5EF4-FFF2-40B4-BE49-F238E27FC236}">
                <a16:creationId xmlns:a16="http://schemas.microsoft.com/office/drawing/2014/main" id="{6DE4BBC4-E7ED-FD0F-6703-D9198052A0AC}"/>
              </a:ext>
            </a:extLst>
          </p:cNvPr>
          <p:cNvSpPr/>
          <p:nvPr/>
        </p:nvSpPr>
        <p:spPr>
          <a:xfrm>
            <a:off x="4497455" y="267394"/>
            <a:ext cx="3197087" cy="1271355"/>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badi" panose="020B0604020104020204" pitchFamily="34" charset="0"/>
                <a:cs typeface="Calibri" panose="020F0502020204030204" pitchFamily="34" charset="0"/>
              </a:rPr>
              <a:t>How do you know what it is?</a:t>
            </a:r>
          </a:p>
        </p:txBody>
      </p:sp>
      <p:sp>
        <p:nvSpPr>
          <p:cNvPr id="9" name="Rectangle: Rounded Corners 8">
            <a:extLst>
              <a:ext uri="{FF2B5EF4-FFF2-40B4-BE49-F238E27FC236}">
                <a16:creationId xmlns:a16="http://schemas.microsoft.com/office/drawing/2014/main" id="{663DED2F-383E-5D10-A48F-C1F5B8D311C8}"/>
              </a:ext>
            </a:extLst>
          </p:cNvPr>
          <p:cNvSpPr/>
          <p:nvPr/>
        </p:nvSpPr>
        <p:spPr>
          <a:xfrm>
            <a:off x="8667990" y="267394"/>
            <a:ext cx="3197087" cy="17924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badi" panose="020B0604020104020204" pitchFamily="34" charset="0"/>
                <a:cs typeface="Calibri" panose="020F0502020204030204" pitchFamily="34" charset="0"/>
              </a:rPr>
              <a:t>Have you ever tried it?</a:t>
            </a:r>
          </a:p>
        </p:txBody>
      </p:sp>
      <p:sp>
        <p:nvSpPr>
          <p:cNvPr id="10" name="Rectangle: Rounded Corners 9">
            <a:extLst>
              <a:ext uri="{FF2B5EF4-FFF2-40B4-BE49-F238E27FC236}">
                <a16:creationId xmlns:a16="http://schemas.microsoft.com/office/drawing/2014/main" id="{8DCF4F65-FF7F-6DF8-F696-C3C73639F7BE}"/>
              </a:ext>
            </a:extLst>
          </p:cNvPr>
          <p:cNvSpPr/>
          <p:nvPr/>
        </p:nvSpPr>
        <p:spPr>
          <a:xfrm>
            <a:off x="326923" y="4350775"/>
            <a:ext cx="3197087" cy="2239831"/>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badi" panose="020B0604020104020204" pitchFamily="34" charset="0"/>
                <a:cs typeface="Calibri" panose="020F0502020204030204" pitchFamily="34" charset="0"/>
              </a:rPr>
              <a:t>Who told you about it? Family? Friends?</a:t>
            </a:r>
          </a:p>
        </p:txBody>
      </p:sp>
      <p:sp>
        <p:nvSpPr>
          <p:cNvPr id="11" name="Rectangle: Rounded Corners 10">
            <a:extLst>
              <a:ext uri="{FF2B5EF4-FFF2-40B4-BE49-F238E27FC236}">
                <a16:creationId xmlns:a16="http://schemas.microsoft.com/office/drawing/2014/main" id="{6791EAE1-06C4-EA4D-6D65-28BD62AC746C}"/>
              </a:ext>
            </a:extLst>
          </p:cNvPr>
          <p:cNvSpPr/>
          <p:nvPr/>
        </p:nvSpPr>
        <p:spPr>
          <a:xfrm>
            <a:off x="8667990" y="4350774"/>
            <a:ext cx="3197087" cy="2239831"/>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badi" panose="020B0604020104020204" pitchFamily="34" charset="0"/>
                <a:cs typeface="Calibri" panose="020F0502020204030204" pitchFamily="34" charset="0"/>
              </a:rPr>
              <a:t>Do you like it?</a:t>
            </a:r>
          </a:p>
        </p:txBody>
      </p:sp>
      <p:pic>
        <p:nvPicPr>
          <p:cNvPr id="13" name="Picture 12" descr="Sausages and vegetables on grill">
            <a:extLst>
              <a:ext uri="{FF2B5EF4-FFF2-40B4-BE49-F238E27FC236}">
                <a16:creationId xmlns:a16="http://schemas.microsoft.com/office/drawing/2014/main" id="{ED39E39F-230B-9465-B563-DEB522025A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4443" y="1690688"/>
            <a:ext cx="4686189" cy="3995072"/>
          </a:xfrm>
          <a:prstGeom prst="rect">
            <a:avLst/>
          </a:prstGeom>
        </p:spPr>
      </p:pic>
      <p:pic>
        <p:nvPicPr>
          <p:cNvPr id="15" name="Picture 14" descr="Triple ice cream cone">
            <a:extLst>
              <a:ext uri="{FF2B5EF4-FFF2-40B4-BE49-F238E27FC236}">
                <a16:creationId xmlns:a16="http://schemas.microsoft.com/office/drawing/2014/main" id="{63997BA1-40B6-B34C-89F1-D8B33FE387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4444" y="1690688"/>
            <a:ext cx="4686188" cy="3995072"/>
          </a:xfrm>
          <a:prstGeom prst="rect">
            <a:avLst/>
          </a:prstGeom>
        </p:spPr>
      </p:pic>
    </p:spTree>
    <p:extLst>
      <p:ext uri="{BB962C8B-B14F-4D97-AF65-F5344CB8AC3E}">
        <p14:creationId xmlns:p14="http://schemas.microsoft.com/office/powerpoint/2010/main" val="189811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8E7068F0-F6EB-4825-F607-6AAC757B539B}"/>
              </a:ext>
            </a:extLst>
          </p:cNvPr>
          <p:cNvSpPr/>
          <p:nvPr/>
        </p:nvSpPr>
        <p:spPr>
          <a:xfrm>
            <a:off x="311972" y="451820"/>
            <a:ext cx="11187953" cy="5647765"/>
          </a:xfrm>
          <a:custGeom>
            <a:avLst/>
            <a:gdLst>
              <a:gd name="connsiteX0" fmla="*/ 455462 w 11187953"/>
              <a:gd name="connsiteY0" fmla="*/ 5868649 h 5647765"/>
              <a:gd name="connsiteX1" fmla="*/ 687493 w 11187953"/>
              <a:gd name="connsiteY1" fmla="*/ 5479132 h 5647765"/>
              <a:gd name="connsiteX2" fmla="*/ 927174 w 11187953"/>
              <a:gd name="connsiteY2" fmla="*/ 5076773 h 5647765"/>
              <a:gd name="connsiteX3" fmla="*/ 1220401 w 11187953"/>
              <a:gd name="connsiteY3" fmla="*/ 4584526 h 5647765"/>
              <a:gd name="connsiteX4" fmla="*/ 4206034 w 11187953"/>
              <a:gd name="connsiteY4" fmla="*/ 88300 h 5647765"/>
              <a:gd name="connsiteX5" fmla="*/ 9119617 w 11187953"/>
              <a:gd name="connsiteY5" fmla="*/ 631456 h 5647765"/>
              <a:gd name="connsiteX6" fmla="*/ 7573384 w 11187953"/>
              <a:gd name="connsiteY6" fmla="*/ 5465070 h 5647765"/>
              <a:gd name="connsiteX7" fmla="*/ 2845401 w 11187953"/>
              <a:gd name="connsiteY7" fmla="*/ 5283385 h 5647765"/>
              <a:gd name="connsiteX8" fmla="*/ 2295715 w 11187953"/>
              <a:gd name="connsiteY8" fmla="*/ 5417996 h 5647765"/>
              <a:gd name="connsiteX9" fmla="*/ 1722130 w 11187953"/>
              <a:gd name="connsiteY9" fmla="*/ 5558459 h 5647765"/>
              <a:gd name="connsiteX10" fmla="*/ 1148544 w 11187953"/>
              <a:gd name="connsiteY10" fmla="*/ 5698922 h 5647765"/>
              <a:gd name="connsiteX11" fmla="*/ 455462 w 11187953"/>
              <a:gd name="connsiteY11" fmla="*/ 5868649 h 564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87953" h="5647765" extrusionOk="0">
                <a:moveTo>
                  <a:pt x="455462" y="5868649"/>
                </a:moveTo>
                <a:cubicBezTo>
                  <a:pt x="556453" y="5733282"/>
                  <a:pt x="624940" y="5555585"/>
                  <a:pt x="687493" y="5479132"/>
                </a:cubicBezTo>
                <a:cubicBezTo>
                  <a:pt x="750046" y="5402679"/>
                  <a:pt x="822356" y="5207903"/>
                  <a:pt x="927174" y="5076773"/>
                </a:cubicBezTo>
                <a:cubicBezTo>
                  <a:pt x="1031992" y="4945643"/>
                  <a:pt x="1064700" y="4812975"/>
                  <a:pt x="1220401" y="4584526"/>
                </a:cubicBezTo>
                <a:cubicBezTo>
                  <a:pt x="-1392093" y="2760904"/>
                  <a:pt x="692319" y="332078"/>
                  <a:pt x="4206034" y="88300"/>
                </a:cubicBezTo>
                <a:cubicBezTo>
                  <a:pt x="5875241" y="-249363"/>
                  <a:pt x="7871561" y="66295"/>
                  <a:pt x="9119617" y="631456"/>
                </a:cubicBezTo>
                <a:cubicBezTo>
                  <a:pt x="12691265" y="1465182"/>
                  <a:pt x="11501467" y="4126928"/>
                  <a:pt x="7573384" y="5465070"/>
                </a:cubicBezTo>
                <a:cubicBezTo>
                  <a:pt x="6321946" y="5567884"/>
                  <a:pt x="4444672" y="5626555"/>
                  <a:pt x="2845401" y="5283385"/>
                </a:cubicBezTo>
                <a:cubicBezTo>
                  <a:pt x="2644806" y="5338594"/>
                  <a:pt x="2536724" y="5367817"/>
                  <a:pt x="2295715" y="5417996"/>
                </a:cubicBezTo>
                <a:cubicBezTo>
                  <a:pt x="2054706" y="5468175"/>
                  <a:pt x="1881067" y="5493147"/>
                  <a:pt x="1722130" y="5558459"/>
                </a:cubicBezTo>
                <a:cubicBezTo>
                  <a:pt x="1563193" y="5623771"/>
                  <a:pt x="1263097" y="5650103"/>
                  <a:pt x="1148544" y="5698922"/>
                </a:cubicBezTo>
                <a:cubicBezTo>
                  <a:pt x="1033991" y="5747741"/>
                  <a:pt x="626192" y="5797016"/>
                  <a:pt x="455462" y="5868649"/>
                </a:cubicBezTo>
                <a:close/>
              </a:path>
            </a:pathLst>
          </a:custGeom>
          <a:noFill/>
          <a:ln w="28575">
            <a:solidFill>
              <a:schemeClr val="tx1"/>
            </a:solidFill>
            <a:extLst>
              <a:ext uri="{C807C97D-BFC1-408E-A445-0C87EB9F89A2}">
                <ask:lineSketchStyleProps xmlns:ask="http://schemas.microsoft.com/office/drawing/2018/sketchyshapes" sd="4094700514">
                  <a:prstGeom prst="wedgeEllipseCallout">
                    <a:avLst>
                      <a:gd name="adj1" fmla="val -45929"/>
                      <a:gd name="adj2" fmla="val 5391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5612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10635-6EDE-1314-A984-B5106C03D470}"/>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CB701D7-2AC0-A904-14B6-0316C0BBA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3118F0B-F53C-1E5A-8F0B-1377ACAA9539}"/>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6600" dirty="0">
                <a:latin typeface="Abadi" panose="020B0604020104020204" pitchFamily="34" charset="0"/>
              </a:rPr>
              <a:t>3. How can we serve our community?</a:t>
            </a:r>
          </a:p>
        </p:txBody>
      </p:sp>
      <p:pic>
        <p:nvPicPr>
          <p:cNvPr id="7" name="Picture 6" descr="Colorful overlapping people icons">
            <a:extLst>
              <a:ext uri="{FF2B5EF4-FFF2-40B4-BE49-F238E27FC236}">
                <a16:creationId xmlns:a16="http://schemas.microsoft.com/office/drawing/2014/main" id="{635D9510-88D1-4B91-0458-0CDA8DE0791A}"/>
              </a:ext>
            </a:extLst>
          </p:cNvPr>
          <p:cNvPicPr>
            <a:picLocks noChangeAspect="1"/>
          </p:cNvPicPr>
          <p:nvPr/>
        </p:nvPicPr>
        <p:blipFill>
          <a:blip r:embed="rId3">
            <a:extLst>
              <a:ext uri="{28A0092B-C50C-407E-A947-70E740481C1C}">
                <a14:useLocalDpi xmlns:a14="http://schemas.microsoft.com/office/drawing/2010/main" val="0"/>
              </a:ext>
            </a:extLst>
          </a:blip>
          <a:srcRect l="28579" r="13383"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18380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911FDD-8F8F-6FAE-23AD-D608A9D8155E}"/>
              </a:ext>
            </a:extLst>
          </p:cNvPr>
          <p:cNvSpPr>
            <a:spLocks noGrp="1"/>
          </p:cNvSpPr>
          <p:nvPr>
            <p:ph type="title"/>
          </p:nvPr>
        </p:nvSpPr>
        <p:spPr>
          <a:xfrm>
            <a:off x="838200" y="365125"/>
            <a:ext cx="10515600" cy="1325563"/>
          </a:xfrm>
        </p:spPr>
        <p:txBody>
          <a:bodyPr/>
          <a:lstStyle/>
          <a:p>
            <a:r>
              <a:rPr lang="en-GB" dirty="0">
                <a:latin typeface="Abadi" panose="020B0604020104020204" pitchFamily="34" charset="0"/>
                <a:cs typeface="Calibri" panose="020F0502020204030204" pitchFamily="34" charset="0"/>
              </a:rPr>
              <a:t>The Long Spoons</a:t>
            </a:r>
          </a:p>
        </p:txBody>
      </p:sp>
      <p:pic>
        <p:nvPicPr>
          <p:cNvPr id="5" name="Online Media 4" title="One Human Family, Food for All">
            <a:hlinkClick r:id="" action="ppaction://media"/>
            <a:extLst>
              <a:ext uri="{FF2B5EF4-FFF2-40B4-BE49-F238E27FC236}">
                <a16:creationId xmlns:a16="http://schemas.microsoft.com/office/drawing/2014/main" id="{1100A8B8-85DA-055C-6F4D-3D384B507179}"/>
              </a:ext>
            </a:extLst>
          </p:cNvPr>
          <p:cNvPicPr>
            <a:picLocks noRot="1" noChangeAspect="1"/>
          </p:cNvPicPr>
          <p:nvPr>
            <a:videoFile r:link="rId1"/>
          </p:nvPr>
        </p:nvPicPr>
        <p:blipFill>
          <a:blip r:embed="rId4"/>
          <a:stretch>
            <a:fillRect/>
          </a:stretch>
        </p:blipFill>
        <p:spPr>
          <a:xfrm>
            <a:off x="624840" y="1417320"/>
            <a:ext cx="10942320" cy="5265045"/>
          </a:xfrm>
          <a:prstGeom prst="rect">
            <a:avLst/>
          </a:prstGeom>
        </p:spPr>
      </p:pic>
    </p:spTree>
    <p:extLst>
      <p:ext uri="{BB962C8B-B14F-4D97-AF65-F5344CB8AC3E}">
        <p14:creationId xmlns:p14="http://schemas.microsoft.com/office/powerpoint/2010/main" val="318545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6911FDD-8F8F-6FAE-23AD-D608A9D8155E}"/>
              </a:ext>
            </a:extLst>
          </p:cNvPr>
          <p:cNvSpPr>
            <a:spLocks noGrp="1"/>
          </p:cNvSpPr>
          <p:nvPr>
            <p:ph type="title"/>
          </p:nvPr>
        </p:nvSpPr>
        <p:spPr>
          <a:xfrm>
            <a:off x="640080" y="329184"/>
            <a:ext cx="6894576" cy="1783080"/>
          </a:xfrm>
        </p:spPr>
        <p:txBody>
          <a:bodyPr anchor="b">
            <a:normAutofit/>
          </a:bodyPr>
          <a:lstStyle/>
          <a:p>
            <a:r>
              <a:rPr lang="en-GB" sz="6100">
                <a:latin typeface="Abadi" panose="020B0604020104020204" pitchFamily="34" charset="0"/>
                <a:cs typeface="Calibri" panose="020F0502020204030204" pitchFamily="34" charset="0"/>
              </a:rPr>
              <a:t>Who should we help?</a:t>
            </a:r>
          </a:p>
        </p:txBody>
      </p:sp>
      <p:sp>
        <p:nvSpPr>
          <p:cNvPr id="20"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698C0E-F90E-FC8B-DA6C-D50AFD4E7FE0}"/>
              </a:ext>
            </a:extLst>
          </p:cNvPr>
          <p:cNvSpPr>
            <a:spLocks noGrp="1"/>
          </p:cNvSpPr>
          <p:nvPr>
            <p:ph idx="1"/>
          </p:nvPr>
        </p:nvSpPr>
        <p:spPr>
          <a:xfrm>
            <a:off x="640080" y="2706624"/>
            <a:ext cx="6894576" cy="3483864"/>
          </a:xfrm>
        </p:spPr>
        <p:txBody>
          <a:bodyPr>
            <a:normAutofit fontScale="85000" lnSpcReduction="20000"/>
          </a:bodyPr>
          <a:lstStyle/>
          <a:p>
            <a:pPr>
              <a:buFont typeface="Courier New" panose="02070309020205020404" pitchFamily="49" charset="0"/>
              <a:buChar char="o"/>
            </a:pPr>
            <a:r>
              <a:rPr lang="en-GB" sz="2400" dirty="0">
                <a:latin typeface="Abadi" panose="020B0604020104020204" pitchFamily="34" charset="0"/>
                <a:cs typeface="Calibri" panose="020F0502020204030204" pitchFamily="34" charset="0"/>
              </a:rPr>
              <a:t>At the start of the clip the community doesn’t help or serve each other.  What happens because of this?  </a:t>
            </a:r>
          </a:p>
          <a:p>
            <a:pPr marL="0" indent="0">
              <a:buNone/>
            </a:pPr>
            <a:endParaRPr lang="en-GB" sz="2400" dirty="0">
              <a:latin typeface="Abadi" panose="020B0604020104020204" pitchFamily="34" charset="0"/>
              <a:cs typeface="Calibri" panose="020F0502020204030204" pitchFamily="34" charset="0"/>
            </a:endParaRPr>
          </a:p>
          <a:p>
            <a:pPr>
              <a:buFont typeface="Courier New" panose="02070309020205020404" pitchFamily="49" charset="0"/>
              <a:buChar char="o"/>
            </a:pPr>
            <a:r>
              <a:rPr lang="en-GB" sz="2400" dirty="0">
                <a:latin typeface="Abadi" panose="020B0604020104020204" pitchFamily="34" charset="0"/>
                <a:cs typeface="Calibri" panose="020F0502020204030204" pitchFamily="34" charset="0"/>
              </a:rPr>
              <a:t>What happens at the end of the clip? How does it reflect your word wall/ideas about kindness?</a:t>
            </a:r>
          </a:p>
          <a:p>
            <a:pPr>
              <a:buFont typeface="Courier New" panose="02070309020205020404" pitchFamily="49" charset="0"/>
              <a:buChar char="o"/>
            </a:pPr>
            <a:endParaRPr lang="en-GB" sz="2400" dirty="0">
              <a:latin typeface="Abadi" panose="020B0604020104020204" pitchFamily="34" charset="0"/>
              <a:cs typeface="Calibri" panose="020F0502020204030204" pitchFamily="34" charset="0"/>
            </a:endParaRPr>
          </a:p>
          <a:p>
            <a:r>
              <a:rPr lang="en-GB" sz="2400" dirty="0">
                <a:latin typeface="Abadi" panose="020B0604020104020204" pitchFamily="34" charset="0"/>
                <a:cs typeface="Calibri" panose="020F0502020204030204" pitchFamily="34" charset="0"/>
              </a:rPr>
              <a:t>Think about the word service. The people in the story served each other food, but which of the other words (from your word-wall) did this show?</a:t>
            </a:r>
          </a:p>
          <a:p>
            <a:endParaRPr lang="en-GB" sz="2400" dirty="0">
              <a:latin typeface="Abadi" panose="020B0604020104020204" pitchFamily="34" charset="0"/>
              <a:cs typeface="Calibri" panose="020F0502020204030204" pitchFamily="34" charset="0"/>
            </a:endParaRPr>
          </a:p>
          <a:p>
            <a:r>
              <a:rPr lang="en-GB" sz="2400" dirty="0">
                <a:latin typeface="Abadi" panose="020B0604020104020204" pitchFamily="34" charset="0"/>
                <a:cs typeface="Calibri" panose="020F0502020204030204" pitchFamily="34" charset="0"/>
              </a:rPr>
              <a:t>Did you notice that everyone served each other – how did this show equality?</a:t>
            </a:r>
          </a:p>
          <a:p>
            <a:pPr>
              <a:buFont typeface="Courier New" panose="02070309020205020404" pitchFamily="49" charset="0"/>
              <a:buChar char="o"/>
            </a:pPr>
            <a:endParaRPr lang="en-GB" sz="2200" dirty="0">
              <a:latin typeface="Calibri" panose="020F0502020204030204" pitchFamily="34" charset="0"/>
              <a:cs typeface="Calibri" panose="020F0502020204030204" pitchFamily="34" charset="0"/>
            </a:endParaRPr>
          </a:p>
          <a:p>
            <a:endParaRPr lang="en-GB" sz="2200" dirty="0"/>
          </a:p>
        </p:txBody>
      </p:sp>
      <p:pic>
        <p:nvPicPr>
          <p:cNvPr id="13" name="Picture 12" descr="Close up of meal">
            <a:extLst>
              <a:ext uri="{FF2B5EF4-FFF2-40B4-BE49-F238E27FC236}">
                <a16:creationId xmlns:a16="http://schemas.microsoft.com/office/drawing/2014/main" id="{5DCCEF8B-5B8D-C389-6F98-070D62D00E5E}"/>
              </a:ext>
            </a:extLst>
          </p:cNvPr>
          <p:cNvPicPr>
            <a:picLocks noChangeAspect="1"/>
          </p:cNvPicPr>
          <p:nvPr/>
        </p:nvPicPr>
        <p:blipFill>
          <a:blip r:embed="rId3">
            <a:extLst>
              <a:ext uri="{28A0092B-C50C-407E-A947-70E740481C1C}">
                <a14:useLocalDpi xmlns:a14="http://schemas.microsoft.com/office/drawing/2010/main" val="0"/>
              </a:ext>
            </a:extLst>
          </a:blip>
          <a:srcRect t="13824" r="-3" b="17054"/>
          <a:stretch>
            <a:fillRect/>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11" name="Picture 10" descr="Feeding a baby">
            <a:extLst>
              <a:ext uri="{FF2B5EF4-FFF2-40B4-BE49-F238E27FC236}">
                <a16:creationId xmlns:a16="http://schemas.microsoft.com/office/drawing/2014/main" id="{4FE1D7E0-767A-0100-9151-07368F43B416}"/>
              </a:ext>
            </a:extLst>
          </p:cNvPr>
          <p:cNvPicPr>
            <a:picLocks noChangeAspect="1"/>
          </p:cNvPicPr>
          <p:nvPr/>
        </p:nvPicPr>
        <p:blipFill>
          <a:blip r:embed="rId4">
            <a:extLst>
              <a:ext uri="{28A0092B-C50C-407E-A947-70E740481C1C}">
                <a14:useLocalDpi xmlns:a14="http://schemas.microsoft.com/office/drawing/2010/main" val="0"/>
              </a:ext>
            </a:extLst>
          </a:blip>
          <a:srcRect r="-1" b="4107"/>
          <a:stretch>
            <a:fillRect/>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20636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27F61-7CDB-BF88-31A9-23211E1640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9A6400-C3E7-E5FC-0F1F-B7FA9B642DD5}"/>
              </a:ext>
            </a:extLst>
          </p:cNvPr>
          <p:cNvSpPr>
            <a:spLocks noGrp="1"/>
          </p:cNvSpPr>
          <p:nvPr>
            <p:ph type="title"/>
          </p:nvPr>
        </p:nvSpPr>
        <p:spPr/>
        <p:txBody>
          <a:bodyPr/>
          <a:lstStyle/>
          <a:p>
            <a:r>
              <a:rPr lang="en-GB" dirty="0">
                <a:latin typeface="Abadi" panose="020B0604020104020204" pitchFamily="34" charset="0"/>
                <a:cs typeface="Calibri" panose="020F0502020204030204" pitchFamily="34" charset="0"/>
              </a:rPr>
              <a:t>Why is equality important in community?</a:t>
            </a:r>
          </a:p>
        </p:txBody>
      </p:sp>
      <p:sp>
        <p:nvSpPr>
          <p:cNvPr id="3" name="Content Placeholder 2">
            <a:extLst>
              <a:ext uri="{FF2B5EF4-FFF2-40B4-BE49-F238E27FC236}">
                <a16:creationId xmlns:a16="http://schemas.microsoft.com/office/drawing/2014/main" id="{B566D18A-F8E4-2D18-707F-058B8CF7CF34}"/>
              </a:ext>
            </a:extLst>
          </p:cNvPr>
          <p:cNvSpPr>
            <a:spLocks noGrp="1"/>
          </p:cNvSpPr>
          <p:nvPr>
            <p:ph idx="1"/>
          </p:nvPr>
        </p:nvSpPr>
        <p:spPr>
          <a:xfrm>
            <a:off x="838200" y="1825625"/>
            <a:ext cx="10515600" cy="688975"/>
          </a:xfrm>
        </p:spPr>
        <p:txBody>
          <a:bodyPr>
            <a:normAutofit fontScale="62500" lnSpcReduction="20000"/>
          </a:bodyPr>
          <a:lstStyle/>
          <a:p>
            <a:pPr marL="0" indent="0">
              <a:buNone/>
            </a:pPr>
            <a:r>
              <a:rPr lang="en-GB" dirty="0">
                <a:latin typeface="Abadi" panose="020B0604020104020204" pitchFamily="34" charset="0"/>
                <a:cs typeface="Calibri" panose="020F0502020204030204" pitchFamily="34" charset="0"/>
              </a:rPr>
              <a:t>Within Hinduism there is a teaching called the Purusha </a:t>
            </a:r>
            <a:r>
              <a:rPr lang="en-GB" dirty="0" err="1">
                <a:latin typeface="Abadi" panose="020B0604020104020204" pitchFamily="34" charset="0"/>
                <a:cs typeface="Calibri" panose="020F0502020204030204" pitchFamily="34" charset="0"/>
              </a:rPr>
              <a:t>Sukta</a:t>
            </a:r>
            <a:r>
              <a:rPr lang="en-GB" dirty="0">
                <a:latin typeface="Abadi" panose="020B0604020104020204" pitchFamily="34" charset="0"/>
                <a:cs typeface="Calibri" panose="020F0502020204030204" pitchFamily="34" charset="0"/>
              </a:rPr>
              <a:t> which explains social roles to children.  </a:t>
            </a:r>
          </a:p>
          <a:p>
            <a:pPr marL="0" indent="0">
              <a:buNone/>
            </a:pPr>
            <a:r>
              <a:rPr lang="en-GB" dirty="0">
                <a:latin typeface="Abadi" panose="020B0604020104020204" pitchFamily="34" charset="0"/>
                <a:cs typeface="Calibri" panose="020F0502020204030204" pitchFamily="34" charset="0"/>
              </a:rPr>
              <a:t>It says that your body is like a team, and each part has a special job to do.</a:t>
            </a:r>
          </a:p>
        </p:txBody>
      </p:sp>
      <p:pic>
        <p:nvPicPr>
          <p:cNvPr id="6" name="Picture 5" descr="Young school girl hands on waist">
            <a:extLst>
              <a:ext uri="{FF2B5EF4-FFF2-40B4-BE49-F238E27FC236}">
                <a16:creationId xmlns:a16="http://schemas.microsoft.com/office/drawing/2014/main" id="{0CF716BF-2B57-B696-1E05-2CEB092FF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912" y="2808033"/>
            <a:ext cx="1804646" cy="3903716"/>
          </a:xfrm>
          <a:prstGeom prst="rect">
            <a:avLst/>
          </a:prstGeom>
        </p:spPr>
      </p:pic>
    </p:spTree>
    <p:extLst>
      <p:ext uri="{BB962C8B-B14F-4D97-AF65-F5344CB8AC3E}">
        <p14:creationId xmlns:p14="http://schemas.microsoft.com/office/powerpoint/2010/main" val="2665145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5E3D3-B2DC-BA10-DA8C-BBCBE6EF0924}"/>
            </a:ext>
          </a:extLst>
        </p:cNvPr>
        <p:cNvGrpSpPr/>
        <p:nvPr/>
      </p:nvGrpSpPr>
      <p:grpSpPr>
        <a:xfrm>
          <a:off x="0" y="0"/>
          <a:ext cx="0" cy="0"/>
          <a:chOff x="0" y="0"/>
          <a:chExt cx="0" cy="0"/>
        </a:xfrm>
      </p:grpSpPr>
      <p:pic>
        <p:nvPicPr>
          <p:cNvPr id="6" name="Picture 5" descr="Young school girl hands on waist">
            <a:extLst>
              <a:ext uri="{FF2B5EF4-FFF2-40B4-BE49-F238E27FC236}">
                <a16:creationId xmlns:a16="http://schemas.microsoft.com/office/drawing/2014/main" id="{03F40C3A-0FBD-9EF7-666F-E59FEAFBC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808" y="394722"/>
            <a:ext cx="2852928" cy="6171305"/>
          </a:xfrm>
          <a:prstGeom prst="rect">
            <a:avLst/>
          </a:prstGeom>
        </p:spPr>
      </p:pic>
      <p:cxnSp>
        <p:nvCxnSpPr>
          <p:cNvPr id="13" name="Straight Arrow Connector 12">
            <a:extLst>
              <a:ext uri="{FF2B5EF4-FFF2-40B4-BE49-F238E27FC236}">
                <a16:creationId xmlns:a16="http://schemas.microsoft.com/office/drawing/2014/main" id="{F5076B3B-0A7B-D9D4-63B5-5AB05EA5AD90}"/>
              </a:ext>
            </a:extLst>
          </p:cNvPr>
          <p:cNvCxnSpPr/>
          <p:nvPr/>
        </p:nvCxnSpPr>
        <p:spPr>
          <a:xfrm flipV="1">
            <a:off x="6376416" y="593211"/>
            <a:ext cx="2109216" cy="146304"/>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68A5C81-2F20-B71A-672F-FC5D276DF798}"/>
              </a:ext>
            </a:extLst>
          </p:cNvPr>
          <p:cNvSpPr txBox="1"/>
          <p:nvPr/>
        </p:nvSpPr>
        <p:spPr>
          <a:xfrm>
            <a:off x="8461248" y="350377"/>
            <a:ext cx="3084576" cy="369332"/>
          </a:xfrm>
          <a:prstGeom prst="rect">
            <a:avLst/>
          </a:prstGeom>
          <a:noFill/>
        </p:spPr>
        <p:txBody>
          <a:bodyPr wrap="square" rtlCol="0">
            <a:spAutoFit/>
          </a:bodyPr>
          <a:lstStyle/>
          <a:p>
            <a:r>
              <a:rPr lang="en-GB" dirty="0">
                <a:latin typeface="Abadi" panose="020B0604020104020204" pitchFamily="34" charset="0"/>
              </a:rPr>
              <a:t>BRAIN: think &amp; decide</a:t>
            </a:r>
          </a:p>
        </p:txBody>
      </p:sp>
      <p:cxnSp>
        <p:nvCxnSpPr>
          <p:cNvPr id="15" name="Straight Arrow Connector 14">
            <a:extLst>
              <a:ext uri="{FF2B5EF4-FFF2-40B4-BE49-F238E27FC236}">
                <a16:creationId xmlns:a16="http://schemas.microsoft.com/office/drawing/2014/main" id="{304B52B6-2155-6F98-23CA-30FD04C2C596}"/>
              </a:ext>
            </a:extLst>
          </p:cNvPr>
          <p:cNvCxnSpPr>
            <a:cxnSpLocks/>
          </p:cNvCxnSpPr>
          <p:nvPr/>
        </p:nvCxnSpPr>
        <p:spPr>
          <a:xfrm flipH="1" flipV="1">
            <a:off x="2706624" y="899797"/>
            <a:ext cx="1853184" cy="1221611"/>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4B0BE424-7958-ED65-0FF7-1EFAE999D230}"/>
              </a:ext>
            </a:extLst>
          </p:cNvPr>
          <p:cNvSpPr txBox="1"/>
          <p:nvPr/>
        </p:nvSpPr>
        <p:spPr>
          <a:xfrm>
            <a:off x="463296" y="530465"/>
            <a:ext cx="2340864" cy="646331"/>
          </a:xfrm>
          <a:prstGeom prst="rect">
            <a:avLst/>
          </a:prstGeom>
          <a:noFill/>
        </p:spPr>
        <p:txBody>
          <a:bodyPr wrap="square" rtlCol="0">
            <a:spAutoFit/>
          </a:bodyPr>
          <a:lstStyle/>
          <a:p>
            <a:r>
              <a:rPr lang="en-GB" dirty="0">
                <a:latin typeface="Abadi" panose="020B0604020104020204" pitchFamily="34" charset="0"/>
              </a:rPr>
              <a:t>ARMS: build &amp; protect</a:t>
            </a:r>
          </a:p>
        </p:txBody>
      </p:sp>
      <p:cxnSp>
        <p:nvCxnSpPr>
          <p:cNvPr id="20" name="Straight Arrow Connector 19">
            <a:extLst>
              <a:ext uri="{FF2B5EF4-FFF2-40B4-BE49-F238E27FC236}">
                <a16:creationId xmlns:a16="http://schemas.microsoft.com/office/drawing/2014/main" id="{9BE3F09E-A838-4936-5764-E871E1A3ADCD}"/>
              </a:ext>
            </a:extLst>
          </p:cNvPr>
          <p:cNvCxnSpPr>
            <a:cxnSpLocks/>
          </p:cNvCxnSpPr>
          <p:nvPr/>
        </p:nvCxnSpPr>
        <p:spPr>
          <a:xfrm flipV="1">
            <a:off x="6461760" y="4779264"/>
            <a:ext cx="1597152" cy="335280"/>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01DE1B21-F630-814F-A7E3-3E0D2218DFCF}"/>
              </a:ext>
            </a:extLst>
          </p:cNvPr>
          <p:cNvSpPr txBox="1"/>
          <p:nvPr/>
        </p:nvSpPr>
        <p:spPr>
          <a:xfrm>
            <a:off x="8058912" y="4577572"/>
            <a:ext cx="2340864" cy="369332"/>
          </a:xfrm>
          <a:prstGeom prst="rect">
            <a:avLst/>
          </a:prstGeom>
          <a:noFill/>
        </p:spPr>
        <p:txBody>
          <a:bodyPr wrap="square" rtlCol="0">
            <a:spAutoFit/>
          </a:bodyPr>
          <a:lstStyle/>
          <a:p>
            <a:r>
              <a:rPr lang="en-GB" dirty="0">
                <a:latin typeface="Abadi" panose="020B0604020104020204" pitchFamily="34" charset="0"/>
              </a:rPr>
              <a:t>LEGS: move &amp; explore</a:t>
            </a:r>
          </a:p>
        </p:txBody>
      </p:sp>
      <p:cxnSp>
        <p:nvCxnSpPr>
          <p:cNvPr id="23" name="Straight Arrow Connector 22">
            <a:extLst>
              <a:ext uri="{FF2B5EF4-FFF2-40B4-BE49-F238E27FC236}">
                <a16:creationId xmlns:a16="http://schemas.microsoft.com/office/drawing/2014/main" id="{FE85A83D-1103-E96D-76F1-35578C39ED64}"/>
              </a:ext>
            </a:extLst>
          </p:cNvPr>
          <p:cNvCxnSpPr>
            <a:cxnSpLocks/>
          </p:cNvCxnSpPr>
          <p:nvPr/>
        </p:nvCxnSpPr>
        <p:spPr>
          <a:xfrm flipH="1">
            <a:off x="3511296" y="3078480"/>
            <a:ext cx="1926336" cy="993648"/>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F9F4AFD-72CC-8162-2015-8E21DB1540E1}"/>
              </a:ext>
            </a:extLst>
          </p:cNvPr>
          <p:cNvSpPr txBox="1"/>
          <p:nvPr/>
        </p:nvSpPr>
        <p:spPr>
          <a:xfrm>
            <a:off x="158496" y="3887462"/>
            <a:ext cx="3962400" cy="369332"/>
          </a:xfrm>
          <a:prstGeom prst="rect">
            <a:avLst/>
          </a:prstGeom>
          <a:noFill/>
        </p:spPr>
        <p:txBody>
          <a:bodyPr wrap="square" rtlCol="0">
            <a:spAutoFit/>
          </a:bodyPr>
          <a:lstStyle/>
          <a:p>
            <a:r>
              <a:rPr lang="en-GB" dirty="0">
                <a:latin typeface="Abadi" panose="020B0604020104020204" pitchFamily="34" charset="0"/>
              </a:rPr>
              <a:t>HANDS: create &amp; care for things</a:t>
            </a:r>
          </a:p>
        </p:txBody>
      </p:sp>
      <p:sp>
        <p:nvSpPr>
          <p:cNvPr id="27" name="Rectangle: Rounded Corners 26">
            <a:extLst>
              <a:ext uri="{FF2B5EF4-FFF2-40B4-BE49-F238E27FC236}">
                <a16:creationId xmlns:a16="http://schemas.microsoft.com/office/drawing/2014/main" id="{9FAA1BD0-1EB0-1EEC-A0D7-C22EA5079FA9}"/>
              </a:ext>
            </a:extLst>
          </p:cNvPr>
          <p:cNvSpPr/>
          <p:nvPr/>
        </p:nvSpPr>
        <p:spPr>
          <a:xfrm>
            <a:off x="169992" y="5420237"/>
            <a:ext cx="6291768" cy="123812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Just like how your body needs all its parts to work together, a </a:t>
            </a:r>
            <a:r>
              <a:rPr lang="en-GB" sz="2400" b="1" dirty="0">
                <a:solidFill>
                  <a:schemeClr val="tx1"/>
                </a:solidFill>
                <a:latin typeface="Abadi" panose="020B0604020104020204" pitchFamily="34" charset="0"/>
                <a:cs typeface="Calibri" panose="020F0502020204030204" pitchFamily="34" charset="0"/>
              </a:rPr>
              <a:t>community </a:t>
            </a:r>
            <a:r>
              <a:rPr lang="en-GB" sz="2400" dirty="0">
                <a:solidFill>
                  <a:schemeClr val="tx1"/>
                </a:solidFill>
                <a:latin typeface="Abadi" panose="020B0604020104020204" pitchFamily="34" charset="0"/>
                <a:cs typeface="Calibri" panose="020F0502020204030204" pitchFamily="34" charset="0"/>
              </a:rPr>
              <a:t>needs everyone to do their part too.</a:t>
            </a:r>
          </a:p>
        </p:txBody>
      </p:sp>
    </p:spTree>
    <p:extLst>
      <p:ext uri="{BB962C8B-B14F-4D97-AF65-F5344CB8AC3E}">
        <p14:creationId xmlns:p14="http://schemas.microsoft.com/office/powerpoint/2010/main" val="388274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P spid="25" grpId="0"/>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BC2A9-E3ED-3224-BA35-E66ED52123D2}"/>
            </a:ext>
          </a:extLst>
        </p:cNvPr>
        <p:cNvGrpSpPr/>
        <p:nvPr/>
      </p:nvGrpSpPr>
      <p:grpSpPr>
        <a:xfrm>
          <a:off x="0" y="0"/>
          <a:ext cx="0" cy="0"/>
          <a:chOff x="0" y="0"/>
          <a:chExt cx="0" cy="0"/>
        </a:xfrm>
      </p:grpSpPr>
      <p:pic>
        <p:nvPicPr>
          <p:cNvPr id="6" name="Picture 5" descr="Young school girl hands on waist">
            <a:extLst>
              <a:ext uri="{FF2B5EF4-FFF2-40B4-BE49-F238E27FC236}">
                <a16:creationId xmlns:a16="http://schemas.microsoft.com/office/drawing/2014/main" id="{E0207F62-CAA2-2758-A9AC-F1A568F0C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808" y="343347"/>
            <a:ext cx="2852928" cy="6171305"/>
          </a:xfrm>
          <a:prstGeom prst="rect">
            <a:avLst/>
          </a:prstGeom>
        </p:spPr>
      </p:pic>
      <p:cxnSp>
        <p:nvCxnSpPr>
          <p:cNvPr id="13" name="Straight Arrow Connector 12">
            <a:extLst>
              <a:ext uri="{FF2B5EF4-FFF2-40B4-BE49-F238E27FC236}">
                <a16:creationId xmlns:a16="http://schemas.microsoft.com/office/drawing/2014/main" id="{0AF8214F-3BB7-D60E-49C2-BD91B4848E19}"/>
              </a:ext>
            </a:extLst>
          </p:cNvPr>
          <p:cNvCxnSpPr/>
          <p:nvPr/>
        </p:nvCxnSpPr>
        <p:spPr>
          <a:xfrm flipV="1">
            <a:off x="6376416" y="593211"/>
            <a:ext cx="2109216" cy="146304"/>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841FF72-7F83-13E0-0463-8C805944D6C9}"/>
              </a:ext>
            </a:extLst>
          </p:cNvPr>
          <p:cNvSpPr txBox="1"/>
          <p:nvPr/>
        </p:nvSpPr>
        <p:spPr>
          <a:xfrm>
            <a:off x="8461248" y="350377"/>
            <a:ext cx="3084576" cy="1477328"/>
          </a:xfrm>
          <a:prstGeom prst="rect">
            <a:avLst/>
          </a:prstGeom>
          <a:noFill/>
        </p:spPr>
        <p:txBody>
          <a:bodyPr wrap="square" rtlCol="0">
            <a:spAutoFit/>
          </a:bodyPr>
          <a:lstStyle/>
          <a:p>
            <a:r>
              <a:rPr lang="en-GB" dirty="0">
                <a:latin typeface="Abadi" panose="020B0604020104020204" pitchFamily="34" charset="0"/>
              </a:rPr>
              <a:t>BRAIN: Some people are the brain of the community, they think about important ideas, learn and teach each other.  Eg: teachers or scientists.</a:t>
            </a:r>
          </a:p>
        </p:txBody>
      </p:sp>
      <p:cxnSp>
        <p:nvCxnSpPr>
          <p:cNvPr id="15" name="Straight Arrow Connector 14">
            <a:extLst>
              <a:ext uri="{FF2B5EF4-FFF2-40B4-BE49-F238E27FC236}">
                <a16:creationId xmlns:a16="http://schemas.microsoft.com/office/drawing/2014/main" id="{995389AA-5AFB-D3D1-1D47-2EF469B5007C}"/>
              </a:ext>
            </a:extLst>
          </p:cNvPr>
          <p:cNvCxnSpPr>
            <a:cxnSpLocks/>
          </p:cNvCxnSpPr>
          <p:nvPr/>
        </p:nvCxnSpPr>
        <p:spPr>
          <a:xfrm flipH="1" flipV="1">
            <a:off x="2706624" y="899797"/>
            <a:ext cx="1853184" cy="1221611"/>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40856CD1-89B7-3D7B-15CB-C1F6EE779640}"/>
              </a:ext>
            </a:extLst>
          </p:cNvPr>
          <p:cNvSpPr txBox="1"/>
          <p:nvPr/>
        </p:nvSpPr>
        <p:spPr>
          <a:xfrm>
            <a:off x="463296" y="530465"/>
            <a:ext cx="2340864" cy="2031325"/>
          </a:xfrm>
          <a:prstGeom prst="rect">
            <a:avLst/>
          </a:prstGeom>
          <a:noFill/>
        </p:spPr>
        <p:txBody>
          <a:bodyPr wrap="square" rtlCol="0">
            <a:spAutoFit/>
          </a:bodyPr>
          <a:lstStyle/>
          <a:p>
            <a:r>
              <a:rPr lang="en-GB" dirty="0">
                <a:latin typeface="Abadi" panose="020B0604020104020204" pitchFamily="34" charset="0"/>
              </a:rPr>
              <a:t>ARMS: Some people are like the arms, brave and strong, they protect people and make sure they are safe.  Eg: police or firefighters</a:t>
            </a:r>
          </a:p>
        </p:txBody>
      </p:sp>
      <p:cxnSp>
        <p:nvCxnSpPr>
          <p:cNvPr id="20" name="Straight Arrow Connector 19">
            <a:extLst>
              <a:ext uri="{FF2B5EF4-FFF2-40B4-BE49-F238E27FC236}">
                <a16:creationId xmlns:a16="http://schemas.microsoft.com/office/drawing/2014/main" id="{5C552F88-5B56-B5F1-C9EC-58B50CB5AC38}"/>
              </a:ext>
            </a:extLst>
          </p:cNvPr>
          <p:cNvCxnSpPr>
            <a:cxnSpLocks/>
          </p:cNvCxnSpPr>
          <p:nvPr/>
        </p:nvCxnSpPr>
        <p:spPr>
          <a:xfrm flipV="1">
            <a:off x="6614160" y="4946904"/>
            <a:ext cx="1444752" cy="1266069"/>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1978543B-429F-DE68-2A6F-D2769FA130C6}"/>
              </a:ext>
            </a:extLst>
          </p:cNvPr>
          <p:cNvSpPr txBox="1"/>
          <p:nvPr/>
        </p:nvSpPr>
        <p:spPr>
          <a:xfrm>
            <a:off x="8058912" y="4577572"/>
            <a:ext cx="2340864" cy="2031325"/>
          </a:xfrm>
          <a:prstGeom prst="rect">
            <a:avLst/>
          </a:prstGeom>
          <a:noFill/>
        </p:spPr>
        <p:txBody>
          <a:bodyPr wrap="square" rtlCol="0">
            <a:spAutoFit/>
          </a:bodyPr>
          <a:lstStyle/>
          <a:p>
            <a:r>
              <a:rPr lang="en-GB" dirty="0">
                <a:latin typeface="Abadi" panose="020B0604020104020204" pitchFamily="34" charset="0"/>
              </a:rPr>
              <a:t>FEET: Some are like the feet, they help everyone get around and make sure everything is working well.  Eg: builders &amp; delivery drivers</a:t>
            </a:r>
          </a:p>
        </p:txBody>
      </p:sp>
      <p:cxnSp>
        <p:nvCxnSpPr>
          <p:cNvPr id="23" name="Straight Arrow Connector 22">
            <a:extLst>
              <a:ext uri="{FF2B5EF4-FFF2-40B4-BE49-F238E27FC236}">
                <a16:creationId xmlns:a16="http://schemas.microsoft.com/office/drawing/2014/main" id="{CCC1EB42-5F17-7163-C87B-10F5A99FC01F}"/>
              </a:ext>
            </a:extLst>
          </p:cNvPr>
          <p:cNvCxnSpPr>
            <a:cxnSpLocks/>
          </p:cNvCxnSpPr>
          <p:nvPr/>
        </p:nvCxnSpPr>
        <p:spPr>
          <a:xfrm flipH="1" flipV="1">
            <a:off x="3511296" y="4072128"/>
            <a:ext cx="1816608" cy="184666"/>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74EB5600-780A-72B1-61D6-D17F3BC0A16D}"/>
              </a:ext>
            </a:extLst>
          </p:cNvPr>
          <p:cNvSpPr txBox="1"/>
          <p:nvPr/>
        </p:nvSpPr>
        <p:spPr>
          <a:xfrm>
            <a:off x="158496" y="3887462"/>
            <a:ext cx="3962400" cy="1200329"/>
          </a:xfrm>
          <a:prstGeom prst="rect">
            <a:avLst/>
          </a:prstGeom>
          <a:noFill/>
        </p:spPr>
        <p:txBody>
          <a:bodyPr wrap="square" rtlCol="0">
            <a:spAutoFit/>
          </a:bodyPr>
          <a:lstStyle/>
          <a:p>
            <a:r>
              <a:rPr lang="en-GB" dirty="0">
                <a:latin typeface="Abadi" panose="020B0604020104020204" pitchFamily="34" charset="0"/>
              </a:rPr>
              <a:t>THIGHS: Some are like the thighs, they help everyone get what they need, like food and clothes.  Eg: farmers &amp; shopkeepers</a:t>
            </a:r>
          </a:p>
        </p:txBody>
      </p:sp>
    </p:spTree>
    <p:extLst>
      <p:ext uri="{BB962C8B-B14F-4D97-AF65-F5344CB8AC3E}">
        <p14:creationId xmlns:p14="http://schemas.microsoft.com/office/powerpoint/2010/main" val="307440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1A3CA2-2146-A417-BADA-3069D6617E21}"/>
              </a:ext>
            </a:extLst>
          </p:cNvPr>
          <p:cNvSpPr>
            <a:spLocks noGrp="1"/>
          </p:cNvSpPr>
          <p:nvPr>
            <p:ph type="title"/>
          </p:nvPr>
        </p:nvSpPr>
        <p:spPr>
          <a:xfrm>
            <a:off x="572493" y="238539"/>
            <a:ext cx="11018520" cy="1434415"/>
          </a:xfrm>
        </p:spPr>
        <p:txBody>
          <a:bodyPr anchor="b">
            <a:normAutofit/>
          </a:bodyPr>
          <a:lstStyle/>
          <a:p>
            <a:r>
              <a:rPr lang="en-GB" sz="5400" dirty="0">
                <a:latin typeface="Abadi" panose="020B0604020104020204" pitchFamily="34" charset="0"/>
                <a:cs typeface="Calibri" panose="020F0502020204030204" pitchFamily="34" charset="0"/>
              </a:rPr>
              <a:t>Community</a:t>
            </a:r>
          </a:p>
        </p:txBody>
      </p:sp>
      <p:sp>
        <p:nvSpPr>
          <p:cNvPr id="103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7D6395-49EB-1677-6208-4036D24FDD2D}"/>
              </a:ext>
            </a:extLst>
          </p:cNvPr>
          <p:cNvSpPr>
            <a:spLocks noGrp="1"/>
          </p:cNvSpPr>
          <p:nvPr>
            <p:ph idx="1"/>
          </p:nvPr>
        </p:nvSpPr>
        <p:spPr>
          <a:xfrm>
            <a:off x="572493" y="2071316"/>
            <a:ext cx="6713552" cy="4119172"/>
          </a:xfrm>
        </p:spPr>
        <p:txBody>
          <a:bodyPr anchor="t">
            <a:normAutofit/>
          </a:bodyPr>
          <a:lstStyle/>
          <a:p>
            <a:endParaRPr lang="en-GB" sz="2200" dirty="0">
              <a:latin typeface="Abadi" panose="020B0604020104020204" pitchFamily="34" charset="0"/>
              <a:cs typeface="Calibri" panose="020F0502020204030204" pitchFamily="34" charset="0"/>
            </a:endParaRPr>
          </a:p>
          <a:p>
            <a:r>
              <a:rPr lang="en-US" sz="2400" dirty="0">
                <a:latin typeface="Abadi" panose="020B0604020104020204" pitchFamily="34" charset="0"/>
              </a:rPr>
              <a:t>How is the body like a community?</a:t>
            </a:r>
          </a:p>
          <a:p>
            <a:r>
              <a:rPr lang="en-US" sz="2400" dirty="0">
                <a:latin typeface="Abadi" panose="020B0604020104020204" pitchFamily="34" charset="0"/>
              </a:rPr>
              <a:t>How does each part helping the rest, show equality?</a:t>
            </a:r>
          </a:p>
          <a:p>
            <a:r>
              <a:rPr lang="en-US" sz="2400" dirty="0">
                <a:latin typeface="Abadi" panose="020B0604020104020204" pitchFamily="34" charset="0"/>
              </a:rPr>
              <a:t>What would happen if one body part stopped serving the rest?</a:t>
            </a:r>
          </a:p>
          <a:p>
            <a:pPr marL="0" indent="0">
              <a:buNone/>
            </a:pPr>
            <a:endParaRPr lang="en-GB" sz="2400" dirty="0">
              <a:latin typeface="Abadi" panose="020B0604020104020204" pitchFamily="34" charset="0"/>
            </a:endParaRPr>
          </a:p>
        </p:txBody>
      </p:sp>
      <p:pic>
        <p:nvPicPr>
          <p:cNvPr id="4" name="Picture 3" descr="Young school girl hands on waist">
            <a:extLst>
              <a:ext uri="{FF2B5EF4-FFF2-40B4-BE49-F238E27FC236}">
                <a16:creationId xmlns:a16="http://schemas.microsoft.com/office/drawing/2014/main" id="{2A30E336-D145-6904-3EE9-F22B597CD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0634" y="1911493"/>
            <a:ext cx="2091923" cy="4525139"/>
          </a:xfrm>
          <a:prstGeom prst="rect">
            <a:avLst/>
          </a:prstGeom>
        </p:spPr>
      </p:pic>
    </p:spTree>
    <p:extLst>
      <p:ext uri="{BB962C8B-B14F-4D97-AF65-F5344CB8AC3E}">
        <p14:creationId xmlns:p14="http://schemas.microsoft.com/office/powerpoint/2010/main" val="202330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F5271-942B-392C-6C7C-E8DBB0708BAF}"/>
            </a:ext>
          </a:extLst>
        </p:cNvPr>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AE36C1E-00AD-0710-4FBB-EDF103DD6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DF652-7FB7-45E9-E7D1-9BD29FE80574}"/>
              </a:ext>
            </a:extLst>
          </p:cNvPr>
          <p:cNvSpPr>
            <a:spLocks noGrp="1"/>
          </p:cNvSpPr>
          <p:nvPr>
            <p:ph type="title"/>
          </p:nvPr>
        </p:nvSpPr>
        <p:spPr>
          <a:xfrm>
            <a:off x="572493" y="238539"/>
            <a:ext cx="11018520" cy="1434415"/>
          </a:xfrm>
        </p:spPr>
        <p:txBody>
          <a:bodyPr anchor="b">
            <a:normAutofit/>
          </a:bodyPr>
          <a:lstStyle/>
          <a:p>
            <a:r>
              <a:rPr lang="en-GB" sz="5400" dirty="0">
                <a:latin typeface="Abadi" panose="020B0604020104020204" pitchFamily="34" charset="0"/>
                <a:cs typeface="Calibri" panose="020F0502020204030204" pitchFamily="34" charset="0"/>
              </a:rPr>
              <a:t>Community</a:t>
            </a:r>
          </a:p>
        </p:txBody>
      </p:sp>
      <p:sp>
        <p:nvSpPr>
          <p:cNvPr id="1035" name="sketchy line">
            <a:extLst>
              <a:ext uri="{FF2B5EF4-FFF2-40B4-BE49-F238E27FC236}">
                <a16:creationId xmlns:a16="http://schemas.microsoft.com/office/drawing/2014/main" id="{AE7C9ECE-B159-2FA3-450C-D93DA6962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BD7CB7-CE0D-52F3-7775-885E8E34D9C5}"/>
              </a:ext>
            </a:extLst>
          </p:cNvPr>
          <p:cNvSpPr>
            <a:spLocks noGrp="1"/>
          </p:cNvSpPr>
          <p:nvPr>
            <p:ph idx="1"/>
          </p:nvPr>
        </p:nvSpPr>
        <p:spPr>
          <a:xfrm>
            <a:off x="572493" y="2071316"/>
            <a:ext cx="6713552" cy="4119172"/>
          </a:xfrm>
        </p:spPr>
        <p:txBody>
          <a:bodyPr anchor="t">
            <a:normAutofit fontScale="85000" lnSpcReduction="10000"/>
          </a:bodyPr>
          <a:lstStyle/>
          <a:p>
            <a:endParaRPr lang="en-GB" sz="2200" dirty="0">
              <a:latin typeface="Abadi" panose="020B0604020104020204" pitchFamily="34" charset="0"/>
              <a:cs typeface="Calibri" panose="020F0502020204030204" pitchFamily="34" charset="0"/>
            </a:endParaRPr>
          </a:p>
          <a:p>
            <a:r>
              <a:rPr lang="en-US" sz="2400" dirty="0">
                <a:latin typeface="Abadi" panose="020B0604020104020204" pitchFamily="34" charset="0"/>
              </a:rPr>
              <a:t>Every single job is important and valuable. </a:t>
            </a:r>
          </a:p>
          <a:p>
            <a:r>
              <a:rPr lang="en-US" sz="2400" dirty="0">
                <a:latin typeface="Abadi" panose="020B0604020104020204" pitchFamily="34" charset="0"/>
              </a:rPr>
              <a:t>No one job is better than another, just like your feet are not more important than your brain. </a:t>
            </a:r>
          </a:p>
          <a:p>
            <a:r>
              <a:rPr lang="en-US" sz="2400" dirty="0">
                <a:latin typeface="Abadi" panose="020B0604020104020204" pitchFamily="34" charset="0"/>
              </a:rPr>
              <a:t>If one part of the body doesn't do its job, the whole body suffers. </a:t>
            </a:r>
          </a:p>
          <a:p>
            <a:r>
              <a:rPr lang="en-US" sz="2400" dirty="0">
                <a:latin typeface="Abadi" panose="020B0604020104020204" pitchFamily="34" charset="0"/>
              </a:rPr>
              <a:t>Similarly, if people don't do their part in the community, it's harder for everyone to live happily and peacefully. </a:t>
            </a:r>
          </a:p>
          <a:p>
            <a:r>
              <a:rPr lang="en-US" sz="2400" dirty="0">
                <a:latin typeface="Abadi" panose="020B0604020104020204" pitchFamily="34" charset="0"/>
              </a:rPr>
              <a:t>When everyone works together, respecting each other's jobs and helping each other, it's like a strong and happy team. </a:t>
            </a:r>
          </a:p>
          <a:p>
            <a:r>
              <a:rPr lang="en-US" sz="2400" dirty="0">
                <a:latin typeface="Abadi" panose="020B0604020104020204" pitchFamily="34" charset="0"/>
              </a:rPr>
              <a:t>Everyone playing their part and working together helps the community grow and be successful. </a:t>
            </a:r>
            <a:endParaRPr lang="en-GB" sz="2400" dirty="0">
              <a:latin typeface="Abadi" panose="020B0604020104020204" pitchFamily="34" charset="0"/>
            </a:endParaRPr>
          </a:p>
        </p:txBody>
      </p:sp>
      <p:pic>
        <p:nvPicPr>
          <p:cNvPr id="4" name="Picture 3" descr="Young school girl hands on waist">
            <a:extLst>
              <a:ext uri="{FF2B5EF4-FFF2-40B4-BE49-F238E27FC236}">
                <a16:creationId xmlns:a16="http://schemas.microsoft.com/office/drawing/2014/main" id="{B6336522-A99F-2BAB-98E6-FEEC9E86E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0634" y="1911493"/>
            <a:ext cx="2091923" cy="4525139"/>
          </a:xfrm>
          <a:prstGeom prst="rect">
            <a:avLst/>
          </a:prstGeom>
        </p:spPr>
      </p:pic>
    </p:spTree>
    <p:extLst>
      <p:ext uri="{BB962C8B-B14F-4D97-AF65-F5344CB8AC3E}">
        <p14:creationId xmlns:p14="http://schemas.microsoft.com/office/powerpoint/2010/main" val="185373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EC94C-3768-3F11-F81C-1FE5FF2B4562}"/>
            </a:ext>
          </a:extLst>
        </p:cNvPr>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9EFF0538-1B6F-B6F7-3F2D-E68687D116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9D54C-5ADF-0697-18A1-68FF77E65F9B}"/>
              </a:ext>
            </a:extLst>
          </p:cNvPr>
          <p:cNvSpPr>
            <a:spLocks noGrp="1"/>
          </p:cNvSpPr>
          <p:nvPr>
            <p:ph type="title"/>
          </p:nvPr>
        </p:nvSpPr>
        <p:spPr>
          <a:xfrm>
            <a:off x="572493" y="238539"/>
            <a:ext cx="11018520" cy="1434415"/>
          </a:xfrm>
        </p:spPr>
        <p:txBody>
          <a:bodyPr anchor="b">
            <a:normAutofit/>
          </a:bodyPr>
          <a:lstStyle/>
          <a:p>
            <a:r>
              <a:rPr lang="en-GB" sz="5400" dirty="0">
                <a:latin typeface="Abadi" panose="020B0604020104020204" pitchFamily="34" charset="0"/>
                <a:cs typeface="Calibri" panose="020F0502020204030204" pitchFamily="34" charset="0"/>
              </a:rPr>
              <a:t>Community</a:t>
            </a:r>
          </a:p>
        </p:txBody>
      </p:sp>
      <p:sp>
        <p:nvSpPr>
          <p:cNvPr id="1035" name="sketchy line">
            <a:extLst>
              <a:ext uri="{FF2B5EF4-FFF2-40B4-BE49-F238E27FC236}">
                <a16:creationId xmlns:a16="http://schemas.microsoft.com/office/drawing/2014/main" id="{00545E04-9694-B8D0-7E11-059C8F227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3EB34A-D663-61BE-3FFC-8E40A3FE0914}"/>
              </a:ext>
            </a:extLst>
          </p:cNvPr>
          <p:cNvSpPr>
            <a:spLocks noGrp="1"/>
          </p:cNvSpPr>
          <p:nvPr>
            <p:ph idx="1"/>
          </p:nvPr>
        </p:nvSpPr>
        <p:spPr>
          <a:xfrm>
            <a:off x="572493" y="2071316"/>
            <a:ext cx="6713552" cy="4119172"/>
          </a:xfrm>
        </p:spPr>
        <p:txBody>
          <a:bodyPr anchor="t">
            <a:normAutofit/>
          </a:bodyPr>
          <a:lstStyle/>
          <a:p>
            <a:r>
              <a:rPr lang="en-GB" sz="2200" dirty="0">
                <a:latin typeface="Abadi" panose="020B0604020104020204" pitchFamily="34" charset="0"/>
                <a:cs typeface="Calibri" panose="020F0502020204030204" pitchFamily="34" charset="0"/>
              </a:rPr>
              <a:t>Read through the Bible passage on the next slide.</a:t>
            </a:r>
          </a:p>
          <a:p>
            <a:pPr marL="0" indent="0">
              <a:buNone/>
            </a:pPr>
            <a:endParaRPr lang="en-GB" sz="2200" dirty="0">
              <a:latin typeface="Abadi" panose="020B0604020104020204" pitchFamily="34" charset="0"/>
              <a:cs typeface="Calibri" panose="020F0502020204030204" pitchFamily="34" charset="0"/>
            </a:endParaRPr>
          </a:p>
          <a:p>
            <a:r>
              <a:rPr lang="en-GB" sz="2200" dirty="0">
                <a:latin typeface="Abadi" panose="020B0604020104020204" pitchFamily="34" charset="0"/>
                <a:cs typeface="Calibri" panose="020F0502020204030204" pitchFamily="34" charset="0"/>
              </a:rPr>
              <a:t>What are the similarities you can see with the Hindu teaching on the body?</a:t>
            </a:r>
            <a:endParaRPr lang="en-GB" sz="2400" dirty="0">
              <a:latin typeface="Abadi" panose="020B0604020104020204" pitchFamily="34" charset="0"/>
            </a:endParaRPr>
          </a:p>
        </p:txBody>
      </p:sp>
      <p:pic>
        <p:nvPicPr>
          <p:cNvPr id="4" name="Picture 3" descr="Young school girl hands on waist">
            <a:extLst>
              <a:ext uri="{FF2B5EF4-FFF2-40B4-BE49-F238E27FC236}">
                <a16:creationId xmlns:a16="http://schemas.microsoft.com/office/drawing/2014/main" id="{4A562B46-DE95-35EE-37AA-2BD052BE6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0634" y="1911493"/>
            <a:ext cx="2091923" cy="4525139"/>
          </a:xfrm>
          <a:prstGeom prst="rect">
            <a:avLst/>
          </a:prstGeom>
        </p:spPr>
      </p:pic>
    </p:spTree>
    <p:extLst>
      <p:ext uri="{BB962C8B-B14F-4D97-AF65-F5344CB8AC3E}">
        <p14:creationId xmlns:p14="http://schemas.microsoft.com/office/powerpoint/2010/main" val="334966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3FFE184-ED64-317D-E086-6A98D2D2E4B9}"/>
              </a:ext>
            </a:extLst>
          </p:cNvPr>
          <p:cNvGraphicFramePr>
            <a:graphicFrameLocks noGrp="1"/>
          </p:cNvGraphicFramePr>
          <p:nvPr>
            <p:ph idx="1"/>
            <p:extLst>
              <p:ext uri="{D42A27DB-BD31-4B8C-83A1-F6EECF244321}">
                <p14:modId xmlns:p14="http://schemas.microsoft.com/office/powerpoint/2010/main" val="2518873116"/>
              </p:ext>
            </p:extLst>
          </p:nvPr>
        </p:nvGraphicFramePr>
        <p:xfrm>
          <a:off x="1714500" y="1402080"/>
          <a:ext cx="8763000" cy="2026920"/>
        </p:xfrm>
        <a:graphic>
          <a:graphicData uri="http://schemas.openxmlformats.org/drawingml/2006/table">
            <a:tbl>
              <a:tblPr firstRow="1" bandRow="1">
                <a:tableStyleId>{7DF18680-E054-41AD-8BC1-D1AEF772440D}</a:tableStyleId>
              </a:tblPr>
              <a:tblGrid>
                <a:gridCol w="1752600">
                  <a:extLst>
                    <a:ext uri="{9D8B030D-6E8A-4147-A177-3AD203B41FA5}">
                      <a16:colId xmlns:a16="http://schemas.microsoft.com/office/drawing/2014/main" val="1416514247"/>
                    </a:ext>
                  </a:extLst>
                </a:gridCol>
                <a:gridCol w="1752600">
                  <a:extLst>
                    <a:ext uri="{9D8B030D-6E8A-4147-A177-3AD203B41FA5}">
                      <a16:colId xmlns:a16="http://schemas.microsoft.com/office/drawing/2014/main" val="1769048862"/>
                    </a:ext>
                  </a:extLst>
                </a:gridCol>
                <a:gridCol w="1752600">
                  <a:extLst>
                    <a:ext uri="{9D8B030D-6E8A-4147-A177-3AD203B41FA5}">
                      <a16:colId xmlns:a16="http://schemas.microsoft.com/office/drawing/2014/main" val="4151541187"/>
                    </a:ext>
                  </a:extLst>
                </a:gridCol>
                <a:gridCol w="1752600">
                  <a:extLst>
                    <a:ext uri="{9D8B030D-6E8A-4147-A177-3AD203B41FA5}">
                      <a16:colId xmlns:a16="http://schemas.microsoft.com/office/drawing/2014/main" val="1901628679"/>
                    </a:ext>
                  </a:extLst>
                </a:gridCol>
                <a:gridCol w="1752600">
                  <a:extLst>
                    <a:ext uri="{9D8B030D-6E8A-4147-A177-3AD203B41FA5}">
                      <a16:colId xmlns:a16="http://schemas.microsoft.com/office/drawing/2014/main" val="4108796000"/>
                    </a:ext>
                  </a:extLst>
                </a:gridCol>
              </a:tblGrid>
              <a:tr h="0">
                <a:tc>
                  <a:txBody>
                    <a:bodyPr/>
                    <a:lstStyle/>
                    <a:p>
                      <a:r>
                        <a:rPr lang="en-GB" dirty="0">
                          <a:solidFill>
                            <a:schemeClr val="tx1"/>
                          </a:solidFill>
                          <a:latin typeface="Abadi" panose="020B0604020104020204" pitchFamily="34" charset="0"/>
                        </a:rPr>
                        <a:t>What does the image show?</a:t>
                      </a:r>
                    </a:p>
                  </a:txBody>
                  <a:tcPr/>
                </a:tc>
                <a:tc>
                  <a:txBody>
                    <a:bodyPr/>
                    <a:lstStyle/>
                    <a:p>
                      <a:pPr marL="342900" indent="-342900">
                        <a:buAutoNum type="arabicPeriod"/>
                      </a:pPr>
                      <a:r>
                        <a:rPr lang="en-GB" dirty="0">
                          <a:solidFill>
                            <a:schemeClr val="tx1"/>
                          </a:solidFill>
                          <a:latin typeface="Abadi" panose="020B0604020104020204" pitchFamily="34" charset="0"/>
                        </a:rPr>
                        <a:t>Know of it</a:t>
                      </a:r>
                    </a:p>
                    <a:p>
                      <a:pPr marL="342900" indent="-342900">
                        <a:buAutoNum type="arabicPeriod"/>
                      </a:pPr>
                      <a:r>
                        <a:rPr lang="en-GB" dirty="0">
                          <a:solidFill>
                            <a:schemeClr val="tx1"/>
                          </a:solidFill>
                          <a:latin typeface="Abadi" panose="020B0604020104020204" pitchFamily="34" charset="0"/>
                        </a:rPr>
                        <a:t>Know it</a:t>
                      </a:r>
                    </a:p>
                    <a:p>
                      <a:pPr marL="342900" indent="-342900">
                        <a:buAutoNum type="arabicPeriod"/>
                      </a:pPr>
                      <a:r>
                        <a:rPr lang="en-GB" dirty="0">
                          <a:solidFill>
                            <a:schemeClr val="tx1"/>
                          </a:solidFill>
                          <a:latin typeface="Abadi" panose="020B0604020104020204" pitchFamily="34" charset="0"/>
                        </a:rPr>
                        <a:t>Know it well</a:t>
                      </a:r>
                    </a:p>
                  </a:txBody>
                  <a:tcPr/>
                </a:tc>
                <a:tc>
                  <a:txBody>
                    <a:bodyPr/>
                    <a:lstStyle/>
                    <a:p>
                      <a:r>
                        <a:rPr lang="en-GB" dirty="0">
                          <a:solidFill>
                            <a:schemeClr val="tx1"/>
                          </a:solidFill>
                          <a:latin typeface="Abadi" panose="020B0604020104020204" pitchFamily="34" charset="0"/>
                        </a:rPr>
                        <a:t>Have you ever tried it?</a:t>
                      </a:r>
                    </a:p>
                  </a:txBody>
                  <a:tcPr/>
                </a:tc>
                <a:tc>
                  <a:txBody>
                    <a:bodyPr/>
                    <a:lstStyle/>
                    <a:p>
                      <a:r>
                        <a:rPr lang="en-GB" dirty="0">
                          <a:solidFill>
                            <a:schemeClr val="tx1"/>
                          </a:solidFill>
                          <a:latin typeface="Abadi" panose="020B0604020104020204" pitchFamily="34" charset="0"/>
                        </a:rPr>
                        <a:t>Who told you about it?</a:t>
                      </a:r>
                    </a:p>
                  </a:txBody>
                  <a:tcPr/>
                </a:tc>
                <a:tc>
                  <a:txBody>
                    <a:bodyPr/>
                    <a:lstStyle/>
                    <a:p>
                      <a:r>
                        <a:rPr lang="en-GB" dirty="0">
                          <a:solidFill>
                            <a:schemeClr val="tx1"/>
                          </a:solidFill>
                          <a:latin typeface="Abadi" panose="020B0604020104020204" pitchFamily="34" charset="0"/>
                        </a:rPr>
                        <a:t>Do you like it?</a:t>
                      </a:r>
                    </a:p>
                  </a:txBody>
                  <a:tcPr/>
                </a:tc>
                <a:extLst>
                  <a:ext uri="{0D108BD9-81ED-4DB2-BD59-A6C34878D82A}">
                    <a16:rowId xmlns:a16="http://schemas.microsoft.com/office/drawing/2014/main" val="1373125534"/>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72069479"/>
                  </a:ext>
                </a:extLst>
              </a:tr>
              <a:tr h="370840">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22742557"/>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552709604"/>
                  </a:ext>
                </a:extLst>
              </a:tr>
            </a:tbl>
          </a:graphicData>
        </a:graphic>
      </p:graphicFrame>
      <p:sp>
        <p:nvSpPr>
          <p:cNvPr id="6" name="Rectangle: Rounded Corners 5">
            <a:extLst>
              <a:ext uri="{FF2B5EF4-FFF2-40B4-BE49-F238E27FC236}">
                <a16:creationId xmlns:a16="http://schemas.microsoft.com/office/drawing/2014/main" id="{1FD9CAAD-1475-9500-D7AB-3682DF36193A}"/>
              </a:ext>
            </a:extLst>
          </p:cNvPr>
          <p:cNvSpPr/>
          <p:nvPr/>
        </p:nvSpPr>
        <p:spPr>
          <a:xfrm>
            <a:off x="4389301" y="4085303"/>
            <a:ext cx="3197087" cy="2239831"/>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badi" panose="020B0604020104020204" pitchFamily="34" charset="0"/>
                <a:cs typeface="Calibri" panose="020F0502020204030204" pitchFamily="34" charset="0"/>
              </a:rPr>
              <a:t>Why might there be some things we haven’t all tried?</a:t>
            </a:r>
          </a:p>
        </p:txBody>
      </p:sp>
    </p:spTree>
    <p:extLst>
      <p:ext uri="{BB962C8B-B14F-4D97-AF65-F5344CB8AC3E}">
        <p14:creationId xmlns:p14="http://schemas.microsoft.com/office/powerpoint/2010/main" val="140858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DBD192-48FF-89FD-422E-B0D8C3203A51}"/>
              </a:ext>
            </a:extLst>
          </p:cNvPr>
          <p:cNvPicPr>
            <a:picLocks noChangeAspect="1"/>
          </p:cNvPicPr>
          <p:nvPr/>
        </p:nvPicPr>
        <p:blipFill>
          <a:blip r:embed="rId2"/>
          <a:srcRect l="10855" t="11403" r="68224" b="28245"/>
          <a:stretch>
            <a:fillRect/>
          </a:stretch>
        </p:blipFill>
        <p:spPr>
          <a:xfrm>
            <a:off x="517357" y="335635"/>
            <a:ext cx="11502189" cy="6186730"/>
          </a:xfrm>
          <a:prstGeom prst="rect">
            <a:avLst/>
          </a:prstGeom>
        </p:spPr>
      </p:pic>
    </p:spTree>
    <p:extLst>
      <p:ext uri="{BB962C8B-B14F-4D97-AF65-F5344CB8AC3E}">
        <p14:creationId xmlns:p14="http://schemas.microsoft.com/office/powerpoint/2010/main" val="278003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ED028-6E96-F314-0380-FBCD14377E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6EB20-95B0-B2AE-3054-1C40EDA85AED}"/>
              </a:ext>
            </a:extLst>
          </p:cNvPr>
          <p:cNvSpPr>
            <a:spLocks noGrp="1"/>
          </p:cNvSpPr>
          <p:nvPr>
            <p:ph type="title"/>
          </p:nvPr>
        </p:nvSpPr>
        <p:spPr/>
        <p:txBody>
          <a:bodyPr/>
          <a:lstStyle/>
          <a:p>
            <a:r>
              <a:rPr lang="en-GB" dirty="0">
                <a:latin typeface="Abadi" panose="020B0604020104020204" pitchFamily="34" charset="0"/>
                <a:cs typeface="Calibri" panose="020F0502020204030204" pitchFamily="34" charset="0"/>
              </a:rPr>
              <a:t>How can serving others bring us together?</a:t>
            </a:r>
          </a:p>
        </p:txBody>
      </p:sp>
      <p:sp>
        <p:nvSpPr>
          <p:cNvPr id="4" name="Rectangle: Rounded Corners 3">
            <a:extLst>
              <a:ext uri="{FF2B5EF4-FFF2-40B4-BE49-F238E27FC236}">
                <a16:creationId xmlns:a16="http://schemas.microsoft.com/office/drawing/2014/main" id="{001BBF90-4A9F-3A84-533A-5BC09435F62B}"/>
              </a:ext>
            </a:extLst>
          </p:cNvPr>
          <p:cNvSpPr/>
          <p:nvPr/>
        </p:nvSpPr>
        <p:spPr>
          <a:xfrm>
            <a:off x="731520" y="1690688"/>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Who can remember what community means?</a:t>
            </a:r>
          </a:p>
        </p:txBody>
      </p:sp>
      <p:sp>
        <p:nvSpPr>
          <p:cNvPr id="5" name="Rectangle: Rounded Corners 4">
            <a:extLst>
              <a:ext uri="{FF2B5EF4-FFF2-40B4-BE49-F238E27FC236}">
                <a16:creationId xmlns:a16="http://schemas.microsoft.com/office/drawing/2014/main" id="{E084278D-5522-311B-D14B-561866505A2D}"/>
              </a:ext>
            </a:extLst>
          </p:cNvPr>
          <p:cNvSpPr/>
          <p:nvPr/>
        </p:nvSpPr>
        <p:spPr>
          <a:xfrm>
            <a:off x="8537711" y="1704659"/>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If we just live together but don’t help each other are we still a community?</a:t>
            </a:r>
          </a:p>
        </p:txBody>
      </p:sp>
      <p:sp>
        <p:nvSpPr>
          <p:cNvPr id="6" name="Rectangle: Rounded Corners 5">
            <a:extLst>
              <a:ext uri="{FF2B5EF4-FFF2-40B4-BE49-F238E27FC236}">
                <a16:creationId xmlns:a16="http://schemas.microsoft.com/office/drawing/2014/main" id="{BDA0609F-AF71-0571-4617-911795B714B4}"/>
              </a:ext>
            </a:extLst>
          </p:cNvPr>
          <p:cNvSpPr/>
          <p:nvPr/>
        </p:nvSpPr>
        <p:spPr>
          <a:xfrm>
            <a:off x="4634615" y="5202229"/>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badi" panose="020B0604020104020204" pitchFamily="34" charset="0"/>
                <a:cs typeface="Calibri" panose="020F0502020204030204" pitchFamily="34" charset="0"/>
              </a:rPr>
              <a:t>What have you learnt today?</a:t>
            </a:r>
          </a:p>
        </p:txBody>
      </p:sp>
      <p:pic>
        <p:nvPicPr>
          <p:cNvPr id="11" name="Picture 10" descr="Thought squiggles of little boy">
            <a:extLst>
              <a:ext uri="{FF2B5EF4-FFF2-40B4-BE49-F238E27FC236}">
                <a16:creationId xmlns:a16="http://schemas.microsoft.com/office/drawing/2014/main" id="{141E301A-E9E2-9895-F6D5-BD3D1B667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615" y="2214923"/>
            <a:ext cx="3197087" cy="2428153"/>
          </a:xfrm>
          <a:prstGeom prst="rect">
            <a:avLst/>
          </a:prstGeom>
        </p:spPr>
      </p:pic>
    </p:spTree>
    <p:extLst>
      <p:ext uri="{BB962C8B-B14F-4D97-AF65-F5344CB8AC3E}">
        <p14:creationId xmlns:p14="http://schemas.microsoft.com/office/powerpoint/2010/main" val="215062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8D888-C275-3D3D-5BDE-F41083E1BA8C}"/>
              </a:ext>
            </a:extLst>
          </p:cNvPr>
          <p:cNvSpPr>
            <a:spLocks noGrp="1"/>
          </p:cNvSpPr>
          <p:nvPr>
            <p:ph type="title"/>
          </p:nvPr>
        </p:nvSpPr>
        <p:spPr/>
        <p:txBody>
          <a:bodyPr/>
          <a:lstStyle/>
          <a:p>
            <a:r>
              <a:rPr lang="en-GB" dirty="0">
                <a:latin typeface="Abadi" panose="020B0604020104020204" pitchFamily="34" charset="0"/>
                <a:cs typeface="Calibri" panose="020F0502020204030204" pitchFamily="34" charset="0"/>
              </a:rPr>
              <a:t>How can serving others bring us together?</a:t>
            </a:r>
          </a:p>
        </p:txBody>
      </p:sp>
      <p:sp>
        <p:nvSpPr>
          <p:cNvPr id="3" name="Content Placeholder 2">
            <a:extLst>
              <a:ext uri="{FF2B5EF4-FFF2-40B4-BE49-F238E27FC236}">
                <a16:creationId xmlns:a16="http://schemas.microsoft.com/office/drawing/2014/main" id="{EA940134-2CEB-D35E-2FB9-D96C462619E4}"/>
              </a:ext>
            </a:extLst>
          </p:cNvPr>
          <p:cNvSpPr>
            <a:spLocks noGrp="1"/>
          </p:cNvSpPr>
          <p:nvPr>
            <p:ph sz="half" idx="1"/>
          </p:nvPr>
        </p:nvSpPr>
        <p:spPr/>
        <p:txBody>
          <a:bodyPr>
            <a:normAutofit/>
          </a:bodyPr>
          <a:lstStyle/>
          <a:p>
            <a:pPr marL="0" indent="0">
              <a:buNone/>
            </a:pPr>
            <a:endParaRPr lang="en-GB" dirty="0">
              <a:latin typeface="Abadi" panose="020B060402010402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14" name="Content Placeholder 13">
            <a:extLst>
              <a:ext uri="{FF2B5EF4-FFF2-40B4-BE49-F238E27FC236}">
                <a16:creationId xmlns:a16="http://schemas.microsoft.com/office/drawing/2014/main" id="{55303519-87FE-4192-4084-6919AD354EA4}"/>
              </a:ext>
            </a:extLst>
          </p:cNvPr>
          <p:cNvSpPr>
            <a:spLocks noGrp="1"/>
          </p:cNvSpPr>
          <p:nvPr>
            <p:ph sz="half" idx="2"/>
          </p:nvPr>
        </p:nvSpPr>
        <p:spPr/>
        <p:txBody>
          <a:bodyPr/>
          <a:lstStyle/>
          <a:p>
            <a:r>
              <a:rPr lang="en-GB" dirty="0">
                <a:latin typeface="Abadi" panose="020B0604020104020204" pitchFamily="34" charset="0"/>
                <a:cs typeface="Calibri" panose="020F0502020204030204" pitchFamily="34" charset="0"/>
              </a:rPr>
              <a:t>Reflect on the 3 key words we have looked at – </a:t>
            </a:r>
            <a:r>
              <a:rPr lang="en-GB" b="1" dirty="0">
                <a:latin typeface="Abadi" panose="020B0604020104020204" pitchFamily="34" charset="0"/>
                <a:cs typeface="Calibri" panose="020F0502020204030204" pitchFamily="34" charset="0"/>
              </a:rPr>
              <a:t>service, kindness and equality</a:t>
            </a:r>
            <a:r>
              <a:rPr lang="en-GB" dirty="0">
                <a:latin typeface="Abadi" panose="020B0604020104020204" pitchFamily="34" charset="0"/>
                <a:cs typeface="Calibri" panose="020F0502020204030204" pitchFamily="34" charset="0"/>
              </a:rPr>
              <a:t>.  How do they fit with the idea of community?  Can you have a community without service?</a:t>
            </a:r>
          </a:p>
          <a:p>
            <a:endParaRPr lang="en-GB" dirty="0">
              <a:latin typeface="Abadi" panose="020B0604020104020204" pitchFamily="34" charset="0"/>
            </a:endParaRPr>
          </a:p>
          <a:p>
            <a:r>
              <a:rPr lang="en-GB" dirty="0">
                <a:latin typeface="Abadi" panose="020B0604020104020204" pitchFamily="34" charset="0"/>
              </a:rPr>
              <a:t>Can you now write a sentence using one of these words?</a:t>
            </a:r>
          </a:p>
        </p:txBody>
      </p:sp>
      <p:pic>
        <p:nvPicPr>
          <p:cNvPr id="16" name="Picture 15" descr="Floral cup penholder with pencils">
            <a:extLst>
              <a:ext uri="{FF2B5EF4-FFF2-40B4-BE49-F238E27FC236}">
                <a16:creationId xmlns:a16="http://schemas.microsoft.com/office/drawing/2014/main" id="{48BE3C79-338A-00CF-E860-40B6E54E3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41" y="1940528"/>
            <a:ext cx="5706959" cy="3804951"/>
          </a:xfrm>
          <a:prstGeom prst="rect">
            <a:avLst/>
          </a:prstGeom>
        </p:spPr>
      </p:pic>
    </p:spTree>
    <p:extLst>
      <p:ext uri="{BB962C8B-B14F-4D97-AF65-F5344CB8AC3E}">
        <p14:creationId xmlns:p14="http://schemas.microsoft.com/office/powerpoint/2010/main" val="2270500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69A99-EE34-769C-68CC-C12A46BA18E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BDB292-56A0-0171-5F8E-59AFBF1DD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B40D483-1783-15EE-DEFA-50FEE6468E9F}"/>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6600" dirty="0">
                <a:latin typeface="Abadi" panose="020B0604020104020204" pitchFamily="34" charset="0"/>
              </a:rPr>
              <a:t>4. What is so good about sharing?</a:t>
            </a:r>
          </a:p>
        </p:txBody>
      </p:sp>
      <p:pic>
        <p:nvPicPr>
          <p:cNvPr id="7" name="Picture 6" descr="Colorful overlapping people icons">
            <a:extLst>
              <a:ext uri="{FF2B5EF4-FFF2-40B4-BE49-F238E27FC236}">
                <a16:creationId xmlns:a16="http://schemas.microsoft.com/office/drawing/2014/main" id="{341305BD-2A0A-E23C-F3FE-F552BA6D88E3}"/>
              </a:ext>
            </a:extLst>
          </p:cNvPr>
          <p:cNvPicPr>
            <a:picLocks noChangeAspect="1"/>
          </p:cNvPicPr>
          <p:nvPr/>
        </p:nvPicPr>
        <p:blipFill>
          <a:blip r:embed="rId3">
            <a:extLst>
              <a:ext uri="{28A0092B-C50C-407E-A947-70E740481C1C}">
                <a14:useLocalDpi xmlns:a14="http://schemas.microsoft.com/office/drawing/2010/main" val="0"/>
              </a:ext>
            </a:extLst>
          </a:blip>
          <a:srcRect l="28579" r="13383"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45274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184DC-13C9-5ADE-185B-6BB24BB39B87}"/>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9282B5-6DE5-814C-E526-852D26808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8D026DC-F3E1-1ABF-2A83-2C002069C161}"/>
              </a:ext>
            </a:extLst>
          </p:cNvPr>
          <p:cNvSpPr>
            <a:spLocks noGrp="1"/>
          </p:cNvSpPr>
          <p:nvPr>
            <p:ph type="title"/>
          </p:nvPr>
        </p:nvSpPr>
        <p:spPr>
          <a:xfrm>
            <a:off x="640080" y="329184"/>
            <a:ext cx="6894576" cy="1783080"/>
          </a:xfrm>
        </p:spPr>
        <p:txBody>
          <a:bodyPr anchor="b">
            <a:normAutofit/>
          </a:bodyPr>
          <a:lstStyle/>
          <a:p>
            <a:r>
              <a:rPr lang="en-GB" sz="6100" dirty="0">
                <a:latin typeface="Abadi" panose="020B0604020104020204" pitchFamily="34" charset="0"/>
                <a:cs typeface="Calibri" panose="020F0502020204030204" pitchFamily="34" charset="0"/>
              </a:rPr>
              <a:t>Sharing recap</a:t>
            </a:r>
          </a:p>
        </p:txBody>
      </p:sp>
      <p:sp>
        <p:nvSpPr>
          <p:cNvPr id="20" name="sketch line">
            <a:extLst>
              <a:ext uri="{FF2B5EF4-FFF2-40B4-BE49-F238E27FC236}">
                <a16:creationId xmlns:a16="http://schemas.microsoft.com/office/drawing/2014/main" id="{4D6BD40E-BEC5-F0F4-D84D-42820BFCD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F8E619-F992-24F9-5C99-5A305CD6D38C}"/>
              </a:ext>
            </a:extLst>
          </p:cNvPr>
          <p:cNvSpPr>
            <a:spLocks noGrp="1"/>
          </p:cNvSpPr>
          <p:nvPr>
            <p:ph idx="1"/>
          </p:nvPr>
        </p:nvSpPr>
        <p:spPr>
          <a:xfrm>
            <a:off x="640080" y="2706624"/>
            <a:ext cx="6894576" cy="3483864"/>
          </a:xfrm>
        </p:spPr>
        <p:txBody>
          <a:bodyPr>
            <a:normAutofit/>
          </a:bodyPr>
          <a:lstStyle/>
          <a:p>
            <a:pPr>
              <a:buFont typeface="Courier New" panose="02070309020205020404" pitchFamily="49" charset="0"/>
              <a:buChar char="o"/>
            </a:pPr>
            <a:r>
              <a:rPr lang="en-GB" sz="2400" dirty="0">
                <a:latin typeface="Abadi" panose="020B0604020104020204" pitchFamily="34" charset="0"/>
                <a:cs typeface="Calibri" panose="020F0502020204030204" pitchFamily="34" charset="0"/>
              </a:rPr>
              <a:t>Think back to the story of the long spoons.</a:t>
            </a:r>
          </a:p>
          <a:p>
            <a:pPr>
              <a:buFont typeface="Courier New" panose="02070309020205020404" pitchFamily="49" charset="0"/>
              <a:buChar char="o"/>
            </a:pPr>
            <a:endParaRPr lang="en-GB" sz="2400" dirty="0">
              <a:latin typeface="Abadi" panose="020B0604020104020204" pitchFamily="34" charset="0"/>
              <a:cs typeface="Calibri" panose="020F0502020204030204" pitchFamily="34" charset="0"/>
            </a:endParaRPr>
          </a:p>
          <a:p>
            <a:pPr>
              <a:buFont typeface="Courier New" panose="02070309020205020404" pitchFamily="49" charset="0"/>
              <a:buChar char="o"/>
            </a:pPr>
            <a:r>
              <a:rPr lang="en-GB" sz="2400" dirty="0">
                <a:latin typeface="Abadi" panose="020B0604020104020204" pitchFamily="34" charset="0"/>
                <a:cs typeface="Calibri" panose="020F0502020204030204" pitchFamily="34" charset="0"/>
              </a:rPr>
              <a:t>What happens if not everyone within our community has food?</a:t>
            </a:r>
          </a:p>
          <a:p>
            <a:pPr>
              <a:buFont typeface="Courier New" panose="02070309020205020404" pitchFamily="49" charset="0"/>
              <a:buChar char="o"/>
            </a:pPr>
            <a:endParaRPr lang="en-GB" sz="2200" dirty="0">
              <a:latin typeface="Calibri" panose="020F0502020204030204" pitchFamily="34" charset="0"/>
              <a:cs typeface="Calibri" panose="020F0502020204030204" pitchFamily="34" charset="0"/>
            </a:endParaRPr>
          </a:p>
          <a:p>
            <a:endParaRPr lang="en-GB" sz="2200" dirty="0"/>
          </a:p>
        </p:txBody>
      </p:sp>
      <p:pic>
        <p:nvPicPr>
          <p:cNvPr id="13" name="Picture 12" descr="Close up of meal">
            <a:extLst>
              <a:ext uri="{FF2B5EF4-FFF2-40B4-BE49-F238E27FC236}">
                <a16:creationId xmlns:a16="http://schemas.microsoft.com/office/drawing/2014/main" id="{FB75F686-5181-BFB2-6D1C-F27B6CE4C04D}"/>
              </a:ext>
            </a:extLst>
          </p:cNvPr>
          <p:cNvPicPr>
            <a:picLocks noChangeAspect="1"/>
          </p:cNvPicPr>
          <p:nvPr/>
        </p:nvPicPr>
        <p:blipFill>
          <a:blip r:embed="rId3">
            <a:extLst>
              <a:ext uri="{28A0092B-C50C-407E-A947-70E740481C1C}">
                <a14:useLocalDpi xmlns:a14="http://schemas.microsoft.com/office/drawing/2010/main" val="0"/>
              </a:ext>
            </a:extLst>
          </a:blip>
          <a:srcRect t="13824" r="-3" b="17054"/>
          <a:stretch>
            <a:fillRect/>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11" name="Picture 10" descr="Feeding a baby">
            <a:extLst>
              <a:ext uri="{FF2B5EF4-FFF2-40B4-BE49-F238E27FC236}">
                <a16:creationId xmlns:a16="http://schemas.microsoft.com/office/drawing/2014/main" id="{DBEBDC3F-AAE1-E166-7B14-9FDEC5C34DF0}"/>
              </a:ext>
            </a:extLst>
          </p:cNvPr>
          <p:cNvPicPr>
            <a:picLocks noChangeAspect="1"/>
          </p:cNvPicPr>
          <p:nvPr/>
        </p:nvPicPr>
        <p:blipFill>
          <a:blip r:embed="rId4">
            <a:extLst>
              <a:ext uri="{28A0092B-C50C-407E-A947-70E740481C1C}">
                <a14:useLocalDpi xmlns:a14="http://schemas.microsoft.com/office/drawing/2010/main" val="0"/>
              </a:ext>
            </a:extLst>
          </a:blip>
          <a:srcRect r="-1" b="4107"/>
          <a:stretch>
            <a:fillRect/>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2190832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5" title="sharing lunch| short film|emotional |helping others">
            <a:hlinkClick r:id="" action="ppaction://media"/>
            <a:extLst>
              <a:ext uri="{FF2B5EF4-FFF2-40B4-BE49-F238E27FC236}">
                <a16:creationId xmlns:a16="http://schemas.microsoft.com/office/drawing/2014/main" id="{D2571388-8EFF-BA37-5D9E-17BA90898CAA}"/>
              </a:ext>
            </a:extLst>
          </p:cNvPr>
          <p:cNvPicPr>
            <a:picLocks noRot="1" noChangeAspect="1"/>
          </p:cNvPicPr>
          <p:nvPr>
            <a:videoFile r:link="rId1"/>
          </p:nvPr>
        </p:nvPicPr>
        <p:blipFill>
          <a:blip r:embed="rId4"/>
          <a:stretch>
            <a:fillRect/>
          </a:stretch>
        </p:blipFill>
        <p:spPr>
          <a:xfrm>
            <a:off x="393192" y="252984"/>
            <a:ext cx="11402568" cy="6352032"/>
          </a:xfrm>
          <a:prstGeom prst="rect">
            <a:avLst/>
          </a:prstGeom>
        </p:spPr>
      </p:pic>
    </p:spTree>
    <p:extLst>
      <p:ext uri="{BB962C8B-B14F-4D97-AF65-F5344CB8AC3E}">
        <p14:creationId xmlns:p14="http://schemas.microsoft.com/office/powerpoint/2010/main" val="281893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84AEED-1518-9223-49AD-5025A5F910F6}"/>
              </a:ext>
            </a:extLst>
          </p:cNvPr>
          <p:cNvSpPr>
            <a:spLocks noGrp="1"/>
          </p:cNvSpPr>
          <p:nvPr>
            <p:ph type="title"/>
          </p:nvPr>
        </p:nvSpPr>
        <p:spPr>
          <a:xfrm>
            <a:off x="640080" y="329184"/>
            <a:ext cx="6894576" cy="1783080"/>
          </a:xfrm>
        </p:spPr>
        <p:txBody>
          <a:bodyPr anchor="b">
            <a:normAutofit/>
          </a:bodyPr>
          <a:lstStyle/>
          <a:p>
            <a:r>
              <a:rPr lang="en-GB" sz="6600">
                <a:latin typeface="Abadi" panose="020B0604020104020204" pitchFamily="34" charset="0"/>
              </a:rPr>
              <a:t>Clip</a:t>
            </a:r>
          </a:p>
        </p:txBody>
      </p:sp>
      <p:sp>
        <p:nvSpPr>
          <p:cNvPr id="19"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2DBA66-72AA-F920-66E2-34351352C1DB}"/>
              </a:ext>
            </a:extLst>
          </p:cNvPr>
          <p:cNvSpPr>
            <a:spLocks noGrp="1"/>
          </p:cNvSpPr>
          <p:nvPr>
            <p:ph idx="1"/>
          </p:nvPr>
        </p:nvSpPr>
        <p:spPr>
          <a:xfrm>
            <a:off x="640080" y="2706624"/>
            <a:ext cx="6894576" cy="3483864"/>
          </a:xfrm>
        </p:spPr>
        <p:txBody>
          <a:bodyPr>
            <a:normAutofit/>
          </a:bodyPr>
          <a:lstStyle/>
          <a:p>
            <a:pPr>
              <a:buFont typeface="Courier New" panose="02070309020205020404" pitchFamily="49" charset="0"/>
              <a:buChar char="o"/>
            </a:pPr>
            <a:r>
              <a:rPr lang="en-GB" sz="2200">
                <a:latin typeface="Abadi" panose="020B0604020104020204" pitchFamily="34" charset="0"/>
                <a:cs typeface="Calibri" panose="020F0502020204030204" pitchFamily="34" charset="0"/>
              </a:rPr>
              <a:t>Which words from your word wall could be seen in the clips?</a:t>
            </a:r>
          </a:p>
          <a:p>
            <a:pPr>
              <a:buFont typeface="Courier New" panose="02070309020205020404" pitchFamily="49" charset="0"/>
              <a:buChar char="o"/>
            </a:pPr>
            <a:r>
              <a:rPr lang="en-GB" sz="2200">
                <a:latin typeface="Abadi" panose="020B0604020104020204" pitchFamily="34" charset="0"/>
                <a:cs typeface="Calibri" panose="020F0502020204030204" pitchFamily="34" charset="0"/>
              </a:rPr>
              <a:t>How did the community help the boy with no lunch?</a:t>
            </a:r>
          </a:p>
          <a:p>
            <a:pPr marL="0" indent="0">
              <a:buNone/>
            </a:pPr>
            <a:endParaRPr lang="en-GB" sz="2200">
              <a:latin typeface="Abadi" panose="020B0604020104020204" pitchFamily="34" charset="0"/>
              <a:cs typeface="Calibri" panose="020F0502020204030204" pitchFamily="34" charset="0"/>
            </a:endParaRPr>
          </a:p>
          <a:p>
            <a:pPr marL="0" indent="0">
              <a:buNone/>
            </a:pPr>
            <a:r>
              <a:rPr lang="en-GB" sz="2200">
                <a:latin typeface="Abadi" panose="020B0604020104020204" pitchFamily="34" charset="0"/>
                <a:cs typeface="Calibri" panose="020F0502020204030204" pitchFamily="34" charset="0"/>
              </a:rPr>
              <a:t>Up to now, we have looked at how we can help the community. </a:t>
            </a:r>
          </a:p>
          <a:p>
            <a:r>
              <a:rPr lang="en-GB" sz="2200">
                <a:latin typeface="Abadi" panose="020B0604020104020204" pitchFamily="34" charset="0"/>
                <a:cs typeface="Calibri" panose="020F0502020204030204" pitchFamily="34" charset="0"/>
              </a:rPr>
              <a:t>How did the clip show us what was good about being part of a community? </a:t>
            </a:r>
          </a:p>
        </p:txBody>
      </p:sp>
      <p:pic>
        <p:nvPicPr>
          <p:cNvPr id="9" name="Picture 8" descr="Lunch box with food in it">
            <a:extLst>
              <a:ext uri="{FF2B5EF4-FFF2-40B4-BE49-F238E27FC236}">
                <a16:creationId xmlns:a16="http://schemas.microsoft.com/office/drawing/2014/main" id="{42293D57-4CC3-DBE1-EF4B-33B94C224E51}"/>
              </a:ext>
            </a:extLst>
          </p:cNvPr>
          <p:cNvPicPr>
            <a:picLocks noChangeAspect="1"/>
          </p:cNvPicPr>
          <p:nvPr/>
        </p:nvPicPr>
        <p:blipFill>
          <a:blip r:embed="rId3">
            <a:extLst>
              <a:ext uri="{28A0092B-C50C-407E-A947-70E740481C1C}">
                <a14:useLocalDpi xmlns:a14="http://schemas.microsoft.com/office/drawing/2010/main" val="0"/>
              </a:ext>
            </a:extLst>
          </a:blip>
          <a:srcRect t="30347" r="-3" b="531"/>
          <a:stretch>
            <a:fillRect/>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7" name="Picture 6" descr="Plate with crumbs">
            <a:extLst>
              <a:ext uri="{FF2B5EF4-FFF2-40B4-BE49-F238E27FC236}">
                <a16:creationId xmlns:a16="http://schemas.microsoft.com/office/drawing/2014/main" id="{AEE68F29-F296-B5F9-57F3-96EFB8B69E5B}"/>
              </a:ext>
            </a:extLst>
          </p:cNvPr>
          <p:cNvPicPr>
            <a:picLocks noChangeAspect="1"/>
          </p:cNvPicPr>
          <p:nvPr/>
        </p:nvPicPr>
        <p:blipFill>
          <a:blip r:embed="rId4">
            <a:extLst>
              <a:ext uri="{28A0092B-C50C-407E-A947-70E740481C1C}">
                <a14:useLocalDpi xmlns:a14="http://schemas.microsoft.com/office/drawing/2010/main" val="0"/>
              </a:ext>
            </a:extLst>
          </a:blip>
          <a:srcRect t="1292" r="-1" b="2815"/>
          <a:stretch>
            <a:fillRect/>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1366757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7D49-4BAC-F12C-6F81-237A4E45B828}"/>
              </a:ext>
            </a:extLst>
          </p:cNvPr>
          <p:cNvSpPr>
            <a:spLocks noGrp="1"/>
          </p:cNvSpPr>
          <p:nvPr>
            <p:ph type="title"/>
          </p:nvPr>
        </p:nvSpPr>
        <p:spPr/>
        <p:txBody>
          <a:bodyPr/>
          <a:lstStyle/>
          <a:p>
            <a:r>
              <a:rPr lang="en-GB" dirty="0">
                <a:latin typeface="Abadi" panose="020B0604020104020204" pitchFamily="34" charset="0"/>
              </a:rPr>
              <a:t>Stone Soup</a:t>
            </a:r>
          </a:p>
        </p:txBody>
      </p:sp>
      <p:pic>
        <p:nvPicPr>
          <p:cNvPr id="4" name="Online Media 3" title="Stone soup | Religious Studies - Stories for Collective Worship">
            <a:hlinkClick r:id="" action="ppaction://media"/>
            <a:extLst>
              <a:ext uri="{FF2B5EF4-FFF2-40B4-BE49-F238E27FC236}">
                <a16:creationId xmlns:a16="http://schemas.microsoft.com/office/drawing/2014/main" id="{7087E5FC-D8BF-2A4F-B357-AD0A73033E36}"/>
              </a:ext>
            </a:extLst>
          </p:cNvPr>
          <p:cNvPicPr>
            <a:picLocks noRot="1" noChangeAspect="1"/>
          </p:cNvPicPr>
          <p:nvPr>
            <a:videoFile r:link="rId1"/>
          </p:nvPr>
        </p:nvPicPr>
        <p:blipFill>
          <a:blip r:embed="rId4"/>
          <a:stretch>
            <a:fillRect/>
          </a:stretch>
        </p:blipFill>
        <p:spPr>
          <a:xfrm>
            <a:off x="414973" y="1371600"/>
            <a:ext cx="11350307" cy="5364480"/>
          </a:xfrm>
          <a:prstGeom prst="rect">
            <a:avLst/>
          </a:prstGeom>
        </p:spPr>
      </p:pic>
    </p:spTree>
    <p:extLst>
      <p:ext uri="{BB962C8B-B14F-4D97-AF65-F5344CB8AC3E}">
        <p14:creationId xmlns:p14="http://schemas.microsoft.com/office/powerpoint/2010/main" val="74229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75" name="Rectangle 207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587D49-4BAC-F12C-6F81-237A4E45B828}"/>
              </a:ext>
            </a:extLst>
          </p:cNvPr>
          <p:cNvSpPr>
            <a:spLocks noGrp="1"/>
          </p:cNvSpPr>
          <p:nvPr>
            <p:ph type="title"/>
          </p:nvPr>
        </p:nvSpPr>
        <p:spPr>
          <a:xfrm>
            <a:off x="640080" y="325369"/>
            <a:ext cx="4368602" cy="1956841"/>
          </a:xfrm>
        </p:spPr>
        <p:txBody>
          <a:bodyPr anchor="b">
            <a:normAutofit/>
          </a:bodyPr>
          <a:lstStyle/>
          <a:p>
            <a:r>
              <a:rPr lang="en-GB" sz="5400" dirty="0">
                <a:latin typeface="Abadi" panose="020B0604020104020204" pitchFamily="34" charset="0"/>
              </a:rPr>
              <a:t>Stone Soup</a:t>
            </a:r>
          </a:p>
        </p:txBody>
      </p:sp>
      <p:sp>
        <p:nvSpPr>
          <p:cNvPr id="207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451E06-D16F-1809-26EB-9C68BDCEEE3C}"/>
              </a:ext>
            </a:extLst>
          </p:cNvPr>
          <p:cNvSpPr>
            <a:spLocks noGrp="1"/>
          </p:cNvSpPr>
          <p:nvPr>
            <p:ph idx="1"/>
          </p:nvPr>
        </p:nvSpPr>
        <p:spPr>
          <a:xfrm>
            <a:off x="640080" y="2872899"/>
            <a:ext cx="4243589" cy="3320668"/>
          </a:xfrm>
        </p:spPr>
        <p:txBody>
          <a:bodyPr>
            <a:normAutofit/>
          </a:bodyPr>
          <a:lstStyle/>
          <a:p>
            <a:pPr>
              <a:buFont typeface="Courier New" panose="02070309020205020404" pitchFamily="49" charset="0"/>
              <a:buChar char="o"/>
            </a:pPr>
            <a:r>
              <a:rPr lang="en-GB" sz="2400" dirty="0">
                <a:latin typeface="Abadi" panose="020B0604020104020204" pitchFamily="34" charset="0"/>
                <a:cs typeface="Calibri" panose="020F0502020204030204" pitchFamily="34" charset="0"/>
              </a:rPr>
              <a:t>Why did the old man describe the stone as the ‘vital ingredient’?</a:t>
            </a:r>
          </a:p>
          <a:p>
            <a:pPr>
              <a:buFont typeface="Courier New" panose="02070309020205020404" pitchFamily="49" charset="0"/>
              <a:buChar char="o"/>
            </a:pPr>
            <a:endParaRPr lang="en-GB" sz="2400" dirty="0">
              <a:latin typeface="Abadi" panose="020B0604020104020204" pitchFamily="34" charset="0"/>
              <a:cs typeface="Calibri" panose="020F0502020204030204" pitchFamily="34" charset="0"/>
            </a:endParaRPr>
          </a:p>
          <a:p>
            <a:pPr>
              <a:buFont typeface="Courier New" panose="02070309020205020404" pitchFamily="49" charset="0"/>
              <a:buChar char="o"/>
            </a:pPr>
            <a:r>
              <a:rPr lang="en-GB" sz="2400" dirty="0">
                <a:latin typeface="Abadi" panose="020B0604020104020204" pitchFamily="34" charset="0"/>
                <a:cs typeface="Calibri" panose="020F0502020204030204" pitchFamily="34" charset="0"/>
              </a:rPr>
              <a:t>What did the community learn from the old man?</a:t>
            </a:r>
          </a:p>
          <a:p>
            <a:endParaRPr lang="en-GB" sz="1200" dirty="0">
              <a:latin typeface="Calibri" panose="020F0502020204030204" pitchFamily="34" charset="0"/>
              <a:cs typeface="Calibri" panose="020F0502020204030204" pitchFamily="34" charset="0"/>
            </a:endParaRPr>
          </a:p>
        </p:txBody>
      </p:sp>
      <p:pic>
        <p:nvPicPr>
          <p:cNvPr id="8" name="Picture 7" descr="Tomato soup and croutons">
            <a:extLst>
              <a:ext uri="{FF2B5EF4-FFF2-40B4-BE49-F238E27FC236}">
                <a16:creationId xmlns:a16="http://schemas.microsoft.com/office/drawing/2014/main" id="{3ECFA219-2C8B-7CC0-838E-D42E8F507B30}"/>
              </a:ext>
            </a:extLst>
          </p:cNvPr>
          <p:cNvPicPr>
            <a:picLocks noChangeAspect="1"/>
          </p:cNvPicPr>
          <p:nvPr/>
        </p:nvPicPr>
        <p:blipFill>
          <a:blip r:embed="rId3">
            <a:extLst>
              <a:ext uri="{28A0092B-C50C-407E-A947-70E740481C1C}">
                <a14:useLocalDpi xmlns:a14="http://schemas.microsoft.com/office/drawing/2010/main" val="0"/>
              </a:ext>
            </a:extLst>
          </a:blip>
          <a:srcRect l="1861" r="31185"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1850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67817-DFCE-719C-E9DF-B2E519FF9EAF}"/>
            </a:ext>
          </a:extLst>
        </p:cNvPr>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D12DB6EB-E48F-0631-C422-111369326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2B05FB-F0D9-9ED7-E785-45B27D82831E}"/>
              </a:ext>
            </a:extLst>
          </p:cNvPr>
          <p:cNvSpPr>
            <a:spLocks noGrp="1"/>
          </p:cNvSpPr>
          <p:nvPr>
            <p:ph type="title"/>
          </p:nvPr>
        </p:nvSpPr>
        <p:spPr>
          <a:xfrm>
            <a:off x="640080" y="325369"/>
            <a:ext cx="4368602" cy="1956841"/>
          </a:xfrm>
        </p:spPr>
        <p:txBody>
          <a:bodyPr anchor="b">
            <a:normAutofit/>
          </a:bodyPr>
          <a:lstStyle/>
          <a:p>
            <a:r>
              <a:rPr lang="en-GB" sz="5400" dirty="0">
                <a:latin typeface="Abadi" panose="020B0604020104020204" pitchFamily="34" charset="0"/>
              </a:rPr>
              <a:t>Buddhist Teaching</a:t>
            </a:r>
          </a:p>
        </p:txBody>
      </p:sp>
      <p:sp>
        <p:nvSpPr>
          <p:cNvPr id="2070" name="sketchy line">
            <a:extLst>
              <a:ext uri="{FF2B5EF4-FFF2-40B4-BE49-F238E27FC236}">
                <a16:creationId xmlns:a16="http://schemas.microsoft.com/office/drawing/2014/main" id="{9E44D6E7-D506-3A39-E604-01C554E3D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C7B6A7-5F99-F017-7BD3-99CEE50F8C96}"/>
              </a:ext>
            </a:extLst>
          </p:cNvPr>
          <p:cNvSpPr>
            <a:spLocks noGrp="1"/>
          </p:cNvSpPr>
          <p:nvPr>
            <p:ph idx="1"/>
          </p:nvPr>
        </p:nvSpPr>
        <p:spPr>
          <a:xfrm>
            <a:off x="640080" y="2872899"/>
            <a:ext cx="4243589" cy="3320668"/>
          </a:xfrm>
        </p:spPr>
        <p:txBody>
          <a:bodyPr>
            <a:normAutofit fontScale="85000" lnSpcReduction="20000"/>
          </a:bodyPr>
          <a:lstStyle/>
          <a:p>
            <a:r>
              <a:rPr lang="en-US" sz="1600" b="1" dirty="0">
                <a:latin typeface="Abadi" panose="020B0604020104020204" pitchFamily="34" charset="0"/>
              </a:rPr>
              <a:t>A long time ago in China, there was a Buddhist monastery with 99 monks and their Head Monk.</a:t>
            </a:r>
            <a:br>
              <a:rPr lang="en-US" sz="1600" dirty="0">
                <a:latin typeface="Abadi" panose="020B0604020104020204" pitchFamily="34" charset="0"/>
              </a:rPr>
            </a:br>
            <a:r>
              <a:rPr lang="en-US" sz="1600" dirty="0">
                <a:latin typeface="Abadi" panose="020B0604020104020204" pitchFamily="34" charset="0"/>
              </a:rPr>
              <a:t>The monks lived very simply. They prayed, stayed away from worldly things, and worked hard every day.</a:t>
            </a:r>
          </a:p>
          <a:p>
            <a:r>
              <a:rPr lang="en-US" sz="1600" dirty="0">
                <a:latin typeface="Abadi" panose="020B0604020104020204" pitchFamily="34" charset="0"/>
              </a:rPr>
              <a:t>They needed food and water to live. For food, they went to nearby villages and kindly asked for alms. For water, they had to walk to a pond some distance away. Since there were no taps, pipes, or wells at that time, the monks carried the water in clay pots back to the monastery.</a:t>
            </a:r>
          </a:p>
          <a:p>
            <a:r>
              <a:rPr lang="en-US" sz="1600" dirty="0">
                <a:latin typeface="Abadi" panose="020B0604020104020204" pitchFamily="34" charset="0"/>
              </a:rPr>
              <a:t>Inside the monastery, there was a water tank where they poured the water so that all 100 monks could drink from it during the day.</a:t>
            </a:r>
          </a:p>
          <a:p>
            <a:r>
              <a:rPr lang="en-US" sz="1600" dirty="0">
                <a:latin typeface="Abadi" panose="020B0604020104020204" pitchFamily="34" charset="0"/>
              </a:rPr>
              <a:t>💧 The monks shared the jobs fairly and helped one another. By working together as a community, everyone’s needs were met.</a:t>
            </a:r>
          </a:p>
          <a:p>
            <a:endParaRPr lang="en-GB" sz="1200" dirty="0">
              <a:latin typeface="Calibri" panose="020F0502020204030204" pitchFamily="34" charset="0"/>
              <a:cs typeface="Calibri" panose="020F0502020204030204" pitchFamily="34" charset="0"/>
            </a:endParaRPr>
          </a:p>
        </p:txBody>
      </p:sp>
      <p:pic>
        <p:nvPicPr>
          <p:cNvPr id="5" name="Picture 4" descr="Top picture of a lotus flower floating">
            <a:extLst>
              <a:ext uri="{FF2B5EF4-FFF2-40B4-BE49-F238E27FC236}">
                <a16:creationId xmlns:a16="http://schemas.microsoft.com/office/drawing/2014/main" id="{0ACD660B-8629-FF81-0104-62366BDB80C9}"/>
              </a:ext>
            </a:extLst>
          </p:cNvPr>
          <p:cNvPicPr>
            <a:picLocks noChangeAspect="1"/>
          </p:cNvPicPr>
          <p:nvPr/>
        </p:nvPicPr>
        <p:blipFill>
          <a:blip r:embed="rId3">
            <a:extLst>
              <a:ext uri="{28A0092B-C50C-407E-A947-70E740481C1C}">
                <a14:useLocalDpi xmlns:a14="http://schemas.microsoft.com/office/drawing/2010/main" val="0"/>
              </a:ext>
            </a:extLst>
          </a:blip>
          <a:srcRect l="33298"/>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58702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287BD-7DA4-2269-7B00-1976EA2E80CE}"/>
              </a:ext>
            </a:extLst>
          </p:cNvPr>
          <p:cNvSpPr>
            <a:spLocks noGrp="1"/>
          </p:cNvSpPr>
          <p:nvPr>
            <p:ph type="title"/>
          </p:nvPr>
        </p:nvSpPr>
        <p:spPr>
          <a:xfrm>
            <a:off x="640080" y="325369"/>
            <a:ext cx="4368602" cy="1956841"/>
          </a:xfrm>
        </p:spPr>
        <p:txBody>
          <a:bodyPr anchor="b">
            <a:normAutofit/>
          </a:bodyPr>
          <a:lstStyle/>
          <a:p>
            <a:r>
              <a:rPr lang="en-GB" sz="5400" dirty="0">
                <a:latin typeface="Abadi" panose="020B0604020104020204" pitchFamily="34" charset="0"/>
                <a:cs typeface="Calibri" panose="020F0502020204030204" pitchFamily="34" charset="0"/>
              </a:rPr>
              <a:t>Does it matter?</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2D4672-BE35-E0DB-549B-797D002DAAB4}"/>
              </a:ext>
            </a:extLst>
          </p:cNvPr>
          <p:cNvSpPr>
            <a:spLocks noGrp="1"/>
          </p:cNvSpPr>
          <p:nvPr>
            <p:ph idx="1"/>
          </p:nvPr>
        </p:nvSpPr>
        <p:spPr>
          <a:xfrm>
            <a:off x="640080" y="2872899"/>
            <a:ext cx="4243589" cy="3320668"/>
          </a:xfrm>
        </p:spPr>
        <p:txBody>
          <a:bodyPr>
            <a:normAutofit/>
          </a:bodyPr>
          <a:lstStyle/>
          <a:p>
            <a:r>
              <a:rPr lang="en-GB" sz="2000" dirty="0">
                <a:latin typeface="Abadi" panose="020B0604020104020204" pitchFamily="34" charset="0"/>
                <a:cs typeface="Calibri" panose="020F0502020204030204" pitchFamily="34" charset="0"/>
              </a:rPr>
              <a:t>Does it matter if we didn’t all have the same answers?</a:t>
            </a:r>
          </a:p>
          <a:p>
            <a:r>
              <a:rPr lang="en-GB" sz="2000" dirty="0">
                <a:latin typeface="Abadi" panose="020B0604020104020204" pitchFamily="34" charset="0"/>
                <a:cs typeface="Calibri" panose="020F0502020204030204" pitchFamily="34" charset="0"/>
              </a:rPr>
              <a:t>Was there anything we all agreed on?</a:t>
            </a:r>
          </a:p>
          <a:p>
            <a:r>
              <a:rPr lang="en-GB" sz="2000" dirty="0">
                <a:latin typeface="Abadi" panose="020B0604020104020204" pitchFamily="34" charset="0"/>
                <a:cs typeface="Calibri" panose="020F0502020204030204" pitchFamily="34" charset="0"/>
              </a:rPr>
              <a:t>What do we all have in common?</a:t>
            </a:r>
          </a:p>
          <a:p>
            <a:r>
              <a:rPr lang="en-GB" sz="2000" dirty="0">
                <a:latin typeface="Abadi" panose="020B0604020104020204" pitchFamily="34" charset="0"/>
                <a:cs typeface="Calibri" panose="020F0502020204030204" pitchFamily="34" charset="0"/>
              </a:rPr>
              <a:t>Would other people in our school have these in common?</a:t>
            </a:r>
          </a:p>
          <a:p>
            <a:r>
              <a:rPr lang="en-GB" sz="2000" dirty="0">
                <a:latin typeface="Abadi" panose="020B0604020104020204" pitchFamily="34" charset="0"/>
                <a:cs typeface="Calibri" panose="020F0502020204030204" pitchFamily="34" charset="0"/>
              </a:rPr>
              <a:t>Would people in X area have all these in common?</a:t>
            </a:r>
          </a:p>
          <a:p>
            <a:endParaRPr lang="en-GB" sz="2000" dirty="0">
              <a:latin typeface="Calibri" panose="020F0502020204030204" pitchFamily="34" charset="0"/>
              <a:cs typeface="Calibri" panose="020F0502020204030204" pitchFamily="34" charset="0"/>
            </a:endParaRPr>
          </a:p>
        </p:txBody>
      </p:sp>
      <p:pic>
        <p:nvPicPr>
          <p:cNvPr id="5" name="Picture 4" descr="A sign with words on it&#10;&#10;AI-generated content may be incorrect.">
            <a:extLst>
              <a:ext uri="{FF2B5EF4-FFF2-40B4-BE49-F238E27FC236}">
                <a16:creationId xmlns:a16="http://schemas.microsoft.com/office/drawing/2014/main" id="{74A68497-B4E4-AFAC-5E78-408978510D5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0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E6C48A2B-72A6-5D64-7098-C3ECE4EFF36A}"/>
              </a:ext>
            </a:extLst>
          </p:cNvPr>
          <p:cNvSpPr txBox="1"/>
          <p:nvPr/>
        </p:nvSpPr>
        <p:spPr>
          <a:xfrm>
            <a:off x="9737482" y="6657945"/>
            <a:ext cx="2454518"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www.flickr.com/photos/id-iom/50505394251">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GB" sz="700">
              <a:solidFill>
                <a:srgbClr val="FFFFFF"/>
              </a:solidFill>
            </a:endParaRPr>
          </a:p>
        </p:txBody>
      </p:sp>
    </p:spTree>
    <p:extLst>
      <p:ext uri="{BB962C8B-B14F-4D97-AF65-F5344CB8AC3E}">
        <p14:creationId xmlns:p14="http://schemas.microsoft.com/office/powerpoint/2010/main" val="2845770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8894F-B11D-A95A-F9F6-D7137E19C14C}"/>
            </a:ext>
          </a:extLst>
        </p:cNvPr>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211DABE9-8833-15BA-198E-17C8AB5349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4E1635-4F29-2D6C-39B4-0668A53AF6A7}"/>
              </a:ext>
            </a:extLst>
          </p:cNvPr>
          <p:cNvSpPr>
            <a:spLocks noGrp="1"/>
          </p:cNvSpPr>
          <p:nvPr>
            <p:ph type="title"/>
          </p:nvPr>
        </p:nvSpPr>
        <p:spPr>
          <a:xfrm>
            <a:off x="640080" y="325369"/>
            <a:ext cx="4368602" cy="1956841"/>
          </a:xfrm>
        </p:spPr>
        <p:txBody>
          <a:bodyPr anchor="b">
            <a:normAutofit/>
          </a:bodyPr>
          <a:lstStyle/>
          <a:p>
            <a:r>
              <a:rPr lang="en-GB" sz="5400" dirty="0">
                <a:latin typeface="Abadi" panose="020B0604020104020204" pitchFamily="34" charset="0"/>
              </a:rPr>
              <a:t>Buddhist Teaching</a:t>
            </a:r>
          </a:p>
        </p:txBody>
      </p:sp>
      <p:sp>
        <p:nvSpPr>
          <p:cNvPr id="2070" name="sketchy line">
            <a:extLst>
              <a:ext uri="{FF2B5EF4-FFF2-40B4-BE49-F238E27FC236}">
                <a16:creationId xmlns:a16="http://schemas.microsoft.com/office/drawing/2014/main" id="{CF776E53-3C32-26E4-73BE-853F4EBC1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C3835B-87EB-880E-EAA0-4363FF022E55}"/>
              </a:ext>
            </a:extLst>
          </p:cNvPr>
          <p:cNvSpPr>
            <a:spLocks noGrp="1"/>
          </p:cNvSpPr>
          <p:nvPr>
            <p:ph idx="1"/>
          </p:nvPr>
        </p:nvSpPr>
        <p:spPr>
          <a:xfrm>
            <a:off x="640080" y="2872899"/>
            <a:ext cx="4243589" cy="3320668"/>
          </a:xfrm>
        </p:spPr>
        <p:txBody>
          <a:bodyPr>
            <a:normAutofit/>
          </a:bodyPr>
          <a:lstStyle/>
          <a:p>
            <a:pPr>
              <a:buFont typeface="Courier New" panose="02070309020205020404" pitchFamily="49" charset="0"/>
              <a:buChar char="o"/>
            </a:pPr>
            <a:r>
              <a:rPr lang="en-GB" sz="2400" dirty="0">
                <a:latin typeface="Abadi" panose="020B0604020104020204" pitchFamily="34" charset="0"/>
                <a:cs typeface="Calibri" panose="020F0502020204030204" pitchFamily="34" charset="0"/>
              </a:rPr>
              <a:t>Why do you think the monks shared the job of carrying water?</a:t>
            </a:r>
          </a:p>
          <a:p>
            <a:pPr>
              <a:buFont typeface="Courier New" panose="02070309020205020404" pitchFamily="49" charset="0"/>
              <a:buChar char="o"/>
            </a:pPr>
            <a:r>
              <a:rPr lang="en-GB" sz="2400" dirty="0">
                <a:latin typeface="Abadi" panose="020B0604020104020204" pitchFamily="34" charset="0"/>
                <a:cs typeface="Calibri" panose="020F0502020204030204" pitchFamily="34" charset="0"/>
              </a:rPr>
              <a:t>What might happen if some monks refused to help with the water?</a:t>
            </a:r>
          </a:p>
          <a:p>
            <a:pPr marL="0" indent="0">
              <a:buNone/>
            </a:pPr>
            <a:endParaRPr lang="en-GB" sz="1200" dirty="0">
              <a:latin typeface="Calibri" panose="020F0502020204030204" pitchFamily="34" charset="0"/>
              <a:cs typeface="Calibri" panose="020F0502020204030204" pitchFamily="34" charset="0"/>
            </a:endParaRPr>
          </a:p>
        </p:txBody>
      </p:sp>
      <p:pic>
        <p:nvPicPr>
          <p:cNvPr id="5" name="Picture 4" descr="Top picture of a lotus flower floating">
            <a:extLst>
              <a:ext uri="{FF2B5EF4-FFF2-40B4-BE49-F238E27FC236}">
                <a16:creationId xmlns:a16="http://schemas.microsoft.com/office/drawing/2014/main" id="{B826BF53-59F5-6343-A5E0-D023AB086204}"/>
              </a:ext>
            </a:extLst>
          </p:cNvPr>
          <p:cNvPicPr>
            <a:picLocks noChangeAspect="1"/>
          </p:cNvPicPr>
          <p:nvPr/>
        </p:nvPicPr>
        <p:blipFill>
          <a:blip r:embed="rId3">
            <a:extLst>
              <a:ext uri="{28A0092B-C50C-407E-A947-70E740481C1C}">
                <a14:useLocalDpi xmlns:a14="http://schemas.microsoft.com/office/drawing/2010/main" val="0"/>
              </a:ext>
            </a:extLst>
          </a:blip>
          <a:srcRect l="33298"/>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37480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3E2DA-E1D9-E437-F3F5-FDEFD3CF40DF}"/>
            </a:ext>
          </a:extLst>
        </p:cNvPr>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AC1CDB55-AF27-C4D9-3E64-E28A8EAA4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865DEC-7946-7A72-CD60-6DD601E2CA77}"/>
              </a:ext>
            </a:extLst>
          </p:cNvPr>
          <p:cNvSpPr>
            <a:spLocks noGrp="1"/>
          </p:cNvSpPr>
          <p:nvPr>
            <p:ph type="title"/>
          </p:nvPr>
        </p:nvSpPr>
        <p:spPr>
          <a:xfrm>
            <a:off x="612648" y="365124"/>
            <a:ext cx="5221224" cy="2066544"/>
          </a:xfrm>
        </p:spPr>
        <p:txBody>
          <a:bodyPr anchor="b">
            <a:normAutofit/>
          </a:bodyPr>
          <a:lstStyle/>
          <a:p>
            <a:r>
              <a:rPr lang="en-GB" sz="5400" dirty="0">
                <a:latin typeface="Abadi" panose="020B0604020104020204" pitchFamily="34" charset="0"/>
              </a:rPr>
              <a:t>The Teachings</a:t>
            </a:r>
          </a:p>
        </p:txBody>
      </p:sp>
      <p:pic>
        <p:nvPicPr>
          <p:cNvPr id="6" name="Picture 5" descr="People sharing Ramadan meal">
            <a:extLst>
              <a:ext uri="{FF2B5EF4-FFF2-40B4-BE49-F238E27FC236}">
                <a16:creationId xmlns:a16="http://schemas.microsoft.com/office/drawing/2014/main" id="{69F06A46-360B-12DA-1BD4-EA5E81A85910}"/>
              </a:ext>
            </a:extLst>
          </p:cNvPr>
          <p:cNvPicPr>
            <a:picLocks noChangeAspect="1"/>
          </p:cNvPicPr>
          <p:nvPr/>
        </p:nvPicPr>
        <p:blipFill>
          <a:blip r:embed="rId3">
            <a:extLst>
              <a:ext uri="{28A0092B-C50C-407E-A947-70E740481C1C}">
                <a14:useLocalDpi xmlns:a14="http://schemas.microsoft.com/office/drawing/2010/main" val="0"/>
              </a:ext>
            </a:extLst>
          </a:blip>
          <a:srcRect t="14159" r="-1" b="29768"/>
          <a:stretch>
            <a:fillRect/>
          </a:stretch>
        </p:blipFill>
        <p:spPr>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2056" name="Picture 8" descr="The langar - Practices - AQA - GCSE Religious Studies Revision - AQA ...">
            <a:extLst>
              <a:ext uri="{FF2B5EF4-FFF2-40B4-BE49-F238E27FC236}">
                <a16:creationId xmlns:a16="http://schemas.microsoft.com/office/drawing/2014/main" id="{D27C1533-1FDB-C7D3-4C03-D3DAA149C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108" r="12223" b="3"/>
          <a:stretch>
            <a:fillRect/>
          </a:stretch>
        </p:blipFill>
        <p:spPr bwMode="auto">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a:noFill/>
          <a:extLst>
            <a:ext uri="{909E8E84-426E-40DD-AFC4-6F175D3DCCD1}">
              <a14:hiddenFill xmlns:a14="http://schemas.microsoft.com/office/drawing/2010/main">
                <a:solidFill>
                  <a:srgbClr val="FFFFFF"/>
                </a:solidFill>
              </a14:hiddenFill>
            </a:ext>
          </a:extLst>
        </p:spPr>
      </p:pic>
      <p:sp>
        <p:nvSpPr>
          <p:cNvPr id="2063" name="sketch line">
            <a:extLst>
              <a:ext uri="{FF2B5EF4-FFF2-40B4-BE49-F238E27FC236}">
                <a16:creationId xmlns:a16="http://schemas.microsoft.com/office/drawing/2014/main" id="{DA2A6969-9616-77E8-5E8E-4A0A0A88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7AA58C-A2F9-0E62-D533-E9D4182C5082}"/>
              </a:ext>
            </a:extLst>
          </p:cNvPr>
          <p:cNvSpPr>
            <a:spLocks noGrp="1"/>
          </p:cNvSpPr>
          <p:nvPr>
            <p:ph idx="1"/>
          </p:nvPr>
        </p:nvSpPr>
        <p:spPr>
          <a:xfrm>
            <a:off x="612648" y="2843784"/>
            <a:ext cx="5221224" cy="3328416"/>
          </a:xfrm>
        </p:spPr>
        <p:txBody>
          <a:bodyPr>
            <a:normAutofit/>
          </a:bodyPr>
          <a:lstStyle/>
          <a:p>
            <a:pPr>
              <a:buFont typeface="Courier New" panose="02070309020205020404" pitchFamily="49" charset="0"/>
              <a:buChar char="o"/>
            </a:pPr>
            <a:r>
              <a:rPr lang="en-GB" sz="2000" dirty="0">
                <a:latin typeface="Abadi" panose="020B0604020104020204" pitchFamily="34" charset="0"/>
                <a:cs typeface="Calibri" panose="020F0502020204030204" pitchFamily="34" charset="0"/>
              </a:rPr>
              <a:t>How did the community come together to help each other in the two stories we have just heard?</a:t>
            </a:r>
          </a:p>
          <a:p>
            <a:pPr>
              <a:buFont typeface="Courier New" panose="02070309020205020404" pitchFamily="49" charset="0"/>
              <a:buChar char="o"/>
            </a:pPr>
            <a:endParaRPr lang="en-GB" sz="2000" dirty="0">
              <a:latin typeface="Abadi" panose="020B0604020104020204" pitchFamily="34" charset="0"/>
              <a:cs typeface="Calibri" panose="020F0502020204030204" pitchFamily="34" charset="0"/>
            </a:endParaRPr>
          </a:p>
          <a:p>
            <a:pPr>
              <a:buFont typeface="Courier New" panose="02070309020205020404" pitchFamily="49" charset="0"/>
              <a:buChar char="o"/>
            </a:pPr>
            <a:r>
              <a:rPr lang="en-GB" sz="2000" dirty="0">
                <a:latin typeface="Abadi" panose="020B0604020104020204" pitchFamily="34" charset="0"/>
                <a:cs typeface="Calibri" panose="020F0502020204030204" pitchFamily="34" charset="0"/>
              </a:rPr>
              <a:t>Can you think of any times when your school community comes together in a similar way?</a:t>
            </a:r>
          </a:p>
          <a:p>
            <a:endParaRPr lang="en-GB" sz="1700" dirty="0">
              <a:latin typeface="Calibri" panose="020F0502020204030204" pitchFamily="34" charset="0"/>
              <a:cs typeface="Calibri" panose="020F0502020204030204" pitchFamily="34" charset="0"/>
            </a:endParaRPr>
          </a:p>
        </p:txBody>
      </p:sp>
      <p:pic>
        <p:nvPicPr>
          <p:cNvPr id="2054" name="Picture 6" descr="Premium Vector | Autumn harvest basket vector illustration colorful ...">
            <a:extLst>
              <a:ext uri="{FF2B5EF4-FFF2-40B4-BE49-F238E27FC236}">
                <a16:creationId xmlns:a16="http://schemas.microsoft.com/office/drawing/2014/main" id="{478A80AC-CA2F-16BD-9D54-10711EBA96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907" r="721"/>
          <a:stretch>
            <a:fillRect/>
          </a:stretch>
        </p:blipFill>
        <p:spPr bwMode="auto">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787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AD6F8AD-D5F4-B4A3-2225-77A3064EFF77}"/>
              </a:ext>
            </a:extLst>
          </p:cNvPr>
          <p:cNvSpPr/>
          <p:nvPr/>
        </p:nvSpPr>
        <p:spPr>
          <a:xfrm>
            <a:off x="4480560" y="2255520"/>
            <a:ext cx="3322320" cy="2682240"/>
          </a:xfrm>
          <a:prstGeom prst="ellipse">
            <a:avLst/>
          </a:prstGeom>
          <a:solidFill>
            <a:srgbClr val="FFC000"/>
          </a:solid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rPr>
              <a:t>What is good about eating together?</a:t>
            </a:r>
          </a:p>
        </p:txBody>
      </p:sp>
      <p:sp>
        <p:nvSpPr>
          <p:cNvPr id="8" name="Content Placeholder 2">
            <a:extLst>
              <a:ext uri="{FF2B5EF4-FFF2-40B4-BE49-F238E27FC236}">
                <a16:creationId xmlns:a16="http://schemas.microsoft.com/office/drawing/2014/main" id="{D3052B0C-5DD1-6A6C-7BF2-DC12B8DF6647}"/>
              </a:ext>
            </a:extLst>
          </p:cNvPr>
          <p:cNvSpPr txBox="1">
            <a:spLocks/>
          </p:cNvSpPr>
          <p:nvPr/>
        </p:nvSpPr>
        <p:spPr>
          <a:xfrm>
            <a:off x="7632192" y="1005840"/>
            <a:ext cx="3954780" cy="6126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Abadi" panose="020B0604020104020204" pitchFamily="34" charset="0"/>
                <a:cs typeface="Calibri" panose="020F0502020204030204" pitchFamily="34" charset="0"/>
              </a:rPr>
              <a:t>How do we all work together to make it better?  </a:t>
            </a:r>
          </a:p>
          <a:p>
            <a:pPr marL="0" indent="0">
              <a:buNone/>
            </a:pPr>
            <a:r>
              <a:rPr lang="en-GB" sz="1600" dirty="0">
                <a:latin typeface="Abadi" panose="020B0604020104020204" pitchFamily="34" charset="0"/>
                <a:cs typeface="Calibri" panose="020F0502020204030204" pitchFamily="34" charset="0"/>
              </a:rPr>
              <a:t>How do we show equality in the canteen?</a:t>
            </a:r>
          </a:p>
        </p:txBody>
      </p:sp>
      <p:sp>
        <p:nvSpPr>
          <p:cNvPr id="9" name="Content Placeholder 2">
            <a:extLst>
              <a:ext uri="{FF2B5EF4-FFF2-40B4-BE49-F238E27FC236}">
                <a16:creationId xmlns:a16="http://schemas.microsoft.com/office/drawing/2014/main" id="{C7800D47-B82A-E518-646B-E0704073112B}"/>
              </a:ext>
            </a:extLst>
          </p:cNvPr>
          <p:cNvSpPr txBox="1">
            <a:spLocks/>
          </p:cNvSpPr>
          <p:nvPr/>
        </p:nvSpPr>
        <p:spPr>
          <a:xfrm>
            <a:off x="9121140" y="3596640"/>
            <a:ext cx="2636520" cy="2255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00" dirty="0">
                <a:latin typeface="Abadi" panose="020B0604020104020204" pitchFamily="34" charset="0"/>
                <a:cs typeface="Calibri" panose="020F0502020204030204" pitchFamily="34" charset="0"/>
              </a:rPr>
              <a:t>Do you enjoy eating in the canteen with more people or do you prefer to eat on your own?</a:t>
            </a:r>
          </a:p>
        </p:txBody>
      </p:sp>
      <p:sp>
        <p:nvSpPr>
          <p:cNvPr id="10" name="Content Placeholder 2">
            <a:extLst>
              <a:ext uri="{FF2B5EF4-FFF2-40B4-BE49-F238E27FC236}">
                <a16:creationId xmlns:a16="http://schemas.microsoft.com/office/drawing/2014/main" id="{2ED032B2-A68C-9DA6-C8FB-A80A0EDE0FD6}"/>
              </a:ext>
            </a:extLst>
          </p:cNvPr>
          <p:cNvSpPr txBox="1">
            <a:spLocks/>
          </p:cNvSpPr>
          <p:nvPr/>
        </p:nvSpPr>
        <p:spPr>
          <a:xfrm>
            <a:off x="428244" y="1005840"/>
            <a:ext cx="3607308" cy="10058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latin typeface="Abadi" panose="020B0604020104020204" pitchFamily="34" charset="0"/>
                <a:cs typeface="Calibri" panose="020F0502020204030204" pitchFamily="34" charset="0"/>
              </a:rPr>
              <a:t>Think about the school canteen.  Would you rather eat alone or together?  </a:t>
            </a:r>
          </a:p>
          <a:p>
            <a:pPr marL="0" indent="0">
              <a:buNone/>
            </a:pPr>
            <a:r>
              <a:rPr lang="en-GB" sz="1800" dirty="0">
                <a:latin typeface="Abadi" panose="020B0604020104020204" pitchFamily="34" charset="0"/>
                <a:cs typeface="Calibri" panose="020F0502020204030204" pitchFamily="34" charset="0"/>
              </a:rPr>
              <a:t>How many people are there to help us with our lunch?</a:t>
            </a:r>
          </a:p>
        </p:txBody>
      </p:sp>
      <p:sp>
        <p:nvSpPr>
          <p:cNvPr id="11" name="Content Placeholder 2">
            <a:extLst>
              <a:ext uri="{FF2B5EF4-FFF2-40B4-BE49-F238E27FC236}">
                <a16:creationId xmlns:a16="http://schemas.microsoft.com/office/drawing/2014/main" id="{4DCFC69D-233D-1C74-4477-14ED32720BAF}"/>
              </a:ext>
            </a:extLst>
          </p:cNvPr>
          <p:cNvSpPr txBox="1">
            <a:spLocks/>
          </p:cNvSpPr>
          <p:nvPr/>
        </p:nvSpPr>
        <p:spPr>
          <a:xfrm>
            <a:off x="1024128" y="4937760"/>
            <a:ext cx="2636520" cy="3718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latin typeface="Abadi" panose="020B0604020104020204" pitchFamily="34" charset="0"/>
                <a:cs typeface="Calibri" panose="020F0502020204030204" pitchFamily="34" charset="0"/>
              </a:rPr>
              <a:t>What words about sharing food and eating together could we add to our word wall?</a:t>
            </a:r>
          </a:p>
        </p:txBody>
      </p:sp>
    </p:spTree>
    <p:extLst>
      <p:ext uri="{BB962C8B-B14F-4D97-AF65-F5344CB8AC3E}">
        <p14:creationId xmlns:p14="http://schemas.microsoft.com/office/powerpoint/2010/main" val="315636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F7EA3-8BC3-7D49-6F65-1BC8AE29DA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39593-434C-EBB0-7DB4-F1593E427373}"/>
              </a:ext>
            </a:extLst>
          </p:cNvPr>
          <p:cNvSpPr>
            <a:spLocks noGrp="1"/>
          </p:cNvSpPr>
          <p:nvPr>
            <p:ph type="title"/>
          </p:nvPr>
        </p:nvSpPr>
        <p:spPr>
          <a:xfrm>
            <a:off x="638881" y="457200"/>
            <a:ext cx="10909640" cy="1368614"/>
          </a:xfrm>
        </p:spPr>
        <p:txBody>
          <a:bodyPr vert="horz" lIns="91440" tIns="45720" rIns="91440" bIns="45720" rtlCol="0" anchor="ctr">
            <a:noAutofit/>
          </a:bodyPr>
          <a:lstStyle/>
          <a:p>
            <a:pPr algn="ctr"/>
            <a:r>
              <a:rPr lang="en-US" sz="4800" dirty="0">
                <a:latin typeface="Abadi" panose="020B0604020104020204" pitchFamily="34" charset="0"/>
              </a:rPr>
              <a:t>Interfaith Week Poetry Competition 2025</a:t>
            </a:r>
          </a:p>
        </p:txBody>
      </p:sp>
      <p:sp>
        <p:nvSpPr>
          <p:cNvPr id="3" name="TextBox 2">
            <a:extLst>
              <a:ext uri="{FF2B5EF4-FFF2-40B4-BE49-F238E27FC236}">
                <a16:creationId xmlns:a16="http://schemas.microsoft.com/office/drawing/2014/main" id="{DBB1FF86-3AA9-B310-D658-6938A0239607}"/>
              </a:ext>
            </a:extLst>
          </p:cNvPr>
          <p:cNvSpPr txBox="1"/>
          <p:nvPr/>
        </p:nvSpPr>
        <p:spPr>
          <a:xfrm>
            <a:off x="638881" y="1859827"/>
            <a:ext cx="10909643" cy="5674589"/>
          </a:xfrm>
          <a:prstGeom prst="rect">
            <a:avLst/>
          </a:prstGeom>
        </p:spPr>
        <p:txBody>
          <a:bodyPr vert="horz" lIns="91440" tIns="45720" rIns="91440" bIns="45720" rtlCol="0" anchor="ctr">
            <a:normAutofit fontScale="47500" lnSpcReduction="20000"/>
          </a:bodyPr>
          <a:lstStyle/>
          <a:p>
            <a:pPr>
              <a:lnSpc>
                <a:spcPct val="90000"/>
              </a:lnSpc>
              <a:spcBef>
                <a:spcPts val="1000"/>
              </a:spcBef>
            </a:pPr>
            <a:r>
              <a:rPr lang="en-US" sz="3500" dirty="0">
                <a:latin typeface="Abadi" panose="020B0604020104020204" pitchFamily="34" charset="0"/>
              </a:rPr>
              <a:t>This year we are inviting you to take part in our Interfaith week poetry competition.</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We are asking you to write a poem on the theme Community: Together we Serve</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We want to see you using the key concepts and perspectives from the IFW session reflected in your work.</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Your teacher will judge a Key Stage 1 and Key Stage 2 winner in school; the winner will then be sent to the Interfaith Week team to judge nationally.</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There will be lots of exciting prizes and certificates for individuals and the school.</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Further information available from your teachers.</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Closing date 28</a:t>
            </a:r>
            <a:r>
              <a:rPr lang="en-US" sz="3500" baseline="30000" dirty="0">
                <a:latin typeface="Abadi" panose="020B0604020104020204" pitchFamily="34" charset="0"/>
              </a:rPr>
              <a:t>th</a:t>
            </a:r>
            <a:r>
              <a:rPr lang="en-US" sz="3500" dirty="0">
                <a:latin typeface="Abadi" panose="020B0604020104020204" pitchFamily="34" charset="0"/>
              </a:rPr>
              <a:t> November</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hlinkClick r:id="rId2"/>
              </a:rPr>
              <a:t>www.ifw4schools.co.uk</a:t>
            </a:r>
            <a:endParaRPr lang="en-US" sz="3500" dirty="0">
              <a:latin typeface="Abadi" panose="020B0604020104020204" pitchFamily="34" charset="0"/>
            </a:endParaRPr>
          </a:p>
          <a:p>
            <a:pPr algn="ctr">
              <a:lnSpc>
                <a:spcPct val="90000"/>
              </a:lnSpc>
              <a:spcBef>
                <a:spcPts val="1000"/>
              </a:spcBef>
            </a:pPr>
            <a:endParaRPr lang="en-US" sz="2000" dirty="0">
              <a:latin typeface="Abadi" panose="020B0604020104020204" pitchFamily="34" charset="0"/>
            </a:endParaRPr>
          </a:p>
          <a:p>
            <a:pPr algn="ctr">
              <a:lnSpc>
                <a:spcPct val="90000"/>
              </a:lnSpc>
              <a:spcBef>
                <a:spcPts val="1000"/>
              </a:spcBef>
            </a:pPr>
            <a:r>
              <a:rPr lang="en-US" sz="2000" dirty="0">
                <a:latin typeface="Abadi" panose="020B0604020104020204" pitchFamily="34" charset="0"/>
              </a:rPr>
              <a:t> </a:t>
            </a:r>
          </a:p>
        </p:txBody>
      </p:sp>
      <p:pic>
        <p:nvPicPr>
          <p:cNvPr id="9" name="Picture 8">
            <a:extLst>
              <a:ext uri="{FF2B5EF4-FFF2-40B4-BE49-F238E27FC236}">
                <a16:creationId xmlns:a16="http://schemas.microsoft.com/office/drawing/2014/main" id="{3880477D-09B0-133F-DC75-7841D2E2F5BF}"/>
              </a:ext>
            </a:extLst>
          </p:cNvPr>
          <p:cNvPicPr>
            <a:picLocks noChangeAspect="1"/>
          </p:cNvPicPr>
          <p:nvPr/>
        </p:nvPicPr>
        <p:blipFill>
          <a:blip r:embed="rId3"/>
          <a:srcRect l="4038" t="11575" r="86731" b="71643"/>
          <a:stretch>
            <a:fillRect/>
          </a:stretch>
        </p:blipFill>
        <p:spPr>
          <a:xfrm>
            <a:off x="10148836" y="5032187"/>
            <a:ext cx="1637882" cy="1675027"/>
          </a:xfrm>
          <a:prstGeom prst="rect">
            <a:avLst/>
          </a:prstGeom>
        </p:spPr>
      </p:pic>
    </p:spTree>
    <p:extLst>
      <p:ext uri="{BB962C8B-B14F-4D97-AF65-F5344CB8AC3E}">
        <p14:creationId xmlns:p14="http://schemas.microsoft.com/office/powerpoint/2010/main" val="1120089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0E890-80E3-3E57-7A9C-B6CF60E744C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E9B4B4-1590-CF84-16CE-19CE6AAE4325}"/>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dirty="0">
                <a:solidFill>
                  <a:schemeClr val="tx1"/>
                </a:solidFill>
                <a:latin typeface="Abadi" panose="020B0604020104020204" pitchFamily="34" charset="0"/>
              </a:rPr>
              <a:t>BUILD</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AE601FA-4525-F5D8-D9CC-84B42A84EC8D}"/>
              </a:ext>
            </a:extLst>
          </p:cNvPr>
          <p:cNvSpPr txBox="1"/>
          <p:nvPr/>
        </p:nvSpPr>
        <p:spPr>
          <a:xfrm>
            <a:off x="630936" y="2807208"/>
            <a:ext cx="3429000" cy="3410712"/>
          </a:xfrm>
          <a:prstGeom prst="rect">
            <a:avLst/>
          </a:prstGeom>
        </p:spPr>
        <p:txBody>
          <a:bodyPr vert="horz" lIns="91440" tIns="45720" rIns="91440" bIns="45720" rtlCol="0" anchor="t">
            <a:normAutofit/>
          </a:bodyPr>
          <a:lstStyle/>
          <a:p>
            <a:pPr>
              <a:lnSpc>
                <a:spcPct val="90000"/>
              </a:lnSpc>
              <a:spcAft>
                <a:spcPts val="600"/>
              </a:spcAft>
            </a:pPr>
            <a:r>
              <a:rPr lang="en-US" sz="2000" dirty="0">
                <a:latin typeface="Abadi" panose="020B0604020104020204" pitchFamily="34" charset="0"/>
              </a:rPr>
              <a:t>When sharing our own faiths and beliefs, it’s important to agree on some ground rules. This helps make sure that everyone feels comfortable, respected, and able to speak in a brave and safe space. Watch the following clip to see how we can create this kind of space in our school.</a:t>
            </a:r>
          </a:p>
        </p:txBody>
      </p:sp>
      <p:pic>
        <p:nvPicPr>
          <p:cNvPr id="4" name="Online Media 3" title="BUILDing a Safe Space film for primary schools">
            <a:hlinkClick r:id="" action="ppaction://media"/>
            <a:extLst>
              <a:ext uri="{FF2B5EF4-FFF2-40B4-BE49-F238E27FC236}">
                <a16:creationId xmlns:a16="http://schemas.microsoft.com/office/drawing/2014/main" id="{32BBD7AB-003B-B64B-263E-5F873EC74E47}"/>
              </a:ext>
            </a:extLst>
          </p:cNvPr>
          <p:cNvPicPr>
            <a:picLocks noRot="1" noChangeAspect="1"/>
          </p:cNvPicPr>
          <p:nvPr>
            <a:videoFile r:link="rId1"/>
          </p:nvPr>
        </p:nvPicPr>
        <p:blipFill>
          <a:blip r:embed="rId4"/>
          <a:stretch>
            <a:fillRect/>
          </a:stretch>
        </p:blipFill>
        <p:spPr>
          <a:xfrm>
            <a:off x="4654296" y="1478699"/>
            <a:ext cx="6903720" cy="3900601"/>
          </a:xfrm>
          <a:prstGeom prst="rect">
            <a:avLst/>
          </a:prstGeom>
        </p:spPr>
      </p:pic>
    </p:spTree>
    <p:extLst>
      <p:ext uri="{BB962C8B-B14F-4D97-AF65-F5344CB8AC3E}">
        <p14:creationId xmlns:p14="http://schemas.microsoft.com/office/powerpoint/2010/main" val="135672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ECC3E0-11FD-D89D-B2EB-764C063D3234}"/>
              </a:ext>
            </a:extLst>
          </p:cNvPr>
          <p:cNvSpPr>
            <a:spLocks noGrp="1"/>
          </p:cNvSpPr>
          <p:nvPr>
            <p:ph type="title"/>
          </p:nvPr>
        </p:nvSpPr>
        <p:spPr>
          <a:xfrm>
            <a:off x="643468" y="643467"/>
            <a:ext cx="4620584" cy="4567137"/>
          </a:xfrm>
        </p:spPr>
        <p:txBody>
          <a:bodyPr vert="horz" lIns="91440" tIns="45720" rIns="91440" bIns="45720" rtlCol="0" anchor="b">
            <a:normAutofit fontScale="90000"/>
          </a:bodyPr>
          <a:lstStyle/>
          <a:p>
            <a:r>
              <a:rPr lang="en-US" sz="6600" dirty="0">
                <a:latin typeface="Abadi" panose="020B0604020104020204" pitchFamily="34" charset="0"/>
              </a:rPr>
              <a:t>1.What does community mean?</a:t>
            </a:r>
            <a:br>
              <a:rPr lang="en-US" sz="6600" dirty="0">
                <a:latin typeface="Abadi" panose="020B0604020104020204" pitchFamily="34" charset="0"/>
              </a:rPr>
            </a:br>
            <a:r>
              <a:rPr lang="en-US" sz="6600" dirty="0">
                <a:latin typeface="Abadi" panose="020B0604020104020204" pitchFamily="34" charset="0"/>
              </a:rPr>
              <a:t> </a:t>
            </a:r>
          </a:p>
        </p:txBody>
      </p:sp>
      <p:pic>
        <p:nvPicPr>
          <p:cNvPr id="7" name="Picture 6" descr="Colorful overlapping people icons">
            <a:extLst>
              <a:ext uri="{FF2B5EF4-FFF2-40B4-BE49-F238E27FC236}">
                <a16:creationId xmlns:a16="http://schemas.microsoft.com/office/drawing/2014/main" id="{F63688B8-69F8-D100-00B4-0E0B0992474F}"/>
              </a:ext>
            </a:extLst>
          </p:cNvPr>
          <p:cNvPicPr>
            <a:picLocks noChangeAspect="1"/>
          </p:cNvPicPr>
          <p:nvPr/>
        </p:nvPicPr>
        <p:blipFill>
          <a:blip r:embed="rId3">
            <a:extLst>
              <a:ext uri="{28A0092B-C50C-407E-A947-70E740481C1C}">
                <a14:useLocalDpi xmlns:a14="http://schemas.microsoft.com/office/drawing/2010/main" val="0"/>
              </a:ext>
            </a:extLst>
          </a:blip>
          <a:srcRect l="28579" r="13383"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53191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7497-CD98-4DB7-D3DB-3D5532CAC41A}"/>
              </a:ext>
            </a:extLst>
          </p:cNvPr>
          <p:cNvSpPr>
            <a:spLocks noGrp="1"/>
          </p:cNvSpPr>
          <p:nvPr>
            <p:ph type="title"/>
          </p:nvPr>
        </p:nvSpPr>
        <p:spPr/>
        <p:txBody>
          <a:bodyPr/>
          <a:lstStyle/>
          <a:p>
            <a:r>
              <a:rPr lang="en-GB" dirty="0">
                <a:latin typeface="Abadi" panose="020B0604020104020204" pitchFamily="34" charset="0"/>
                <a:cs typeface="Calibri" panose="020F0502020204030204" pitchFamily="34" charset="0"/>
              </a:rPr>
              <a:t>What does community mean?</a:t>
            </a:r>
          </a:p>
        </p:txBody>
      </p:sp>
      <p:sp>
        <p:nvSpPr>
          <p:cNvPr id="3" name="Content Placeholder 2">
            <a:extLst>
              <a:ext uri="{FF2B5EF4-FFF2-40B4-BE49-F238E27FC236}">
                <a16:creationId xmlns:a16="http://schemas.microsoft.com/office/drawing/2014/main" id="{3FB4E5C9-12FF-7448-2D3A-1810465385AB}"/>
              </a:ext>
            </a:extLst>
          </p:cNvPr>
          <p:cNvSpPr>
            <a:spLocks noGrp="1"/>
          </p:cNvSpPr>
          <p:nvPr>
            <p:ph idx="1"/>
          </p:nvPr>
        </p:nvSpPr>
        <p:spPr>
          <a:xfrm>
            <a:off x="759542" y="4317206"/>
            <a:ext cx="10515600" cy="4351338"/>
          </a:xfrm>
        </p:spPr>
        <p:txBody>
          <a:bodyPr/>
          <a:lstStyle/>
          <a:p>
            <a:r>
              <a:rPr lang="en-GB" dirty="0">
                <a:latin typeface="Calibri" panose="020F0502020204030204" pitchFamily="34" charset="0"/>
                <a:cs typeface="Calibri" panose="020F0502020204030204" pitchFamily="34" charset="0"/>
              </a:rPr>
              <a:t>What do you think this means? </a:t>
            </a:r>
          </a:p>
          <a:p>
            <a:r>
              <a:rPr lang="en-GB" dirty="0">
                <a:latin typeface="Calibri" panose="020F0502020204030204" pitchFamily="34" charset="0"/>
                <a:cs typeface="Calibri" panose="020F0502020204030204" pitchFamily="34" charset="0"/>
              </a:rPr>
              <a:t>How are we all one community?</a:t>
            </a:r>
          </a:p>
          <a:p>
            <a:r>
              <a:rPr lang="en-GB" dirty="0">
                <a:latin typeface="Calibri" panose="020F0502020204030204" pitchFamily="34" charset="0"/>
                <a:cs typeface="Calibri" panose="020F0502020204030204" pitchFamily="34" charset="0"/>
              </a:rPr>
              <a:t>How does it feel to be a part in our community?</a:t>
            </a:r>
          </a:p>
          <a:p>
            <a:r>
              <a:rPr lang="en-GB" dirty="0">
                <a:latin typeface="Calibri" panose="020F0502020204030204" pitchFamily="34" charset="0"/>
                <a:cs typeface="Calibri" panose="020F0502020204030204" pitchFamily="34" charset="0"/>
              </a:rPr>
              <a:t>What might be good about being part of a community? </a:t>
            </a:r>
          </a:p>
          <a:p>
            <a:pPr marL="0" indent="0">
              <a:buNone/>
            </a:pPr>
            <a:endParaRPr lang="en-GB"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6930C9F-1644-29C0-CB27-6140624F6135}"/>
              </a:ext>
            </a:extLst>
          </p:cNvPr>
          <p:cNvSpPr/>
          <p:nvPr/>
        </p:nvSpPr>
        <p:spPr>
          <a:xfrm>
            <a:off x="3729570" y="2859180"/>
            <a:ext cx="4260911" cy="923330"/>
          </a:xfrm>
          <a:prstGeom prst="rect">
            <a:avLst/>
          </a:prstGeom>
          <a:solidFill>
            <a:srgbClr val="FFC000"/>
          </a:solidFill>
        </p:spPr>
        <p:txBody>
          <a:bodyPr wrap="none" lIns="91440" tIns="45720" rIns="91440" bIns="45720">
            <a:spAutoFit/>
          </a:bodyPr>
          <a:lstStyle/>
          <a:p>
            <a:pPr algn="ctr"/>
            <a:r>
              <a:rPr lang="en-US" sz="5400" b="1" dirty="0">
                <a:ln w="22225">
                  <a:solidFill>
                    <a:schemeClr val="accent2"/>
                  </a:solidFill>
                  <a:prstDash val="solid"/>
                </a:ln>
                <a:solidFill>
                  <a:srgbClr val="7030A0"/>
                </a:solidFill>
              </a:rPr>
              <a:t>COMMUNITY</a:t>
            </a:r>
          </a:p>
        </p:txBody>
      </p:sp>
      <p:cxnSp>
        <p:nvCxnSpPr>
          <p:cNvPr id="7" name="Straight Arrow Connector 6">
            <a:extLst>
              <a:ext uri="{FF2B5EF4-FFF2-40B4-BE49-F238E27FC236}">
                <a16:creationId xmlns:a16="http://schemas.microsoft.com/office/drawing/2014/main" id="{C200B802-AC9A-1083-1137-7754F15C1BDB}"/>
              </a:ext>
            </a:extLst>
          </p:cNvPr>
          <p:cNvCxnSpPr/>
          <p:nvPr/>
        </p:nvCxnSpPr>
        <p:spPr>
          <a:xfrm>
            <a:off x="2349910" y="2733368"/>
            <a:ext cx="1514167" cy="412955"/>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69D7E8C8-7FF1-79BD-07F5-DD8D53F876CA}"/>
              </a:ext>
            </a:extLst>
          </p:cNvPr>
          <p:cNvCxnSpPr>
            <a:cxnSpLocks/>
          </p:cNvCxnSpPr>
          <p:nvPr/>
        </p:nvCxnSpPr>
        <p:spPr>
          <a:xfrm flipH="1">
            <a:off x="7610167" y="2005550"/>
            <a:ext cx="1150375" cy="998396"/>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9E530C73-3EA3-CB27-60B2-461DD8AD3416}"/>
              </a:ext>
            </a:extLst>
          </p:cNvPr>
          <p:cNvSpPr txBox="1"/>
          <p:nvPr/>
        </p:nvSpPr>
        <p:spPr>
          <a:xfrm>
            <a:off x="558800" y="2164080"/>
            <a:ext cx="2255520" cy="954107"/>
          </a:xfrm>
          <a:prstGeom prst="rect">
            <a:avLst/>
          </a:prstGeom>
          <a:noFill/>
        </p:spPr>
        <p:txBody>
          <a:bodyPr wrap="square" rtlCol="0">
            <a:spAutoFit/>
          </a:bodyPr>
          <a:lstStyle/>
          <a:p>
            <a:pPr algn="ctr"/>
            <a:r>
              <a:rPr lang="en-GB" sz="2800" dirty="0">
                <a:latin typeface="Abadi" panose="020B0604020104020204" pitchFamily="34" charset="0"/>
              </a:rPr>
              <a:t>COM: means ‘with’</a:t>
            </a:r>
          </a:p>
        </p:txBody>
      </p:sp>
      <p:sp>
        <p:nvSpPr>
          <p:cNvPr id="14" name="TextBox 13">
            <a:extLst>
              <a:ext uri="{FF2B5EF4-FFF2-40B4-BE49-F238E27FC236}">
                <a16:creationId xmlns:a16="http://schemas.microsoft.com/office/drawing/2014/main" id="{83ABDDB0-9B48-423D-D957-8B226411696B}"/>
              </a:ext>
            </a:extLst>
          </p:cNvPr>
          <p:cNvSpPr txBox="1"/>
          <p:nvPr/>
        </p:nvSpPr>
        <p:spPr>
          <a:xfrm>
            <a:off x="8662571" y="1586687"/>
            <a:ext cx="2255520" cy="954107"/>
          </a:xfrm>
          <a:prstGeom prst="rect">
            <a:avLst/>
          </a:prstGeom>
          <a:noFill/>
        </p:spPr>
        <p:txBody>
          <a:bodyPr wrap="square" rtlCol="0">
            <a:spAutoFit/>
          </a:bodyPr>
          <a:lstStyle/>
          <a:p>
            <a:pPr algn="ctr"/>
            <a:r>
              <a:rPr lang="en-GB" sz="2800" dirty="0">
                <a:latin typeface="Abadi" panose="020B0604020104020204" pitchFamily="34" charset="0"/>
              </a:rPr>
              <a:t>Unity: means ‘one’</a:t>
            </a:r>
          </a:p>
        </p:txBody>
      </p:sp>
      <p:pic>
        <p:nvPicPr>
          <p:cNvPr id="6" name="Picture 5" descr="Child looking at a world map">
            <a:hlinkClick r:id="rId3"/>
            <a:extLst>
              <a:ext uri="{FF2B5EF4-FFF2-40B4-BE49-F238E27FC236}">
                <a16:creationId xmlns:a16="http://schemas.microsoft.com/office/drawing/2014/main" id="{2B610EF2-91F2-7C4F-E84E-1BA782C40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0542" y="3782510"/>
            <a:ext cx="2961995" cy="1974181"/>
          </a:xfrm>
          <a:prstGeom prst="rect">
            <a:avLst/>
          </a:prstGeom>
        </p:spPr>
      </p:pic>
    </p:spTree>
    <p:extLst>
      <p:ext uri="{BB962C8B-B14F-4D97-AF65-F5344CB8AC3E}">
        <p14:creationId xmlns:p14="http://schemas.microsoft.com/office/powerpoint/2010/main" val="150050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1000"/>
                                        <p:tgtEl>
                                          <p:spTgt spid="3">
                                            <p:txEl>
                                              <p:pRg st="1" end="1"/>
                                            </p:txEl>
                                          </p:spTgt>
                                        </p:tgtEl>
                                      </p:cBhvr>
                                    </p:animEffect>
                                    <p:anim calcmode="lin" valueType="num">
                                      <p:cBhvr>
                                        <p:cTn id="4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fade">
                                      <p:cBhvr>
                                        <p:cTn id="49" dur="1000"/>
                                        <p:tgtEl>
                                          <p:spTgt spid="3">
                                            <p:txEl>
                                              <p:pRg st="2" end="2"/>
                                            </p:txEl>
                                          </p:spTgt>
                                        </p:tgtEl>
                                      </p:cBhvr>
                                    </p:animEffect>
                                    <p:anim calcmode="lin" valueType="num">
                                      <p:cBhvr>
                                        <p:cTn id="5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3" end="3"/>
                                            </p:txEl>
                                          </p:spTgt>
                                        </p:tgtEl>
                                        <p:attrNameLst>
                                          <p:attrName>style.visibility</p:attrName>
                                        </p:attrNameLst>
                                      </p:cBhvr>
                                      <p:to>
                                        <p:strVal val="visible"/>
                                      </p:to>
                                    </p:set>
                                    <p:animEffect transition="in" filter="fade">
                                      <p:cBhvr>
                                        <p:cTn id="56" dur="1000"/>
                                        <p:tgtEl>
                                          <p:spTgt spid="3">
                                            <p:txEl>
                                              <p:pRg st="3" end="3"/>
                                            </p:txEl>
                                          </p:spTgt>
                                        </p:tgtEl>
                                      </p:cBhvr>
                                    </p:animEffect>
                                    <p:anim calcmode="lin" valueType="num">
                                      <p:cBhvr>
                                        <p:cTn id="5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7D8DF-DCED-897D-0F1A-D238573BED0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4945739-1424-022A-D459-423DD11B4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9F4A67-DF1D-B76A-9E06-57221BE0AB62}"/>
              </a:ext>
            </a:extLst>
          </p:cNvPr>
          <p:cNvSpPr>
            <a:spLocks noGrp="1"/>
          </p:cNvSpPr>
          <p:nvPr>
            <p:ph type="title"/>
          </p:nvPr>
        </p:nvSpPr>
        <p:spPr>
          <a:xfrm>
            <a:off x="640080" y="325369"/>
            <a:ext cx="4368602" cy="1956841"/>
          </a:xfrm>
        </p:spPr>
        <p:txBody>
          <a:bodyPr anchor="b">
            <a:normAutofit/>
          </a:bodyPr>
          <a:lstStyle/>
          <a:p>
            <a:r>
              <a:rPr lang="en-GB" sz="4200" dirty="0">
                <a:latin typeface="Abadi" panose="020B0604020104020204" pitchFamily="34" charset="0"/>
                <a:cs typeface="Calibri" panose="020F0502020204030204" pitchFamily="34" charset="0"/>
              </a:rPr>
              <a:t>What communities do you belong to?</a:t>
            </a:r>
          </a:p>
        </p:txBody>
      </p:sp>
      <p:sp>
        <p:nvSpPr>
          <p:cNvPr id="21" name="sketchy line">
            <a:extLst>
              <a:ext uri="{FF2B5EF4-FFF2-40B4-BE49-F238E27FC236}">
                <a16:creationId xmlns:a16="http://schemas.microsoft.com/office/drawing/2014/main" id="{93EF2697-051D-5B0D-D0C1-3299BACCC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B45456-4A8F-10F8-D862-BCBCBD24DCE2}"/>
              </a:ext>
            </a:extLst>
          </p:cNvPr>
          <p:cNvSpPr>
            <a:spLocks noGrp="1"/>
          </p:cNvSpPr>
          <p:nvPr>
            <p:ph idx="1"/>
          </p:nvPr>
        </p:nvSpPr>
        <p:spPr>
          <a:xfrm>
            <a:off x="640080" y="2872899"/>
            <a:ext cx="4243589" cy="3320668"/>
          </a:xfrm>
        </p:spPr>
        <p:txBody>
          <a:bodyPr>
            <a:normAutofit/>
          </a:bodyPr>
          <a:lstStyle/>
          <a:p>
            <a:r>
              <a:rPr lang="en-GB" sz="2200" dirty="0">
                <a:latin typeface="Abadi" panose="020B0604020104020204" pitchFamily="34" charset="0"/>
                <a:cs typeface="Calibri" panose="020F0502020204030204" pitchFamily="34" charset="0"/>
              </a:rPr>
              <a:t>Think about the many factors that shape who you are as an individual and community.</a:t>
            </a:r>
          </a:p>
          <a:p>
            <a:endParaRPr lang="en-GB" sz="2200" dirty="0">
              <a:latin typeface="Abadi" panose="020B0604020104020204" pitchFamily="34" charset="0"/>
              <a:cs typeface="Calibri" panose="020F0502020204030204" pitchFamily="34" charset="0"/>
            </a:endParaRPr>
          </a:p>
          <a:p>
            <a:r>
              <a:rPr lang="en-GB" sz="2200" dirty="0">
                <a:latin typeface="Abadi" panose="020B0604020104020204" pitchFamily="34" charset="0"/>
                <a:cs typeface="Calibri" panose="020F0502020204030204" pitchFamily="34" charset="0"/>
              </a:rPr>
              <a:t>Make your own identity chart including all of the factors that influence you and identify you.</a:t>
            </a:r>
          </a:p>
        </p:txBody>
      </p:sp>
      <p:pic>
        <p:nvPicPr>
          <p:cNvPr id="6" name="Picture 5">
            <a:extLst>
              <a:ext uri="{FF2B5EF4-FFF2-40B4-BE49-F238E27FC236}">
                <a16:creationId xmlns:a16="http://schemas.microsoft.com/office/drawing/2014/main" id="{023C194C-F0DA-149F-4B80-8F396CD90DB3}"/>
              </a:ext>
            </a:extLst>
          </p:cNvPr>
          <p:cNvPicPr>
            <a:picLocks noChangeAspect="1"/>
          </p:cNvPicPr>
          <p:nvPr/>
        </p:nvPicPr>
        <p:blipFill>
          <a:blip r:embed="rId3"/>
          <a:srcRect l="14374" t="14405" r="65105" b="29950"/>
          <a:stretch>
            <a:fillRect/>
          </a:stretch>
        </p:blipFill>
        <p:spPr>
          <a:xfrm>
            <a:off x="5251373" y="609601"/>
            <a:ext cx="6819900" cy="5968999"/>
          </a:xfrm>
          <a:prstGeom prst="rect">
            <a:avLst/>
          </a:prstGeom>
        </p:spPr>
      </p:pic>
    </p:spTree>
    <p:extLst>
      <p:ext uri="{BB962C8B-B14F-4D97-AF65-F5344CB8AC3E}">
        <p14:creationId xmlns:p14="http://schemas.microsoft.com/office/powerpoint/2010/main" val="229154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7D8DF-DCED-897D-0F1A-D238573BED0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4945739-1424-022A-D459-423DD11B4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9F4A67-DF1D-B76A-9E06-57221BE0AB62}"/>
              </a:ext>
            </a:extLst>
          </p:cNvPr>
          <p:cNvSpPr>
            <a:spLocks noGrp="1"/>
          </p:cNvSpPr>
          <p:nvPr>
            <p:ph type="title"/>
          </p:nvPr>
        </p:nvSpPr>
        <p:spPr>
          <a:xfrm>
            <a:off x="640080" y="325369"/>
            <a:ext cx="4368602" cy="1956841"/>
          </a:xfrm>
        </p:spPr>
        <p:txBody>
          <a:bodyPr anchor="b">
            <a:normAutofit/>
          </a:bodyPr>
          <a:lstStyle/>
          <a:p>
            <a:r>
              <a:rPr lang="en-GB" sz="4200" dirty="0">
                <a:latin typeface="Abadi" panose="020B0604020104020204" pitchFamily="34" charset="0"/>
                <a:cs typeface="Calibri" panose="020F0502020204030204" pitchFamily="34" charset="0"/>
              </a:rPr>
              <a:t>Your sphere of influence</a:t>
            </a:r>
          </a:p>
        </p:txBody>
      </p:sp>
      <p:sp>
        <p:nvSpPr>
          <p:cNvPr id="21" name="sketchy line">
            <a:extLst>
              <a:ext uri="{FF2B5EF4-FFF2-40B4-BE49-F238E27FC236}">
                <a16:creationId xmlns:a16="http://schemas.microsoft.com/office/drawing/2014/main" id="{93EF2697-051D-5B0D-D0C1-3299BACCC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B45456-4A8F-10F8-D862-BCBCBD24DCE2}"/>
              </a:ext>
            </a:extLst>
          </p:cNvPr>
          <p:cNvSpPr>
            <a:spLocks noGrp="1"/>
          </p:cNvSpPr>
          <p:nvPr>
            <p:ph idx="1"/>
          </p:nvPr>
        </p:nvSpPr>
        <p:spPr>
          <a:xfrm>
            <a:off x="640080" y="2872899"/>
            <a:ext cx="4243589" cy="3320668"/>
          </a:xfrm>
        </p:spPr>
        <p:txBody>
          <a:bodyPr>
            <a:normAutofit lnSpcReduction="10000"/>
          </a:bodyPr>
          <a:lstStyle/>
          <a:p>
            <a:r>
              <a:rPr lang="en-GB" sz="2200" dirty="0">
                <a:latin typeface="Abadi" panose="020B0604020104020204" pitchFamily="34" charset="0"/>
                <a:cs typeface="Calibri" panose="020F0502020204030204" pitchFamily="34" charset="0"/>
              </a:rPr>
              <a:t>Our identity is shaped by many people and the things around us.  These are also known as </a:t>
            </a:r>
            <a:r>
              <a:rPr lang="en-GB" sz="2200" b="1" dirty="0">
                <a:latin typeface="Abadi" panose="020B0604020104020204" pitchFamily="34" charset="0"/>
                <a:cs typeface="Calibri" panose="020F0502020204030204" pitchFamily="34" charset="0"/>
              </a:rPr>
              <a:t>spheres of influence.</a:t>
            </a:r>
          </a:p>
          <a:p>
            <a:r>
              <a:rPr lang="en-GB" sz="2200" dirty="0">
                <a:latin typeface="Abadi" panose="020B0604020104020204" pitchFamily="34" charset="0"/>
                <a:cs typeface="Calibri" panose="020F0502020204030204" pitchFamily="34" charset="0"/>
              </a:rPr>
              <a:t>They might include family, friends, school, community, culture, religion or media.  </a:t>
            </a:r>
          </a:p>
          <a:p>
            <a:r>
              <a:rPr lang="en-GB" sz="2200" dirty="0">
                <a:latin typeface="Abadi" panose="020B0604020104020204" pitchFamily="34" charset="0"/>
                <a:cs typeface="Calibri" panose="020F0502020204030204" pitchFamily="34" charset="0"/>
              </a:rPr>
              <a:t>Use the blank diagram to fill in the different spheres of influence in your life with specific examples.</a:t>
            </a:r>
          </a:p>
          <a:p>
            <a:endParaRPr lang="en-GB" sz="2200" dirty="0">
              <a:latin typeface="Abadi" panose="020B060402010402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659E7D7-7F07-2A65-B65B-4FEF02588089}"/>
              </a:ext>
            </a:extLst>
          </p:cNvPr>
          <p:cNvPicPr>
            <a:picLocks noChangeAspect="1"/>
          </p:cNvPicPr>
          <p:nvPr/>
        </p:nvPicPr>
        <p:blipFill>
          <a:blip r:embed="rId3"/>
          <a:srcRect l="21354" t="25444" r="70417" b="43841"/>
          <a:stretch>
            <a:fillRect/>
          </a:stretch>
        </p:blipFill>
        <p:spPr>
          <a:xfrm>
            <a:off x="6284974" y="1076529"/>
            <a:ext cx="4709029" cy="4943271"/>
          </a:xfrm>
          <a:prstGeom prst="rect">
            <a:avLst/>
          </a:prstGeom>
        </p:spPr>
      </p:pic>
    </p:spTree>
    <p:extLst>
      <p:ext uri="{BB962C8B-B14F-4D97-AF65-F5344CB8AC3E}">
        <p14:creationId xmlns:p14="http://schemas.microsoft.com/office/powerpoint/2010/main" val="265120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210d88b8-1c87-439f-848d-ad442d2f6fd5" xsi:nil="true"/>
    <IconOverlay xmlns="http://schemas.microsoft.com/sharepoint/v4" xsi:nil="true"/>
    <lcf76f155ced4ddcb4097134ff3c332f xmlns="06e9f01b-b787-4c96-9b07-64e21198086c">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A71A2A271AF37499E37E886BD5CFDAF" ma:contentTypeVersion="26" ma:contentTypeDescription="Create a new document." ma:contentTypeScope="" ma:versionID="ef4397708ed323d9efcc22aab9f1eaf6">
  <xsd:schema xmlns:xsd="http://www.w3.org/2001/XMLSchema" xmlns:xs="http://www.w3.org/2001/XMLSchema" xmlns:p="http://schemas.microsoft.com/office/2006/metadata/properties" xmlns:ns1="http://schemas.microsoft.com/sharepoint/v3" xmlns:ns2="210d88b8-1c87-439f-848d-ad442d2f6fd5" xmlns:ns3="http://schemas.microsoft.com/sharepoint/v4" xmlns:ns4="06e9f01b-b787-4c96-9b07-64e21198086c" targetNamespace="http://schemas.microsoft.com/office/2006/metadata/properties" ma:root="true" ma:fieldsID="e746e04ca91914fd059bc4bbb7bd0092" ns1:_="" ns2:_="" ns3:_="" ns4:_="">
    <xsd:import namespace="http://schemas.microsoft.com/sharepoint/v3"/>
    <xsd:import namespace="210d88b8-1c87-439f-848d-ad442d2f6fd5"/>
    <xsd:import namespace="http://schemas.microsoft.com/sharepoint/v4"/>
    <xsd:import namespace="06e9f01b-b787-4c96-9b07-64e21198086c"/>
    <xsd:element name="properties">
      <xsd:complexType>
        <xsd:sequence>
          <xsd:element name="documentManagement">
            <xsd:complexType>
              <xsd:all>
                <xsd:element ref="ns2:SharedWithUsers" minOccurs="0"/>
                <xsd:element ref="ns2:SharingHintHash" minOccurs="0"/>
                <xsd:element ref="ns2:SharedWithDetails" minOccurs="0"/>
                <xsd:element ref="ns3:IconOverlay"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1:_ip_UnifiedCompliancePolicyProperties" minOccurs="0"/>
                <xsd:element ref="ns1:_ip_UnifiedCompliancePolicyUIAc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lcf76f155ced4ddcb4097134ff3c332f" minOccurs="0"/>
                <xsd:element ref="ns2:TaxCatchAll" minOccurs="0"/>
                <xsd:element ref="ns4:MediaServiceObjectDetectorVersion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description="" ma:hidden="true" ma:internalName="_ip_UnifiedCompliancePolicyProperties">
      <xsd:simpleType>
        <xsd:restriction base="dms:Note"/>
      </xsd:simpleType>
    </xsd:element>
    <xsd:element name="_ip_UnifiedCompliancePolicyUIAction" ma:index="20"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0d88b8-1c87-439f-848d-ad442d2f6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element name="TaxCatchAll" ma:index="29" nillable="true" ma:displayName="Taxonomy Catch All Column" ma:hidden="true" ma:list="{f1715e7c-66c9-4ad1-ab12-0f1f24e06d29}" ma:internalName="TaxCatchAll" ma:showField="CatchAllData" ma:web="210d88b8-1c87-439f-848d-ad442d2f6fd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e9f01b-b787-4c96-9b07-64e21198086c"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Location" ma:index="18" nillable="true" ma:displayName="MediaServiceLocation" ma:descrip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2c6f060f-ba47-4fd8-a781-7f9e57c5c4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7732D1-6D32-43E5-AA7C-3F24C65CF6DA}">
  <ds:schemaRefs>
    <ds:schemaRef ds:uri="http://schemas.microsoft.com/office/2006/metadata/properties"/>
    <ds:schemaRef ds:uri="http://schemas.microsoft.com/office/infopath/2007/PartnerControls"/>
    <ds:schemaRef ds:uri="http://schemas.microsoft.com/sharepoint/v3"/>
    <ds:schemaRef ds:uri="210d88b8-1c87-439f-848d-ad442d2f6fd5"/>
    <ds:schemaRef ds:uri="http://schemas.microsoft.com/sharepoint/v4"/>
    <ds:schemaRef ds:uri="06e9f01b-b787-4c96-9b07-64e21198086c"/>
  </ds:schemaRefs>
</ds:datastoreItem>
</file>

<file path=customXml/itemProps2.xml><?xml version="1.0" encoding="utf-8"?>
<ds:datastoreItem xmlns:ds="http://schemas.openxmlformats.org/officeDocument/2006/customXml" ds:itemID="{4DDAA54E-14C3-4B33-BCDA-FD5F77D8BB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10d88b8-1c87-439f-848d-ad442d2f6fd5"/>
    <ds:schemaRef ds:uri="http://schemas.microsoft.com/sharepoint/v4"/>
    <ds:schemaRef ds:uri="06e9f01b-b787-4c96-9b07-64e2119808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443E5B-5D1F-4035-A6B6-9EB26044EC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3496</TotalTime>
  <Words>3050</Words>
  <Application>Microsoft Office PowerPoint</Application>
  <PresentationFormat>Widescreen</PresentationFormat>
  <Paragraphs>276</Paragraphs>
  <Slides>43</Slides>
  <Notes>38</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Abadi</vt:lpstr>
      <vt:lpstr>Aptos</vt:lpstr>
      <vt:lpstr>Aptos Display</vt:lpstr>
      <vt:lpstr>Arial</vt:lpstr>
      <vt:lpstr>Calibri</vt:lpstr>
      <vt:lpstr>Courier New</vt:lpstr>
      <vt:lpstr>Office Theme</vt:lpstr>
      <vt:lpstr> Interfaith Week 2025</vt:lpstr>
      <vt:lpstr>PowerPoint Presentation</vt:lpstr>
      <vt:lpstr>PowerPoint Presentation</vt:lpstr>
      <vt:lpstr>Does it matter?</vt:lpstr>
      <vt:lpstr>BUILD</vt:lpstr>
      <vt:lpstr>1.What does community mean?  </vt:lpstr>
      <vt:lpstr>What does community mean?</vt:lpstr>
      <vt:lpstr>What communities do you belong to?</vt:lpstr>
      <vt:lpstr>Your sphere of influence</vt:lpstr>
      <vt:lpstr>Your sphere of influence</vt:lpstr>
      <vt:lpstr>PowerPoint Presentation</vt:lpstr>
      <vt:lpstr>Who influences you?</vt:lpstr>
      <vt:lpstr>Who influences you?</vt:lpstr>
      <vt:lpstr>Why might it be good to think together as a community?</vt:lpstr>
      <vt:lpstr>2.What do we all need in a community?</vt:lpstr>
      <vt:lpstr>What do we all need in a community?</vt:lpstr>
      <vt:lpstr>What does helping the community look like?</vt:lpstr>
      <vt:lpstr>What faith are the teachings from?</vt:lpstr>
      <vt:lpstr>What have you learnt this session?</vt:lpstr>
      <vt:lpstr>PowerPoint Presentation</vt:lpstr>
      <vt:lpstr>3. How can we serve our community?</vt:lpstr>
      <vt:lpstr>The Long Spoons</vt:lpstr>
      <vt:lpstr>Who should we help?</vt:lpstr>
      <vt:lpstr>Why is equality important in community?</vt:lpstr>
      <vt:lpstr>PowerPoint Presentation</vt:lpstr>
      <vt:lpstr>PowerPoint Presentation</vt:lpstr>
      <vt:lpstr>Community</vt:lpstr>
      <vt:lpstr>Community</vt:lpstr>
      <vt:lpstr>Community</vt:lpstr>
      <vt:lpstr>PowerPoint Presentation</vt:lpstr>
      <vt:lpstr>How can serving others bring us together?</vt:lpstr>
      <vt:lpstr>How can serving others bring us together?</vt:lpstr>
      <vt:lpstr>4. What is so good about sharing?</vt:lpstr>
      <vt:lpstr>Sharing recap</vt:lpstr>
      <vt:lpstr>PowerPoint Presentation</vt:lpstr>
      <vt:lpstr>Clip</vt:lpstr>
      <vt:lpstr>Stone Soup</vt:lpstr>
      <vt:lpstr>Stone Soup</vt:lpstr>
      <vt:lpstr>Buddhist Teaching</vt:lpstr>
      <vt:lpstr>Buddhist Teaching</vt:lpstr>
      <vt:lpstr>The Teachings</vt:lpstr>
      <vt:lpstr>PowerPoint Presentation</vt:lpstr>
      <vt:lpstr>Interfaith Week Poetry Competition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hp</dc:creator>
  <cp:lastModifiedBy>Carrie Alderton</cp:lastModifiedBy>
  <cp:revision>11</cp:revision>
  <dcterms:created xsi:type="dcterms:W3CDTF">2025-08-14T15:31:47Z</dcterms:created>
  <dcterms:modified xsi:type="dcterms:W3CDTF">2025-08-29T15:28:55Z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0x010100DA71A2A271AF37499E37E886BD5CFDAF</vt:lpwstr>
  </property>
  <property fmtid="{D5CDD505-2E9C-101B-9397-08002B2CF9AE}" pid="3" name="MediaServiceImageTags">
    <vt:lpwstr/>
  </property>
</Properties>
</file>