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2"/>
  </p:notesMasterIdLst>
  <p:sldIdLst>
    <p:sldId id="273" r:id="rId5"/>
    <p:sldId id="274" r:id="rId6"/>
    <p:sldId id="256" r:id="rId7"/>
    <p:sldId id="304" r:id="rId8"/>
    <p:sldId id="329" r:id="rId9"/>
    <p:sldId id="306" r:id="rId10"/>
    <p:sldId id="305" r:id="rId11"/>
    <p:sldId id="289" r:id="rId12"/>
    <p:sldId id="307" r:id="rId13"/>
    <p:sldId id="259" r:id="rId14"/>
    <p:sldId id="322" r:id="rId15"/>
    <p:sldId id="323" r:id="rId16"/>
    <p:sldId id="324" r:id="rId17"/>
    <p:sldId id="261" r:id="rId18"/>
    <p:sldId id="309" r:id="rId19"/>
    <p:sldId id="262" r:id="rId20"/>
    <p:sldId id="310" r:id="rId21"/>
    <p:sldId id="311" r:id="rId22"/>
    <p:sldId id="312" r:id="rId23"/>
    <p:sldId id="308" r:id="rId24"/>
    <p:sldId id="313" r:id="rId25"/>
    <p:sldId id="325" r:id="rId26"/>
    <p:sldId id="290" r:id="rId27"/>
    <p:sldId id="281" r:id="rId28"/>
    <p:sldId id="265" r:id="rId29"/>
    <p:sldId id="319" r:id="rId30"/>
    <p:sldId id="320" r:id="rId31"/>
    <p:sldId id="326" r:id="rId32"/>
    <p:sldId id="317" r:id="rId33"/>
    <p:sldId id="327" r:id="rId34"/>
    <p:sldId id="282" r:id="rId35"/>
    <p:sldId id="285" r:id="rId36"/>
    <p:sldId id="296" r:id="rId37"/>
    <p:sldId id="321" r:id="rId38"/>
    <p:sldId id="302" r:id="rId39"/>
    <p:sldId id="328" r:id="rId40"/>
    <p:sldId id="33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16C6CC-A63A-4257-B956-7D24CED53A78}" v="5" dt="2025-08-20T12:48:24.161"/>
    <p1510:client id="{E04F176F-1049-4726-8C61-370DEDDC7732}" v="1238" dt="2025-08-20T11:09:30.13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2027" autoAdjust="0"/>
    <p:restoredTop sz="94660"/>
  </p:normalViewPr>
  <p:slideViewPr>
    <p:cSldViewPr snapToGrid="0">
      <p:cViewPr varScale="1">
        <p:scale>
          <a:sx n="101" d="100"/>
          <a:sy n="101" d="100"/>
        </p:scale>
        <p:origin x="19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notesMaster" Target="notesMasters/notes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94BA66-66FE-4C49-AF0D-F4E93254C6C5}" type="datetimeFigureOut">
              <a:rPr lang="en-GB" smtClean="0"/>
              <a:t>29/08/2025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7EA572-D5B9-4E3B-AB7F-CFBBC1EF4DAA}" type="slidenum">
              <a:rPr lang="en-GB" smtClean="0"/>
              <a:t>‹#›</a:t>
            </a:fld>
            <a:endParaRPr lang="en-GB"/>
          </a:p>
        </p:txBody>
      </p:sp>
    </p:spTree>
    <p:extLst>
      <p:ext uri="{BB962C8B-B14F-4D97-AF65-F5344CB8AC3E}">
        <p14:creationId xmlns:p14="http://schemas.microsoft.com/office/powerpoint/2010/main" val="2530668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inghistory.org/resource-library/what-do-we-do-difference"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cs.google.com/presentation/d/1xQqcVq0XQHCVRbRk5r0G0AQnsfwzYrbK/edit?slide=id.p7#slide=id.p7"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docs.google.com/presentation/d/1xQqcVq0XQHCVRbRk5r0G0AQnsfwzYrbK/edit?slide=id.p7#slide=id.p7"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eclatmax.com/the-power-of-synergy/"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dirty="0">
                <a:solidFill>
                  <a:schemeClr val="tx1"/>
                </a:solidFill>
                <a:effectLst/>
                <a:latin typeface="+mn-lt"/>
                <a:ea typeface="+mn-ea"/>
                <a:cs typeface="+mn-cs"/>
              </a:rPr>
              <a:t>This week is Interfaith week, a time when we learn about how people of different religions and beliefs can be friends, work together and help others.  This year's theme is Community: Together we Serve, this means helping others and making our community a kinder place, together!  We will be looking at people from different faiths, and those of no faith to see what they think about our theme.  Throughout the week we will be engaging in Interfaith Dialogue.  Interfaith means we will be looking at more than one faith and dialogue means sharing ideas.  So we will be sharing ideas about community and service from different faith points of view.</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a:t>
            </a:fld>
            <a:endParaRPr lang="en-GB"/>
          </a:p>
        </p:txBody>
      </p:sp>
    </p:spTree>
    <p:extLst>
      <p:ext uri="{BB962C8B-B14F-4D97-AF65-F5344CB8AC3E}">
        <p14:creationId xmlns:p14="http://schemas.microsoft.com/office/powerpoint/2010/main" val="2748278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Check their own definition to the dictionary definition</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11</a:t>
            </a:fld>
            <a:endParaRPr lang="en-GB"/>
          </a:p>
        </p:txBody>
      </p:sp>
    </p:spTree>
    <p:extLst>
      <p:ext uri="{BB962C8B-B14F-4D97-AF65-F5344CB8AC3E}">
        <p14:creationId xmlns:p14="http://schemas.microsoft.com/office/powerpoint/2010/main" val="9658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A228B-84A2-1730-95DD-23742B5B84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750D1D5-401D-CE32-6434-8AC75766D9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EA1D67-3913-B5D0-4E78-BC4BBF4F2525}"/>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Discuss the quotes, check understanding and explain any parts that may be unclear.  Do you agree with it?</a:t>
            </a:r>
            <a:endParaRPr lang="en-GB" dirty="0"/>
          </a:p>
        </p:txBody>
      </p:sp>
      <p:sp>
        <p:nvSpPr>
          <p:cNvPr id="4" name="Slide Number Placeholder 3">
            <a:extLst>
              <a:ext uri="{FF2B5EF4-FFF2-40B4-BE49-F238E27FC236}">
                <a16:creationId xmlns:a16="http://schemas.microsoft.com/office/drawing/2014/main" id="{43C8D9BC-7590-F4CB-49C8-9570B80D9FC6}"/>
              </a:ext>
            </a:extLst>
          </p:cNvPr>
          <p:cNvSpPr>
            <a:spLocks noGrp="1"/>
          </p:cNvSpPr>
          <p:nvPr>
            <p:ph type="sldNum" sz="quarter" idx="5"/>
          </p:nvPr>
        </p:nvSpPr>
        <p:spPr/>
        <p:txBody>
          <a:bodyPr/>
          <a:lstStyle/>
          <a:p>
            <a:fld id="{4D7EA572-D5B9-4E3B-AB7F-CFBBC1EF4DAA}" type="slidenum">
              <a:rPr lang="en-GB" smtClean="0"/>
              <a:t>12</a:t>
            </a:fld>
            <a:endParaRPr lang="en-GB"/>
          </a:p>
        </p:txBody>
      </p:sp>
    </p:spTree>
    <p:extLst>
      <p:ext uri="{BB962C8B-B14F-4D97-AF65-F5344CB8AC3E}">
        <p14:creationId xmlns:p14="http://schemas.microsoft.com/office/powerpoint/2010/main" val="12986548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the poem out loud to the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 </a:t>
            </a:r>
            <a:r>
              <a:rPr lang="en-US" dirty="0">
                <a:hlinkClick r:id="rId3"/>
              </a:rPr>
              <a:t>What Do We Do with a Difference? | Facing History &amp; Ourselves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next session we will be aiming to recognize the importance of looking and listening to others about how they serve the community.  Refer back to RSVP? To consider why it is so important that we respond to comments in a positive way.</a:t>
            </a:r>
            <a:endParaRPr lang="en-GB" dirty="0"/>
          </a:p>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13</a:t>
            </a:fld>
            <a:endParaRPr lang="en-GB"/>
          </a:p>
        </p:txBody>
      </p:sp>
    </p:spTree>
    <p:extLst>
      <p:ext uri="{BB962C8B-B14F-4D97-AF65-F5344CB8AC3E}">
        <p14:creationId xmlns:p14="http://schemas.microsoft.com/office/powerpoint/2010/main" val="19782684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Initial thoughts from the pupils. Recap that we will be looking and listening to others about how they serve and help their community.  </a:t>
            </a:r>
          </a:p>
        </p:txBody>
      </p:sp>
      <p:sp>
        <p:nvSpPr>
          <p:cNvPr id="4" name="Slide Number Placeholder 3"/>
          <p:cNvSpPr>
            <a:spLocks noGrp="1"/>
          </p:cNvSpPr>
          <p:nvPr>
            <p:ph type="sldNum" sz="quarter" idx="5"/>
          </p:nvPr>
        </p:nvSpPr>
        <p:spPr/>
        <p:txBody>
          <a:bodyPr/>
          <a:lstStyle/>
          <a:p>
            <a:fld id="{4D7EA572-D5B9-4E3B-AB7F-CFBBC1EF4DAA}" type="slidenum">
              <a:rPr lang="en-GB" smtClean="0"/>
              <a:t>14</a:t>
            </a:fld>
            <a:endParaRPr lang="en-GB"/>
          </a:p>
        </p:txBody>
      </p:sp>
    </p:spTree>
    <p:extLst>
      <p:ext uri="{BB962C8B-B14F-4D97-AF65-F5344CB8AC3E}">
        <p14:creationId xmlns:p14="http://schemas.microsoft.com/office/powerpoint/2010/main" val="14645353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7C6F1-E10D-F73B-616F-73EC406D47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96E12D-66D3-7A52-4BD9-B8F69B2C10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2DECB0-3265-5A2E-DBB1-0BE12555920D}"/>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Discuss the quotes, check understanding and explain any parts that may be unclear.</a:t>
            </a:r>
            <a:endParaRPr lang="en-GB" dirty="0"/>
          </a:p>
        </p:txBody>
      </p:sp>
      <p:sp>
        <p:nvSpPr>
          <p:cNvPr id="4" name="Slide Number Placeholder 3">
            <a:extLst>
              <a:ext uri="{FF2B5EF4-FFF2-40B4-BE49-F238E27FC236}">
                <a16:creationId xmlns:a16="http://schemas.microsoft.com/office/drawing/2014/main" id="{BA756AA3-916D-B034-EFB1-860048960B9C}"/>
              </a:ext>
            </a:extLst>
          </p:cNvPr>
          <p:cNvSpPr>
            <a:spLocks noGrp="1"/>
          </p:cNvSpPr>
          <p:nvPr>
            <p:ph type="sldNum" sz="quarter" idx="5"/>
          </p:nvPr>
        </p:nvSpPr>
        <p:spPr/>
        <p:txBody>
          <a:bodyPr/>
          <a:lstStyle/>
          <a:p>
            <a:fld id="{4D7EA572-D5B9-4E3B-AB7F-CFBBC1EF4DAA}" type="slidenum">
              <a:rPr lang="en-GB" smtClean="0"/>
              <a:t>15</a:t>
            </a:fld>
            <a:endParaRPr lang="en-GB"/>
          </a:p>
        </p:txBody>
      </p:sp>
    </p:spTree>
    <p:extLst>
      <p:ext uri="{BB962C8B-B14F-4D97-AF65-F5344CB8AC3E}">
        <p14:creationId xmlns:p14="http://schemas.microsoft.com/office/powerpoint/2010/main" val="1003958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a:t>
            </a:r>
            <a:r>
              <a:rPr lang="en-US" dirty="0" err="1"/>
              <a:t>REmatters</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16</a:t>
            </a:fld>
            <a:endParaRPr lang="en-GB"/>
          </a:p>
        </p:txBody>
      </p:sp>
    </p:spTree>
    <p:extLst>
      <p:ext uri="{BB962C8B-B14F-4D97-AF65-F5344CB8AC3E}">
        <p14:creationId xmlns:p14="http://schemas.microsoft.com/office/powerpoint/2010/main" val="19830578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Print this slide and slide 15 for the students to fill in</a:t>
            </a:r>
          </a:p>
        </p:txBody>
      </p:sp>
      <p:sp>
        <p:nvSpPr>
          <p:cNvPr id="4" name="Slide Number Placeholder 3"/>
          <p:cNvSpPr>
            <a:spLocks noGrp="1"/>
          </p:cNvSpPr>
          <p:nvPr>
            <p:ph type="sldNum" sz="quarter" idx="5"/>
          </p:nvPr>
        </p:nvSpPr>
        <p:spPr/>
        <p:txBody>
          <a:bodyPr/>
          <a:lstStyle/>
          <a:p>
            <a:fld id="{4D7EA572-D5B9-4E3B-AB7F-CFBBC1EF4DAA}" type="slidenum">
              <a:rPr lang="en-GB" smtClean="0"/>
              <a:t>17</a:t>
            </a:fld>
            <a:endParaRPr lang="en-GB"/>
          </a:p>
        </p:txBody>
      </p:sp>
    </p:spTree>
    <p:extLst>
      <p:ext uri="{BB962C8B-B14F-4D97-AF65-F5344CB8AC3E}">
        <p14:creationId xmlns:p14="http://schemas.microsoft.com/office/powerpoint/2010/main" val="3862784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1F0D0-9418-A0D0-AE31-EA9D134BC8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20B3CB-7722-E60F-73F0-7B97016F85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489317-821E-C20D-66A9-19F1781ECA0A}"/>
              </a:ext>
            </a:extLst>
          </p:cNvPr>
          <p:cNvSpPr>
            <a:spLocks noGrp="1"/>
          </p:cNvSpPr>
          <p:nvPr>
            <p:ph type="body" idx="1"/>
          </p:nvPr>
        </p:nvSpPr>
        <p:spPr/>
        <p:txBody>
          <a:bodyPr/>
          <a:lstStyle/>
          <a:p>
            <a:r>
              <a:rPr lang="en-GB" dirty="0"/>
              <a:t>Check the faith is matched to the quote</a:t>
            </a:r>
          </a:p>
        </p:txBody>
      </p:sp>
      <p:sp>
        <p:nvSpPr>
          <p:cNvPr id="4" name="Slide Number Placeholder 3">
            <a:extLst>
              <a:ext uri="{FF2B5EF4-FFF2-40B4-BE49-F238E27FC236}">
                <a16:creationId xmlns:a16="http://schemas.microsoft.com/office/drawing/2014/main" id="{389283AE-C546-3D76-8461-C1712C990284}"/>
              </a:ext>
            </a:extLst>
          </p:cNvPr>
          <p:cNvSpPr>
            <a:spLocks noGrp="1"/>
          </p:cNvSpPr>
          <p:nvPr>
            <p:ph type="sldNum" sz="quarter" idx="5"/>
          </p:nvPr>
        </p:nvSpPr>
        <p:spPr/>
        <p:txBody>
          <a:bodyPr/>
          <a:lstStyle/>
          <a:p>
            <a:fld id="{4D7EA572-D5B9-4E3B-AB7F-CFBBC1EF4DAA}" type="slidenum">
              <a:rPr lang="en-GB" smtClean="0"/>
              <a:t>19</a:t>
            </a:fld>
            <a:endParaRPr lang="en-GB"/>
          </a:p>
        </p:txBody>
      </p:sp>
    </p:spTree>
    <p:extLst>
      <p:ext uri="{BB962C8B-B14F-4D97-AF65-F5344CB8AC3E}">
        <p14:creationId xmlns:p14="http://schemas.microsoft.com/office/powerpoint/2010/main" val="3266053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1812D-D7DA-FD14-D2F1-EB81E008E9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482674-7626-3570-8B80-B2524FE7AB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F418B8-5FD0-6700-2A8A-CBEC52A6B7B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FF4CC9E-8D50-DE00-E689-280ED0FD8613}"/>
              </a:ext>
            </a:extLst>
          </p:cNvPr>
          <p:cNvSpPr>
            <a:spLocks noGrp="1"/>
          </p:cNvSpPr>
          <p:nvPr>
            <p:ph type="sldNum" sz="quarter" idx="5"/>
          </p:nvPr>
        </p:nvSpPr>
        <p:spPr/>
        <p:txBody>
          <a:bodyPr/>
          <a:lstStyle/>
          <a:p>
            <a:fld id="{4D7EA572-D5B9-4E3B-AB7F-CFBBC1EF4DAA}" type="slidenum">
              <a:rPr lang="en-GB" smtClean="0"/>
              <a:t>20</a:t>
            </a:fld>
            <a:endParaRPr lang="en-GB"/>
          </a:p>
        </p:txBody>
      </p:sp>
    </p:spTree>
    <p:extLst>
      <p:ext uri="{BB962C8B-B14F-4D97-AF65-F5344CB8AC3E}">
        <p14:creationId xmlns:p14="http://schemas.microsoft.com/office/powerpoint/2010/main" val="302418266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71BA7-11B3-8529-8790-3B8FBC7047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540DEB-B39D-F765-1AB8-BAEF6B18AD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A00759-DA97-F138-D768-A13E080C2617}"/>
              </a:ext>
            </a:extLst>
          </p:cNvPr>
          <p:cNvSpPr>
            <a:spLocks noGrp="1"/>
          </p:cNvSpPr>
          <p:nvPr>
            <p:ph type="body" idx="1"/>
          </p:nvPr>
        </p:nvSpPr>
        <p:spPr/>
        <p:txBody>
          <a:bodyPr/>
          <a:lstStyle/>
          <a:p>
            <a:r>
              <a:rPr lang="en-US" dirty="0"/>
              <a:t>Ref: </a:t>
            </a:r>
            <a:r>
              <a:rPr lang="en-US" dirty="0">
                <a:hlinkClick r:id="rId3"/>
              </a:rPr>
              <a:t>Assembly: November 2025 - Interfaith Week.pptx - Google Slides</a:t>
            </a:r>
            <a:endParaRPr lang="en-GB" dirty="0"/>
          </a:p>
        </p:txBody>
      </p:sp>
      <p:sp>
        <p:nvSpPr>
          <p:cNvPr id="4" name="Slide Number Placeholder 3">
            <a:extLst>
              <a:ext uri="{FF2B5EF4-FFF2-40B4-BE49-F238E27FC236}">
                <a16:creationId xmlns:a16="http://schemas.microsoft.com/office/drawing/2014/main" id="{120BEDC2-4C62-D0D6-A398-7B183A4189FD}"/>
              </a:ext>
            </a:extLst>
          </p:cNvPr>
          <p:cNvSpPr>
            <a:spLocks noGrp="1"/>
          </p:cNvSpPr>
          <p:nvPr>
            <p:ph type="sldNum" sz="quarter" idx="5"/>
          </p:nvPr>
        </p:nvSpPr>
        <p:spPr/>
        <p:txBody>
          <a:bodyPr/>
          <a:lstStyle/>
          <a:p>
            <a:fld id="{4D7EA572-D5B9-4E3B-AB7F-CFBBC1EF4DAA}" type="slidenum">
              <a:rPr lang="en-GB" smtClean="0"/>
              <a:t>21</a:t>
            </a:fld>
            <a:endParaRPr lang="en-GB"/>
          </a:p>
        </p:txBody>
      </p:sp>
    </p:spTree>
    <p:extLst>
      <p:ext uri="{BB962C8B-B14F-4D97-AF65-F5344CB8AC3E}">
        <p14:creationId xmlns:p14="http://schemas.microsoft.com/office/powerpoint/2010/main" val="29141479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Faith and Belief forum</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a:t>
            </a:fld>
            <a:endParaRPr lang="en-GB"/>
          </a:p>
        </p:txBody>
      </p:sp>
    </p:spTree>
    <p:extLst>
      <p:ext uri="{BB962C8B-B14F-4D97-AF65-F5344CB8AC3E}">
        <p14:creationId xmlns:p14="http://schemas.microsoft.com/office/powerpoint/2010/main" val="3565965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9E461-A5A2-1B38-AAC5-C96F44107B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EECA29-8FCF-E7C5-0C56-223A10C9B8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924382-65AA-94D2-7B8F-CA979D76A903}"/>
              </a:ext>
            </a:extLst>
          </p:cNvPr>
          <p:cNvSpPr>
            <a:spLocks noGrp="1"/>
          </p:cNvSpPr>
          <p:nvPr>
            <p:ph type="body" idx="1"/>
          </p:nvPr>
        </p:nvSpPr>
        <p:spPr/>
        <p:txBody>
          <a:bodyPr/>
          <a:lstStyle/>
          <a:p>
            <a:r>
              <a:rPr lang="en-US" dirty="0"/>
              <a:t>Ref: </a:t>
            </a:r>
            <a:r>
              <a:rPr lang="en-US" dirty="0">
                <a:hlinkClick r:id="rId3"/>
              </a:rPr>
              <a:t>Assembly: November 2025 - Interfaith Week.pptx - Google Slides</a:t>
            </a:r>
            <a:endParaRPr lang="en-US" dirty="0"/>
          </a:p>
          <a:p>
            <a:r>
              <a:rPr lang="en-US" dirty="0"/>
              <a:t>Discuss or write down the answers to the questions.</a:t>
            </a:r>
            <a:endParaRPr lang="en-GB" dirty="0"/>
          </a:p>
        </p:txBody>
      </p:sp>
      <p:sp>
        <p:nvSpPr>
          <p:cNvPr id="4" name="Slide Number Placeholder 3">
            <a:extLst>
              <a:ext uri="{FF2B5EF4-FFF2-40B4-BE49-F238E27FC236}">
                <a16:creationId xmlns:a16="http://schemas.microsoft.com/office/drawing/2014/main" id="{1F5ECC0D-2AD0-6876-AA05-25805BB4DD02}"/>
              </a:ext>
            </a:extLst>
          </p:cNvPr>
          <p:cNvSpPr>
            <a:spLocks noGrp="1"/>
          </p:cNvSpPr>
          <p:nvPr>
            <p:ph type="sldNum" sz="quarter" idx="5"/>
          </p:nvPr>
        </p:nvSpPr>
        <p:spPr/>
        <p:txBody>
          <a:bodyPr/>
          <a:lstStyle/>
          <a:p>
            <a:fld id="{4D7EA572-D5B9-4E3B-AB7F-CFBBC1EF4DAA}" type="slidenum">
              <a:rPr lang="en-GB" smtClean="0"/>
              <a:t>22</a:t>
            </a:fld>
            <a:endParaRPr lang="en-GB"/>
          </a:p>
        </p:txBody>
      </p:sp>
    </p:spTree>
    <p:extLst>
      <p:ext uri="{BB962C8B-B14F-4D97-AF65-F5344CB8AC3E}">
        <p14:creationId xmlns:p14="http://schemas.microsoft.com/office/powerpoint/2010/main" val="1936645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have the students learnt in this session?  Write on a post it note or the template and save</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23</a:t>
            </a:fld>
            <a:endParaRPr lang="en-GB"/>
          </a:p>
        </p:txBody>
      </p:sp>
    </p:spTree>
    <p:extLst>
      <p:ext uri="{BB962C8B-B14F-4D97-AF65-F5344CB8AC3E}">
        <p14:creationId xmlns:p14="http://schemas.microsoft.com/office/powerpoint/2010/main" val="11515072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3816D-EFC6-901A-1818-6BD6FB35C3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7A7C63-9D9F-EC4B-C303-49C8FAFE8E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A9E4AB-EDC3-09BB-F9D1-BBA0561375BF}"/>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CDD10900-32C8-BCA9-A82B-176C0B662C76}"/>
              </a:ext>
            </a:extLst>
          </p:cNvPr>
          <p:cNvSpPr>
            <a:spLocks noGrp="1"/>
          </p:cNvSpPr>
          <p:nvPr>
            <p:ph type="sldNum" sz="quarter" idx="5"/>
          </p:nvPr>
        </p:nvSpPr>
        <p:spPr/>
        <p:txBody>
          <a:bodyPr/>
          <a:lstStyle/>
          <a:p>
            <a:fld id="{4D7EA572-D5B9-4E3B-AB7F-CFBBC1EF4DAA}" type="slidenum">
              <a:rPr lang="en-GB" smtClean="0"/>
              <a:t>24</a:t>
            </a:fld>
            <a:endParaRPr lang="en-GB"/>
          </a:p>
        </p:txBody>
      </p:sp>
    </p:spTree>
    <p:extLst>
      <p:ext uri="{BB962C8B-B14F-4D97-AF65-F5344CB8AC3E}">
        <p14:creationId xmlns:p14="http://schemas.microsoft.com/office/powerpoint/2010/main" val="4131967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25</a:t>
            </a:fld>
            <a:endParaRPr lang="en-GB"/>
          </a:p>
        </p:txBody>
      </p:sp>
    </p:spTree>
    <p:extLst>
      <p:ext uri="{BB962C8B-B14F-4D97-AF65-F5344CB8AC3E}">
        <p14:creationId xmlns:p14="http://schemas.microsoft.com/office/powerpoint/2010/main" val="5519620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739152-E040-F366-D71E-B1D9D7BEF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33CFCC-27C9-8574-995B-AD94AE003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FB765A-D3AF-196D-E916-5EE55A1E7E59}"/>
              </a:ext>
            </a:extLst>
          </p:cNvPr>
          <p:cNvSpPr>
            <a:spLocks noGrp="1"/>
          </p:cNvSpPr>
          <p:nvPr>
            <p:ph type="body" idx="1"/>
          </p:nvPr>
        </p:nvSpPr>
        <p:spPr/>
        <p:txBody>
          <a:bodyPr/>
          <a:lstStyle/>
          <a:p>
            <a:pPr marL="457200" indent="-457200">
              <a:buAutoNum type="arabicPeriod"/>
            </a:pPr>
            <a:r>
              <a:rPr lang="en-GB" sz="1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1200" dirty="0">
                <a:latin typeface="Abadi" panose="020B0604020104020204" pitchFamily="34" charset="0"/>
                <a:cs typeface="Calibri" panose="020F0502020204030204" pitchFamily="34" charset="0"/>
              </a:rPr>
              <a:t>Does it mean more to show kindness and service to someone who doesn’t have the same beliefs as you? Why?</a:t>
            </a:r>
          </a:p>
          <a:p>
            <a:pPr marL="457200" indent="-457200">
              <a:buAutoNum type="arabicPeriod"/>
            </a:pPr>
            <a:r>
              <a:rPr lang="en-GB" sz="1200" dirty="0">
                <a:latin typeface="Abadi" panose="020B0604020104020204" pitchFamily="34" charset="0"/>
                <a:cs typeface="Calibri" panose="020F0502020204030204" pitchFamily="34" charset="0"/>
              </a:rPr>
              <a:t>Ref: NASACRA</a:t>
            </a:r>
          </a:p>
          <a:p>
            <a:endParaRPr lang="en-GB" dirty="0"/>
          </a:p>
        </p:txBody>
      </p:sp>
      <p:sp>
        <p:nvSpPr>
          <p:cNvPr id="4" name="Slide Number Placeholder 3">
            <a:extLst>
              <a:ext uri="{FF2B5EF4-FFF2-40B4-BE49-F238E27FC236}">
                <a16:creationId xmlns:a16="http://schemas.microsoft.com/office/drawing/2014/main" id="{6AB94110-4F8D-5D27-7709-83A1ACB609A5}"/>
              </a:ext>
            </a:extLst>
          </p:cNvPr>
          <p:cNvSpPr>
            <a:spLocks noGrp="1"/>
          </p:cNvSpPr>
          <p:nvPr>
            <p:ph type="sldNum" sz="quarter" idx="5"/>
          </p:nvPr>
        </p:nvSpPr>
        <p:spPr/>
        <p:txBody>
          <a:bodyPr/>
          <a:lstStyle/>
          <a:p>
            <a:fld id="{4D7EA572-D5B9-4E3B-AB7F-CFBBC1EF4DAA}" type="slidenum">
              <a:rPr lang="en-GB" smtClean="0"/>
              <a:t>26</a:t>
            </a:fld>
            <a:endParaRPr lang="en-GB"/>
          </a:p>
        </p:txBody>
      </p:sp>
    </p:spTree>
    <p:extLst>
      <p:ext uri="{BB962C8B-B14F-4D97-AF65-F5344CB8AC3E}">
        <p14:creationId xmlns:p14="http://schemas.microsoft.com/office/powerpoint/2010/main" val="4095872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A13D5-25DB-9F3D-1C2D-DC7D67A044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9991FB-1FEE-652A-DF58-AEFE5F8F62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458EE2-EE4D-0930-6505-179CEB3B61B8}"/>
              </a:ext>
            </a:extLst>
          </p:cNvPr>
          <p:cNvSpPr>
            <a:spLocks noGrp="1"/>
          </p:cNvSpPr>
          <p:nvPr>
            <p:ph type="body" idx="1"/>
          </p:nvPr>
        </p:nvSpPr>
        <p:spPr/>
        <p:txBody>
          <a:bodyPr/>
          <a:lstStyle/>
          <a:p>
            <a:pPr marL="457200" indent="-457200">
              <a:buAutoNum type="arabicPeriod"/>
            </a:pPr>
            <a:r>
              <a:rPr lang="en-GB" sz="12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1200" dirty="0">
                <a:latin typeface="Abadi" panose="020B0604020104020204" pitchFamily="34" charset="0"/>
                <a:cs typeface="Calibri" panose="020F0502020204030204" pitchFamily="34" charset="0"/>
              </a:rPr>
              <a:t>Does it mean more to show kindness and service to someone who doesn’t have the same beliefs as you? Why?</a:t>
            </a:r>
          </a:p>
          <a:p>
            <a:pPr marL="0" indent="0">
              <a:buNone/>
            </a:pPr>
            <a:r>
              <a:rPr lang="en-GB" sz="1200" dirty="0">
                <a:latin typeface="Abadi" panose="020B0604020104020204" pitchFamily="34" charset="0"/>
                <a:cs typeface="Calibri" panose="020F0502020204030204" pitchFamily="34" charset="0"/>
              </a:rPr>
              <a:t>REF: NASACRA BBC</a:t>
            </a:r>
          </a:p>
          <a:p>
            <a:endParaRPr lang="en-GB" dirty="0"/>
          </a:p>
        </p:txBody>
      </p:sp>
      <p:sp>
        <p:nvSpPr>
          <p:cNvPr id="4" name="Slide Number Placeholder 3">
            <a:extLst>
              <a:ext uri="{FF2B5EF4-FFF2-40B4-BE49-F238E27FC236}">
                <a16:creationId xmlns:a16="http://schemas.microsoft.com/office/drawing/2014/main" id="{472EA6D3-A830-8A29-352C-35832AB12CB0}"/>
              </a:ext>
            </a:extLst>
          </p:cNvPr>
          <p:cNvSpPr>
            <a:spLocks noGrp="1"/>
          </p:cNvSpPr>
          <p:nvPr>
            <p:ph type="sldNum" sz="quarter" idx="5"/>
          </p:nvPr>
        </p:nvSpPr>
        <p:spPr/>
        <p:txBody>
          <a:bodyPr/>
          <a:lstStyle/>
          <a:p>
            <a:fld id="{4D7EA572-D5B9-4E3B-AB7F-CFBBC1EF4DAA}" type="slidenum">
              <a:rPr lang="en-GB" smtClean="0"/>
              <a:t>27</a:t>
            </a:fld>
            <a:endParaRPr lang="en-GB"/>
          </a:p>
        </p:txBody>
      </p:sp>
    </p:spTree>
    <p:extLst>
      <p:ext uri="{BB962C8B-B14F-4D97-AF65-F5344CB8AC3E}">
        <p14:creationId xmlns:p14="http://schemas.microsoft.com/office/powerpoint/2010/main" val="34828301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64C4DA-A971-3002-2F7A-01D71EB1DE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822463-BEC8-440F-3E2D-C1F1E51CDC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7ED6B-3863-B656-A174-357B36C2009C}"/>
              </a:ext>
            </a:extLst>
          </p:cNvPr>
          <p:cNvSpPr>
            <a:spLocks noGrp="1"/>
          </p:cNvSpPr>
          <p:nvPr>
            <p:ph type="body" idx="1"/>
          </p:nvPr>
        </p:nvSpPr>
        <p:spPr/>
        <p:txBody>
          <a:bodyPr/>
          <a:lstStyle/>
          <a:p>
            <a:r>
              <a:rPr lang="en-US" dirty="0"/>
              <a:t>Ref: Facing history &amp; ourselves</a:t>
            </a:r>
          </a:p>
          <a:p>
            <a:r>
              <a:rPr lang="en-US" dirty="0"/>
              <a:t>Read through with the students, discuss and check understanding</a:t>
            </a:r>
            <a:endParaRPr lang="en-GB" dirty="0"/>
          </a:p>
        </p:txBody>
      </p:sp>
      <p:sp>
        <p:nvSpPr>
          <p:cNvPr id="4" name="Slide Number Placeholder 3">
            <a:extLst>
              <a:ext uri="{FF2B5EF4-FFF2-40B4-BE49-F238E27FC236}">
                <a16:creationId xmlns:a16="http://schemas.microsoft.com/office/drawing/2014/main" id="{9F93DC57-94E9-DE2E-A278-864249DAF00B}"/>
              </a:ext>
            </a:extLst>
          </p:cNvPr>
          <p:cNvSpPr>
            <a:spLocks noGrp="1"/>
          </p:cNvSpPr>
          <p:nvPr>
            <p:ph type="sldNum" sz="quarter" idx="5"/>
          </p:nvPr>
        </p:nvSpPr>
        <p:spPr/>
        <p:txBody>
          <a:bodyPr/>
          <a:lstStyle/>
          <a:p>
            <a:fld id="{4D7EA572-D5B9-4E3B-AB7F-CFBBC1EF4DAA}" type="slidenum">
              <a:rPr lang="en-GB" smtClean="0"/>
              <a:t>28</a:t>
            </a:fld>
            <a:endParaRPr lang="en-GB"/>
          </a:p>
        </p:txBody>
      </p:sp>
    </p:spTree>
    <p:extLst>
      <p:ext uri="{BB962C8B-B14F-4D97-AF65-F5344CB8AC3E}">
        <p14:creationId xmlns:p14="http://schemas.microsoft.com/office/powerpoint/2010/main" val="37259008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answers from the student onto white board</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30</a:t>
            </a:fld>
            <a:endParaRPr lang="en-GB"/>
          </a:p>
        </p:txBody>
      </p:sp>
    </p:spTree>
    <p:extLst>
      <p:ext uri="{BB962C8B-B14F-4D97-AF65-F5344CB8AC3E}">
        <p14:creationId xmlns:p14="http://schemas.microsoft.com/office/powerpoint/2010/main" val="11971338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A520C-FC5B-6D0D-D46F-B35C3003DB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17B95-0EAE-7ED9-7FAB-D6121393B6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CBC4B9-AA52-CDB1-859C-1D115AB4E4AD}"/>
              </a:ext>
            </a:extLst>
          </p:cNvPr>
          <p:cNvSpPr>
            <a:spLocks noGrp="1"/>
          </p:cNvSpPr>
          <p:nvPr>
            <p:ph type="body" idx="1"/>
          </p:nvPr>
        </p:nvSpPr>
        <p:spPr/>
        <p:txBody>
          <a:bodyPr/>
          <a:lstStyle/>
          <a:p>
            <a:r>
              <a:rPr lang="en-GB" dirty="0"/>
              <a:t>Ask the pupils for some initial answers to this question</a:t>
            </a:r>
          </a:p>
        </p:txBody>
      </p:sp>
      <p:sp>
        <p:nvSpPr>
          <p:cNvPr id="4" name="Slide Number Placeholder 3">
            <a:extLst>
              <a:ext uri="{FF2B5EF4-FFF2-40B4-BE49-F238E27FC236}">
                <a16:creationId xmlns:a16="http://schemas.microsoft.com/office/drawing/2014/main" id="{39729D77-8A4A-54F7-C149-831732F54C0C}"/>
              </a:ext>
            </a:extLst>
          </p:cNvPr>
          <p:cNvSpPr>
            <a:spLocks noGrp="1"/>
          </p:cNvSpPr>
          <p:nvPr>
            <p:ph type="sldNum" sz="quarter" idx="5"/>
          </p:nvPr>
        </p:nvSpPr>
        <p:spPr/>
        <p:txBody>
          <a:bodyPr/>
          <a:lstStyle/>
          <a:p>
            <a:fld id="{4D7EA572-D5B9-4E3B-AB7F-CFBBC1EF4DAA}" type="slidenum">
              <a:rPr lang="en-GB" smtClean="0"/>
              <a:t>31</a:t>
            </a:fld>
            <a:endParaRPr lang="en-GB"/>
          </a:p>
        </p:txBody>
      </p:sp>
    </p:spTree>
    <p:extLst>
      <p:ext uri="{BB962C8B-B14F-4D97-AF65-F5344CB8AC3E}">
        <p14:creationId xmlns:p14="http://schemas.microsoft.com/office/powerpoint/2010/main" val="4266374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33</a:t>
            </a:fld>
            <a:endParaRPr lang="en-GB"/>
          </a:p>
        </p:txBody>
      </p:sp>
    </p:spTree>
    <p:extLst>
      <p:ext uri="{BB962C8B-B14F-4D97-AF65-F5344CB8AC3E}">
        <p14:creationId xmlns:p14="http://schemas.microsoft.com/office/powerpoint/2010/main" val="251656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 the pupils for some initial answers to this question, do they know the word? What does it mean to them?</a:t>
            </a:r>
          </a:p>
        </p:txBody>
      </p:sp>
      <p:sp>
        <p:nvSpPr>
          <p:cNvPr id="4" name="Slide Number Placeholder 3"/>
          <p:cNvSpPr>
            <a:spLocks noGrp="1"/>
          </p:cNvSpPr>
          <p:nvPr>
            <p:ph type="sldNum" sz="quarter" idx="5"/>
          </p:nvPr>
        </p:nvSpPr>
        <p:spPr/>
        <p:txBody>
          <a:bodyPr/>
          <a:lstStyle/>
          <a:p>
            <a:fld id="{4D7EA572-D5B9-4E3B-AB7F-CFBBC1EF4DAA}" type="slidenum">
              <a:rPr lang="en-GB" smtClean="0"/>
              <a:t>3</a:t>
            </a:fld>
            <a:endParaRPr lang="en-GB"/>
          </a:p>
        </p:txBody>
      </p:sp>
    </p:spTree>
    <p:extLst>
      <p:ext uri="{BB962C8B-B14F-4D97-AF65-F5344CB8AC3E}">
        <p14:creationId xmlns:p14="http://schemas.microsoft.com/office/powerpoint/2010/main" val="141065283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 SB resource</a:t>
            </a:r>
            <a:endParaRPr lang="en-GB" dirty="0"/>
          </a:p>
        </p:txBody>
      </p:sp>
      <p:sp>
        <p:nvSpPr>
          <p:cNvPr id="4" name="Slide Number Placeholder 3"/>
          <p:cNvSpPr>
            <a:spLocks noGrp="1"/>
          </p:cNvSpPr>
          <p:nvPr>
            <p:ph type="sldNum" sz="quarter" idx="5"/>
          </p:nvPr>
        </p:nvSpPr>
        <p:spPr/>
        <p:txBody>
          <a:bodyPr/>
          <a:lstStyle/>
          <a:p>
            <a:fld id="{4D7EA572-D5B9-4E3B-AB7F-CFBBC1EF4DAA}" type="slidenum">
              <a:rPr lang="en-GB" smtClean="0"/>
              <a:t>34</a:t>
            </a:fld>
            <a:endParaRPr lang="en-GB"/>
          </a:p>
        </p:txBody>
      </p:sp>
    </p:spTree>
    <p:extLst>
      <p:ext uri="{BB962C8B-B14F-4D97-AF65-F5344CB8AC3E}">
        <p14:creationId xmlns:p14="http://schemas.microsoft.com/office/powerpoint/2010/main" val="15120920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6380A8-739F-2E33-A75C-335AC0BCB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D80575-C1B7-86F5-F43F-8F5F3005DD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A787F2-8622-56C9-0CE2-784DF285E0E2}"/>
              </a:ext>
            </a:extLst>
          </p:cNvPr>
          <p:cNvSpPr>
            <a:spLocks noGrp="1"/>
          </p:cNvSpPr>
          <p:nvPr>
            <p:ph type="body" idx="1"/>
          </p:nvPr>
        </p:nvSpPr>
        <p:spPr/>
        <p:txBody>
          <a:bodyPr/>
          <a:lstStyle/>
          <a:p>
            <a:r>
              <a:rPr lang="en-GB" dirty="0"/>
              <a:t>Read through the story with the pupils</a:t>
            </a:r>
          </a:p>
          <a:p>
            <a:r>
              <a:rPr lang="en-GB" dirty="0"/>
              <a:t>Ref: </a:t>
            </a:r>
            <a:r>
              <a:rPr lang="en-US" dirty="0">
                <a:hlinkClick r:id="rId3"/>
              </a:rPr>
              <a:t>The Power Of Synergy - </a:t>
            </a:r>
            <a:r>
              <a:rPr lang="en-US" dirty="0" err="1">
                <a:hlinkClick r:id="rId3"/>
              </a:rPr>
              <a:t>Eclatmax</a:t>
            </a:r>
            <a:r>
              <a:rPr lang="en-US" dirty="0">
                <a:hlinkClick r:id="rId3"/>
              </a:rPr>
              <a:t> | Professional Development Solutions</a:t>
            </a:r>
            <a:endParaRPr lang="en-GB" dirty="0"/>
          </a:p>
        </p:txBody>
      </p:sp>
      <p:sp>
        <p:nvSpPr>
          <p:cNvPr id="4" name="Slide Number Placeholder 3">
            <a:extLst>
              <a:ext uri="{FF2B5EF4-FFF2-40B4-BE49-F238E27FC236}">
                <a16:creationId xmlns:a16="http://schemas.microsoft.com/office/drawing/2014/main" id="{FE2BCA85-1D91-3622-FF92-2D547449A45D}"/>
              </a:ext>
            </a:extLst>
          </p:cNvPr>
          <p:cNvSpPr>
            <a:spLocks noGrp="1"/>
          </p:cNvSpPr>
          <p:nvPr>
            <p:ph type="sldNum" sz="quarter" idx="5"/>
          </p:nvPr>
        </p:nvSpPr>
        <p:spPr/>
        <p:txBody>
          <a:bodyPr/>
          <a:lstStyle/>
          <a:p>
            <a:fld id="{4D7EA572-D5B9-4E3B-AB7F-CFBBC1EF4DAA}" type="slidenum">
              <a:rPr lang="en-GB" smtClean="0"/>
              <a:t>35</a:t>
            </a:fld>
            <a:endParaRPr lang="en-GB"/>
          </a:p>
        </p:txBody>
      </p:sp>
    </p:spTree>
    <p:extLst>
      <p:ext uri="{BB962C8B-B14F-4D97-AF65-F5344CB8AC3E}">
        <p14:creationId xmlns:p14="http://schemas.microsoft.com/office/powerpoint/2010/main" val="42326928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0D670-BBA2-4CFF-8651-423D2976D2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E1429C-D671-EEB9-FCC9-A731F3060F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28A44DD-F422-7056-543E-C799511E64A4}"/>
              </a:ext>
            </a:extLst>
          </p:cNvPr>
          <p:cNvSpPr>
            <a:spLocks noGrp="1"/>
          </p:cNvSpPr>
          <p:nvPr>
            <p:ph type="body" idx="1"/>
          </p:nvPr>
        </p:nvSpPr>
        <p:spPr/>
        <p:txBody>
          <a:bodyPr/>
          <a:lstStyle/>
          <a:p>
            <a:r>
              <a:rPr lang="en-GB" dirty="0"/>
              <a:t>Ref: </a:t>
            </a:r>
            <a:r>
              <a:rPr lang="en-US" dirty="0"/>
              <a:t>SB</a:t>
            </a:r>
          </a:p>
          <a:p>
            <a:r>
              <a:rPr lang="en-US" dirty="0"/>
              <a:t>Responses to be recorded to refer back to</a:t>
            </a:r>
            <a:endParaRPr lang="en-GB" dirty="0"/>
          </a:p>
        </p:txBody>
      </p:sp>
      <p:sp>
        <p:nvSpPr>
          <p:cNvPr id="4" name="Slide Number Placeholder 3">
            <a:extLst>
              <a:ext uri="{FF2B5EF4-FFF2-40B4-BE49-F238E27FC236}">
                <a16:creationId xmlns:a16="http://schemas.microsoft.com/office/drawing/2014/main" id="{E3B9C45C-1DD4-4D77-D4BB-1D9B163BB2FB}"/>
              </a:ext>
            </a:extLst>
          </p:cNvPr>
          <p:cNvSpPr>
            <a:spLocks noGrp="1"/>
          </p:cNvSpPr>
          <p:nvPr>
            <p:ph type="sldNum" sz="quarter" idx="5"/>
          </p:nvPr>
        </p:nvSpPr>
        <p:spPr/>
        <p:txBody>
          <a:bodyPr/>
          <a:lstStyle/>
          <a:p>
            <a:fld id="{4D7EA572-D5B9-4E3B-AB7F-CFBBC1EF4DAA}" type="slidenum">
              <a:rPr lang="en-GB" smtClean="0"/>
              <a:t>36</a:t>
            </a:fld>
            <a:endParaRPr lang="en-GB"/>
          </a:p>
        </p:txBody>
      </p:sp>
    </p:spTree>
    <p:extLst>
      <p:ext uri="{BB962C8B-B14F-4D97-AF65-F5344CB8AC3E}">
        <p14:creationId xmlns:p14="http://schemas.microsoft.com/office/powerpoint/2010/main" val="1635561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0A3B22-DFF7-5B98-9040-9E49ADC0F4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E5222E-4888-80D9-2E29-C178465851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FF133-79F3-246B-CA75-3ACBF23F121E}"/>
              </a:ext>
            </a:extLst>
          </p:cNvPr>
          <p:cNvSpPr>
            <a:spLocks noGrp="1"/>
          </p:cNvSpPr>
          <p:nvPr>
            <p:ph type="body" idx="1"/>
          </p:nvPr>
        </p:nvSpPr>
        <p:spPr/>
        <p:txBody>
          <a:bodyPr/>
          <a:lstStyle/>
          <a:p>
            <a:r>
              <a:rPr lang="en-GB" dirty="0"/>
              <a:t>Use the example on the slide to help them</a:t>
            </a:r>
          </a:p>
          <a:p>
            <a:r>
              <a:rPr lang="en-GB" dirty="0"/>
              <a:t>Ref: Facing history and ourselves</a:t>
            </a:r>
          </a:p>
        </p:txBody>
      </p:sp>
      <p:sp>
        <p:nvSpPr>
          <p:cNvPr id="4" name="Slide Number Placeholder 3">
            <a:extLst>
              <a:ext uri="{FF2B5EF4-FFF2-40B4-BE49-F238E27FC236}">
                <a16:creationId xmlns:a16="http://schemas.microsoft.com/office/drawing/2014/main" id="{BD3B5B78-EBD9-1282-4521-6F5FB031D95E}"/>
              </a:ext>
            </a:extLst>
          </p:cNvPr>
          <p:cNvSpPr>
            <a:spLocks noGrp="1"/>
          </p:cNvSpPr>
          <p:nvPr>
            <p:ph type="sldNum" sz="quarter" idx="5"/>
          </p:nvPr>
        </p:nvSpPr>
        <p:spPr/>
        <p:txBody>
          <a:bodyPr/>
          <a:lstStyle/>
          <a:p>
            <a:fld id="{4D7EA572-D5B9-4E3B-AB7F-CFBBC1EF4DAA}" type="slidenum">
              <a:rPr lang="en-GB" smtClean="0"/>
              <a:t>4</a:t>
            </a:fld>
            <a:endParaRPr lang="en-GB"/>
          </a:p>
        </p:txBody>
      </p:sp>
    </p:spTree>
    <p:extLst>
      <p:ext uri="{BB962C8B-B14F-4D97-AF65-F5344CB8AC3E}">
        <p14:creationId xmlns:p14="http://schemas.microsoft.com/office/powerpoint/2010/main" val="10248146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147D34-950C-20E7-0B39-850B103E8C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93A437-F524-1F10-6CEB-146DA0583B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57B738-2984-92BF-6040-FA11FF3A153E}"/>
              </a:ext>
            </a:extLst>
          </p:cNvPr>
          <p:cNvSpPr>
            <a:spLocks noGrp="1"/>
          </p:cNvSpPr>
          <p:nvPr>
            <p:ph type="body" idx="1"/>
          </p:nvPr>
        </p:nvSpPr>
        <p:spPr/>
        <p:txBody>
          <a:bodyPr/>
          <a:lstStyle/>
          <a:p>
            <a:r>
              <a:rPr lang="en-GB"/>
              <a:t>Ref</a:t>
            </a:r>
            <a:r>
              <a:rPr lang="en-GB" dirty="0"/>
              <a:t>: Facing history and ourselves</a:t>
            </a:r>
          </a:p>
        </p:txBody>
      </p:sp>
      <p:sp>
        <p:nvSpPr>
          <p:cNvPr id="4" name="Slide Number Placeholder 3">
            <a:extLst>
              <a:ext uri="{FF2B5EF4-FFF2-40B4-BE49-F238E27FC236}">
                <a16:creationId xmlns:a16="http://schemas.microsoft.com/office/drawing/2014/main" id="{10D29762-42C7-7F0C-88C8-5F2D03BF0571}"/>
              </a:ext>
            </a:extLst>
          </p:cNvPr>
          <p:cNvSpPr>
            <a:spLocks noGrp="1"/>
          </p:cNvSpPr>
          <p:nvPr>
            <p:ph type="sldNum" sz="quarter" idx="5"/>
          </p:nvPr>
        </p:nvSpPr>
        <p:spPr/>
        <p:txBody>
          <a:bodyPr/>
          <a:lstStyle/>
          <a:p>
            <a:fld id="{4D7EA572-D5B9-4E3B-AB7F-CFBBC1EF4DAA}" type="slidenum">
              <a:rPr lang="en-GB" smtClean="0"/>
              <a:t>5</a:t>
            </a:fld>
            <a:endParaRPr lang="en-GB"/>
          </a:p>
        </p:txBody>
      </p:sp>
    </p:spTree>
    <p:extLst>
      <p:ext uri="{BB962C8B-B14F-4D97-AF65-F5344CB8AC3E}">
        <p14:creationId xmlns:p14="http://schemas.microsoft.com/office/powerpoint/2010/main" val="13801474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258B9-574E-1025-CABC-260F11AE0F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DA93F6-60E4-1A52-E37F-3039DCC041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804482-1C5B-D1DC-08B7-89A5A02997BF}"/>
              </a:ext>
            </a:extLst>
          </p:cNvPr>
          <p:cNvSpPr>
            <a:spLocks noGrp="1"/>
          </p:cNvSpPr>
          <p:nvPr>
            <p:ph type="body" idx="1"/>
          </p:nvPr>
        </p:nvSpPr>
        <p:spPr/>
        <p:txBody>
          <a:bodyPr/>
          <a:lstStyle/>
          <a:p>
            <a:r>
              <a:rPr lang="en-GB" dirty="0"/>
              <a:t>Use the example on the slide to help them</a:t>
            </a:r>
          </a:p>
        </p:txBody>
      </p:sp>
      <p:sp>
        <p:nvSpPr>
          <p:cNvPr id="4" name="Slide Number Placeholder 3">
            <a:extLst>
              <a:ext uri="{FF2B5EF4-FFF2-40B4-BE49-F238E27FC236}">
                <a16:creationId xmlns:a16="http://schemas.microsoft.com/office/drawing/2014/main" id="{572C6DD9-0B8F-C1D5-73E1-B96266FB85C4}"/>
              </a:ext>
            </a:extLst>
          </p:cNvPr>
          <p:cNvSpPr>
            <a:spLocks noGrp="1"/>
          </p:cNvSpPr>
          <p:nvPr>
            <p:ph type="sldNum" sz="quarter" idx="5"/>
          </p:nvPr>
        </p:nvSpPr>
        <p:spPr/>
        <p:txBody>
          <a:bodyPr/>
          <a:lstStyle/>
          <a:p>
            <a:fld id="{4D7EA572-D5B9-4E3B-AB7F-CFBBC1EF4DAA}" type="slidenum">
              <a:rPr lang="en-GB" smtClean="0"/>
              <a:t>7</a:t>
            </a:fld>
            <a:endParaRPr lang="en-GB"/>
          </a:p>
        </p:txBody>
      </p:sp>
    </p:spTree>
    <p:extLst>
      <p:ext uri="{BB962C8B-B14F-4D97-AF65-F5344CB8AC3E}">
        <p14:creationId xmlns:p14="http://schemas.microsoft.com/office/powerpoint/2010/main" val="5571255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D0C9B-91E1-38DF-7C9B-EBA9672D38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E2CBEE-3592-FFED-5C9A-C17F0AF691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B0DADA-DCCB-850C-629A-E4CE1AF0C20D}"/>
              </a:ext>
            </a:extLst>
          </p:cNvPr>
          <p:cNvSpPr>
            <a:spLocks noGrp="1"/>
          </p:cNvSpPr>
          <p:nvPr>
            <p:ph type="body" idx="1"/>
          </p:nvPr>
        </p:nvSpPr>
        <p:spPr/>
        <p:txBody>
          <a:bodyPr/>
          <a:lstStyle/>
          <a:p>
            <a:r>
              <a:rPr lang="en-GB" dirty="0"/>
              <a:t>Allow students time to discuss their spheres with others and then bring them back together for a group discussion on the questions on the slide.</a:t>
            </a:r>
          </a:p>
          <a:p>
            <a:endParaRPr lang="en-GB" dirty="0"/>
          </a:p>
        </p:txBody>
      </p:sp>
      <p:sp>
        <p:nvSpPr>
          <p:cNvPr id="4" name="Slide Number Placeholder 3">
            <a:extLst>
              <a:ext uri="{FF2B5EF4-FFF2-40B4-BE49-F238E27FC236}">
                <a16:creationId xmlns:a16="http://schemas.microsoft.com/office/drawing/2014/main" id="{E649F48D-313C-17C6-926E-1F643998BD55}"/>
              </a:ext>
            </a:extLst>
          </p:cNvPr>
          <p:cNvSpPr>
            <a:spLocks noGrp="1"/>
          </p:cNvSpPr>
          <p:nvPr>
            <p:ph type="sldNum" sz="quarter" idx="5"/>
          </p:nvPr>
        </p:nvSpPr>
        <p:spPr/>
        <p:txBody>
          <a:bodyPr/>
          <a:lstStyle/>
          <a:p>
            <a:fld id="{4D7EA572-D5B9-4E3B-AB7F-CFBBC1EF4DAA}" type="slidenum">
              <a:rPr lang="en-GB" smtClean="0"/>
              <a:t>8</a:t>
            </a:fld>
            <a:endParaRPr lang="en-GB"/>
          </a:p>
        </p:txBody>
      </p:sp>
    </p:spTree>
    <p:extLst>
      <p:ext uri="{BB962C8B-B14F-4D97-AF65-F5344CB8AC3E}">
        <p14:creationId xmlns:p14="http://schemas.microsoft.com/office/powerpoint/2010/main" val="31333254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421E8B-5036-D14D-1070-FC62260EF0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E848BF-D59D-61B8-CA20-A543D9B3CE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BD607F-A28D-83B3-8E7B-B59DE7F3762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F21F059-9AAD-3018-6C00-3E598507E7D6}"/>
              </a:ext>
            </a:extLst>
          </p:cNvPr>
          <p:cNvSpPr>
            <a:spLocks noGrp="1"/>
          </p:cNvSpPr>
          <p:nvPr>
            <p:ph type="sldNum" sz="quarter" idx="5"/>
          </p:nvPr>
        </p:nvSpPr>
        <p:spPr/>
        <p:txBody>
          <a:bodyPr/>
          <a:lstStyle/>
          <a:p>
            <a:fld id="{4D7EA572-D5B9-4E3B-AB7F-CFBBC1EF4DAA}" type="slidenum">
              <a:rPr lang="en-GB" smtClean="0"/>
              <a:t>9</a:t>
            </a:fld>
            <a:endParaRPr lang="en-GB"/>
          </a:p>
        </p:txBody>
      </p:sp>
    </p:spTree>
    <p:extLst>
      <p:ext uri="{BB962C8B-B14F-4D97-AF65-F5344CB8AC3E}">
        <p14:creationId xmlns:p14="http://schemas.microsoft.com/office/powerpoint/2010/main" val="128732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the etymology of the word community Com: with and Unity: One</a:t>
            </a:r>
          </a:p>
        </p:txBody>
      </p:sp>
      <p:sp>
        <p:nvSpPr>
          <p:cNvPr id="4" name="Slide Number Placeholder 3"/>
          <p:cNvSpPr>
            <a:spLocks noGrp="1"/>
          </p:cNvSpPr>
          <p:nvPr>
            <p:ph type="sldNum" sz="quarter" idx="5"/>
          </p:nvPr>
        </p:nvSpPr>
        <p:spPr/>
        <p:txBody>
          <a:bodyPr/>
          <a:lstStyle/>
          <a:p>
            <a:fld id="{4D7EA572-D5B9-4E3B-AB7F-CFBBC1EF4DAA}" type="slidenum">
              <a:rPr lang="en-GB" smtClean="0"/>
              <a:t>10</a:t>
            </a:fld>
            <a:endParaRPr lang="en-GB"/>
          </a:p>
        </p:txBody>
      </p:sp>
    </p:spTree>
    <p:extLst>
      <p:ext uri="{BB962C8B-B14F-4D97-AF65-F5344CB8AC3E}">
        <p14:creationId xmlns:p14="http://schemas.microsoft.com/office/powerpoint/2010/main" val="90205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8C1C-B5F8-2AFC-E1FB-1CB056361F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4389F6E4-DF06-7933-CB67-D5E767A5D5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6B25BED-9B3B-06FB-F93A-04DF6A441E6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7B23069-298D-9070-1277-CE563253C66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7E768E0-C03E-D82C-01CB-7244B834FD1F}"/>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6988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CFA19-8235-EE33-AC8E-2864D091B99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E04DC9F-1447-54CE-8901-452000513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0AACD0-54DC-9E4C-A3E6-93C1AE57E9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62021269-198C-1703-2AA4-1B8708A2F8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1DEB9BC-17B7-00C0-68BC-2650B9418AB9}"/>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2087797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E40FA1-4950-0D2E-4D09-5EC0A93A4F4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CAE0B0D-2540-B2AB-BD57-D64011F639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ABC390C-A4FA-C5A6-1BAF-65C21CEE6744}"/>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7C73C050-7351-AAA4-C7C6-FE4D70C079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4F0A17C-B4E8-DF9D-CDCE-77DA2E5F0764}"/>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68009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7D90B7-D876-50CA-F88A-35B764DBABC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0BC8B1-3A15-4336-D848-852FA8411B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54B24A-0F5E-D9A3-D957-86A013ABD92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EF35E1BF-CD7F-32E3-3CE7-FCD61E87390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35E9AD-441E-DDBE-B620-A9A2FD26EB6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371145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DBF1D-CBA0-7A83-3988-0C629CBC71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295A2A7-774B-8193-650B-F8934B0DA11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EF6387-FECA-D91B-0AF4-7FBFF651479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38BB392A-D1EB-099D-D832-CB9D0B63D3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3C1D1A-EB27-22D8-54E9-2AB6B838A8A1}"/>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108738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6216D-26DE-B82D-62EF-2C488C14E6E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7312496-600F-E038-83AE-3618D8350E4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ED12C8C-1878-8065-12AB-03F9851117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B3EDBFB-2F7B-22A7-1E67-D7D8D34E57BC}"/>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F6D0363C-D8AC-0655-DFE3-94EF543BFA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FC5052-350A-D0FF-6862-866AEBC7BC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073626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854DC-F1C6-4551-E698-4E985CBC033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704C8A-CE37-85E9-4006-FEA728AC2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253296-8E4F-1E94-B64A-0F83C68BFD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07A25A-C821-ABB2-1FC5-9D5116546A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C10B2C-E23B-B3A8-9693-33873C637A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FD59B8A-D0C7-A8A6-34FD-264E8B072DAB}"/>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8" name="Footer Placeholder 7">
            <a:extLst>
              <a:ext uri="{FF2B5EF4-FFF2-40B4-BE49-F238E27FC236}">
                <a16:creationId xmlns:a16="http://schemas.microsoft.com/office/drawing/2014/main" id="{0D291C86-3D33-08C0-CA5E-CDD89CCBBD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B652A91-203B-3B77-818D-6DD961DC034B}"/>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3279967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5D1FE-87F4-E7EF-2C43-4F5ED3C516C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DED9F6F-EF26-7CF8-FEE4-6EE47B6856A7}"/>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4" name="Footer Placeholder 3">
            <a:extLst>
              <a:ext uri="{FF2B5EF4-FFF2-40B4-BE49-F238E27FC236}">
                <a16:creationId xmlns:a16="http://schemas.microsoft.com/office/drawing/2014/main" id="{2CB4864B-F622-D4F0-1261-7302FE09020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4E5313A-FE4B-17C8-725E-7E86E28C4F63}"/>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13483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55D34CD-C7A0-C3BA-0796-14F7EEFD604D}"/>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3" name="Footer Placeholder 2">
            <a:extLst>
              <a:ext uri="{FF2B5EF4-FFF2-40B4-BE49-F238E27FC236}">
                <a16:creationId xmlns:a16="http://schemas.microsoft.com/office/drawing/2014/main" id="{B37582DD-3222-319A-CFA1-7E6080D029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DE6968-0F3F-40AD-1C80-3FB669228637}"/>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2721654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F66BB-7095-B84F-BC1B-ED34BE2CEC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A7924A1C-680B-97F7-3672-0AD0DC5D88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8D623B4-BA6E-DB21-7152-ACF08994817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5C9E4F-2987-8E3B-8178-890EAD699E45}"/>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02E1FD47-49A8-29E1-8F51-A9F43EA6C71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D33BAFE-46D8-D325-05C5-013FBB2F9080}"/>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7452555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169D3-B8B3-3FFA-C227-FA7325CDA8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2A3F8FF-5739-1623-FB0F-B22D3A134C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3D811AB-15F9-B6C8-94B4-18DC9FB163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F1723D-8149-0D3E-7F89-B131054E5791}"/>
              </a:ext>
            </a:extLst>
          </p:cNvPr>
          <p:cNvSpPr>
            <a:spLocks noGrp="1"/>
          </p:cNvSpPr>
          <p:nvPr>
            <p:ph type="dt" sz="half" idx="10"/>
          </p:nvPr>
        </p:nvSpPr>
        <p:spPr/>
        <p:txBody>
          <a:bodyPr/>
          <a:lstStyle/>
          <a:p>
            <a:fld id="{C722EC92-5730-4AFA-AF13-E005610751B8}" type="datetimeFigureOut">
              <a:rPr lang="en-GB" smtClean="0"/>
              <a:t>29/08/2025</a:t>
            </a:fld>
            <a:endParaRPr lang="en-GB"/>
          </a:p>
        </p:txBody>
      </p:sp>
      <p:sp>
        <p:nvSpPr>
          <p:cNvPr id="6" name="Footer Placeholder 5">
            <a:extLst>
              <a:ext uri="{FF2B5EF4-FFF2-40B4-BE49-F238E27FC236}">
                <a16:creationId xmlns:a16="http://schemas.microsoft.com/office/drawing/2014/main" id="{E3255CCF-A3C5-3C77-B2F8-95E433A799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E1AED06-0B4A-0B40-F3CE-51A16B64A072}"/>
              </a:ext>
            </a:extLst>
          </p:cNvPr>
          <p:cNvSpPr>
            <a:spLocks noGrp="1"/>
          </p:cNvSpPr>
          <p:nvPr>
            <p:ph type="sldNum" sz="quarter" idx="12"/>
          </p:nvPr>
        </p:nvSpPr>
        <p:spPr/>
        <p:txBody>
          <a:bodyPr/>
          <a:lstStyle/>
          <a:p>
            <a:fld id="{ECF3AA55-B92A-4728-8506-17CB1EFC55FF}" type="slidenum">
              <a:rPr lang="en-GB" smtClean="0"/>
              <a:t>‹#›</a:t>
            </a:fld>
            <a:endParaRPr lang="en-GB"/>
          </a:p>
        </p:txBody>
      </p:sp>
    </p:spTree>
    <p:extLst>
      <p:ext uri="{BB962C8B-B14F-4D97-AF65-F5344CB8AC3E}">
        <p14:creationId xmlns:p14="http://schemas.microsoft.com/office/powerpoint/2010/main" val="125515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D5D4F86-2A1C-A983-CD81-50720485AF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E6FEE4A-DF6D-7494-63EC-38249E120F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2449CA7-84F6-0E32-94F4-24A8BB5F14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22EC92-5730-4AFA-AF13-E005610751B8}" type="datetimeFigureOut">
              <a:rPr lang="en-GB" smtClean="0"/>
              <a:t>29/08/2025</a:t>
            </a:fld>
            <a:endParaRPr lang="en-GB"/>
          </a:p>
        </p:txBody>
      </p:sp>
      <p:sp>
        <p:nvSpPr>
          <p:cNvPr id="5" name="Footer Placeholder 4">
            <a:extLst>
              <a:ext uri="{FF2B5EF4-FFF2-40B4-BE49-F238E27FC236}">
                <a16:creationId xmlns:a16="http://schemas.microsoft.com/office/drawing/2014/main" id="{441C46E5-FF57-12F7-7FDC-8F1140884D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CA32B66A-098B-F552-49F6-DB63BD634F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CF3AA55-B92A-4728-8506-17CB1EFC55FF}" type="slidenum">
              <a:rPr lang="en-GB" smtClean="0"/>
              <a:t>‹#›</a:t>
            </a:fld>
            <a:endParaRPr lang="en-GB"/>
          </a:p>
        </p:txBody>
      </p:sp>
    </p:spTree>
    <p:extLst>
      <p:ext uri="{BB962C8B-B14F-4D97-AF65-F5344CB8AC3E}">
        <p14:creationId xmlns:p14="http://schemas.microsoft.com/office/powerpoint/2010/main" val="419072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4.png"/><Relationship Id="rId7"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10" Type="http://schemas.openxmlformats.org/officeDocument/2006/relationships/image" Target="../media/image21.jpg"/><Relationship Id="rId4" Type="http://schemas.openxmlformats.org/officeDocument/2006/relationships/image" Target="../media/image15.jp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video" Target="https://www.youtube.com/embed/tVBM6v8eMz0?feature=oembed" TargetMode="Externa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notesSlide" Target="../notesSlides/notesSlide25.xml"/><Relationship Id="rId7"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video" Target="https://www.youtube.com/embed/cFShEsP1r-M?feature=oembed" TargetMode="Externa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ifw4schools.co.uk/"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 name="Rectangle 5">
            <a:extLst>
              <a:ext uri="{FF2B5EF4-FFF2-40B4-BE49-F238E27FC236}">
                <a16:creationId xmlns:a16="http://schemas.microsoft.com/office/drawing/2014/main" id="{8A94871E-96FC-4ADE-815B-41A636E34F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C24DE1-397F-0634-6C6A-8829FA827089}"/>
              </a:ext>
            </a:extLst>
          </p:cNvPr>
          <p:cNvSpPr>
            <a:spLocks noGrp="1"/>
          </p:cNvSpPr>
          <p:nvPr>
            <p:ph type="ctrTitle"/>
          </p:nvPr>
        </p:nvSpPr>
        <p:spPr>
          <a:xfrm>
            <a:off x="640080" y="320040"/>
            <a:ext cx="6692827" cy="3892669"/>
          </a:xfrm>
        </p:spPr>
        <p:txBody>
          <a:bodyPr>
            <a:normAutofit/>
          </a:bodyPr>
          <a:lstStyle/>
          <a:p>
            <a:pPr algn="l"/>
            <a:br>
              <a:rPr lang="en-GB" sz="2400" dirty="0">
                <a:latin typeface="Abadi" panose="020B0604020104020204" pitchFamily="34" charset="0"/>
              </a:rPr>
            </a:br>
            <a:r>
              <a:rPr lang="en-GB" sz="6600" dirty="0">
                <a:latin typeface="Abadi" panose="020B0604020104020204" pitchFamily="34" charset="0"/>
              </a:rPr>
              <a:t>Interfaith Week 2025</a:t>
            </a:r>
          </a:p>
        </p:txBody>
      </p:sp>
      <p:sp>
        <p:nvSpPr>
          <p:cNvPr id="3" name="Subtitle 2">
            <a:extLst>
              <a:ext uri="{FF2B5EF4-FFF2-40B4-BE49-F238E27FC236}">
                <a16:creationId xmlns:a16="http://schemas.microsoft.com/office/drawing/2014/main" id="{966526BC-0B23-0868-36CE-E0AF39D91BDC}"/>
              </a:ext>
            </a:extLst>
          </p:cNvPr>
          <p:cNvSpPr>
            <a:spLocks noGrp="1"/>
          </p:cNvSpPr>
          <p:nvPr>
            <p:ph type="subTitle" idx="1"/>
          </p:nvPr>
        </p:nvSpPr>
        <p:spPr>
          <a:xfrm>
            <a:off x="640080" y="4631161"/>
            <a:ext cx="6692827" cy="1569486"/>
          </a:xfrm>
        </p:spPr>
        <p:txBody>
          <a:bodyPr>
            <a:normAutofit/>
          </a:bodyPr>
          <a:lstStyle/>
          <a:p>
            <a:pPr algn="l"/>
            <a:r>
              <a:rPr lang="en-GB" b="1" dirty="0">
                <a:latin typeface="Abadi" panose="020B0604020104020204" pitchFamily="34" charset="0"/>
              </a:rPr>
              <a:t>Community: Together We Serve</a:t>
            </a:r>
          </a:p>
          <a:p>
            <a:pPr algn="l"/>
            <a:r>
              <a:rPr lang="en-GB" dirty="0">
                <a:latin typeface="Abadi" panose="020B0604020104020204" pitchFamily="34" charset="0"/>
              </a:rPr>
              <a:t>KS4/5: Introduction</a:t>
            </a:r>
          </a:p>
        </p:txBody>
      </p:sp>
      <p:sp>
        <p:nvSpPr>
          <p:cNvPr id="7"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45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 computer&#10;&#10;AI-generated content may be incorrect.">
            <a:extLst>
              <a:ext uri="{FF2B5EF4-FFF2-40B4-BE49-F238E27FC236}">
                <a16:creationId xmlns:a16="http://schemas.microsoft.com/office/drawing/2014/main" id="{D66290D3-6734-2CB0-139E-B7DC8FAD7E0F}"/>
              </a:ext>
            </a:extLst>
          </p:cNvPr>
          <p:cNvPicPr>
            <a:picLocks noChangeAspect="1"/>
          </p:cNvPicPr>
          <p:nvPr/>
        </p:nvPicPr>
        <p:blipFill rotWithShape="1">
          <a:blip r:embed="rId3"/>
          <a:srcRect l="13750" t="67407" r="19863" b="18025"/>
          <a:stretch>
            <a:fillRect/>
          </a:stretch>
        </p:blipFill>
        <p:spPr bwMode="auto">
          <a:xfrm>
            <a:off x="7597951" y="5162986"/>
            <a:ext cx="4200587" cy="608550"/>
          </a:xfrm>
          <a:prstGeom prst="rect">
            <a:avLst/>
          </a:prstGeom>
          <a:ln>
            <a:noFill/>
          </a:ln>
          <a:extLst>
            <a:ext uri="{53640926-AAD7-44D8-BBD7-CCE9431645EC}">
              <a14:shadowObscured xmlns:a14="http://schemas.microsoft.com/office/drawing/2010/main"/>
            </a:ext>
          </a:extLst>
        </p:spPr>
      </p:pic>
      <p:pic>
        <p:nvPicPr>
          <p:cNvPr id="8" name="Picture 7" descr="A screenshot of a computer&#10;&#10;AI-generated content may be incorrect.">
            <a:extLst>
              <a:ext uri="{FF2B5EF4-FFF2-40B4-BE49-F238E27FC236}">
                <a16:creationId xmlns:a16="http://schemas.microsoft.com/office/drawing/2014/main" id="{80C91AD2-1A21-EFC8-7F74-D85BFF0CA9E8}"/>
              </a:ext>
            </a:extLst>
          </p:cNvPr>
          <p:cNvPicPr>
            <a:picLocks noChangeAspect="1"/>
          </p:cNvPicPr>
          <p:nvPr/>
        </p:nvPicPr>
        <p:blipFill rotWithShape="1">
          <a:blip r:embed="rId3"/>
          <a:srcRect l="13889" t="39999" r="62222" b="49877"/>
          <a:stretch>
            <a:fillRect/>
          </a:stretch>
        </p:blipFill>
        <p:spPr bwMode="auto">
          <a:xfrm>
            <a:off x="10147456" y="5771536"/>
            <a:ext cx="1651082" cy="459792"/>
          </a:xfrm>
          <a:prstGeom prst="rect">
            <a:avLst/>
          </a:prstGeom>
          <a:ln>
            <a:noFill/>
          </a:ln>
          <a:extLst>
            <a:ext uri="{53640926-AAD7-44D8-BBD7-CCE9431645EC}">
              <a14:shadowObscured xmlns:a14="http://schemas.microsoft.com/office/drawing/2010/main"/>
            </a:ext>
          </a:extLst>
        </p:spPr>
      </p:pic>
      <p:pic>
        <p:nvPicPr>
          <p:cNvPr id="10" name="Picture 9" descr="A screenshot of a computer&#10;&#10;AI-generated content may be incorrect.">
            <a:extLst>
              <a:ext uri="{FF2B5EF4-FFF2-40B4-BE49-F238E27FC236}">
                <a16:creationId xmlns:a16="http://schemas.microsoft.com/office/drawing/2014/main" id="{E4A782C6-B943-0AA4-4880-3C84B95A328D}"/>
              </a:ext>
            </a:extLst>
          </p:cNvPr>
          <p:cNvPicPr>
            <a:picLocks noChangeAspect="1"/>
          </p:cNvPicPr>
          <p:nvPr/>
        </p:nvPicPr>
        <p:blipFill rotWithShape="1">
          <a:blip r:embed="rId3"/>
          <a:srcRect l="14305" t="51606" r="59863" b="34814"/>
          <a:stretch>
            <a:fillRect/>
          </a:stretch>
        </p:blipFill>
        <p:spPr bwMode="auto">
          <a:xfrm>
            <a:off x="8495672" y="5771536"/>
            <a:ext cx="1651082" cy="459792"/>
          </a:xfrm>
          <a:prstGeom prst="rect">
            <a:avLst/>
          </a:prstGeom>
          <a:ln>
            <a:noFill/>
          </a:ln>
          <a:extLst>
            <a:ext uri="{53640926-AAD7-44D8-BBD7-CCE9431645EC}">
              <a14:shadowObscured xmlns:a14="http://schemas.microsoft.com/office/drawing/2010/main"/>
            </a:ext>
          </a:extLst>
        </p:spPr>
      </p:pic>
      <p:pic>
        <p:nvPicPr>
          <p:cNvPr id="11" name="Picture 10" descr="A white circle with black text&#10;&#10;AI-generated content may be incorrect.">
            <a:extLst>
              <a:ext uri="{FF2B5EF4-FFF2-40B4-BE49-F238E27FC236}">
                <a16:creationId xmlns:a16="http://schemas.microsoft.com/office/drawing/2014/main" id="{95F5404D-16D9-390D-0ACA-03A05F815D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1685" y="-59844"/>
            <a:ext cx="5692837" cy="5729577"/>
          </a:xfrm>
          <a:prstGeom prst="rect">
            <a:avLst/>
          </a:prstGeom>
        </p:spPr>
      </p:pic>
      <p:pic>
        <p:nvPicPr>
          <p:cNvPr id="12" name="Picture 11" descr="A logo for a company&#10;&#10;AI-generated content may be incorrect.">
            <a:extLst>
              <a:ext uri="{FF2B5EF4-FFF2-40B4-BE49-F238E27FC236}">
                <a16:creationId xmlns:a16="http://schemas.microsoft.com/office/drawing/2014/main" id="{0ADC392A-B8DD-D473-7A90-9583586F45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7248" y="5771537"/>
            <a:ext cx="915293" cy="459792"/>
          </a:xfrm>
          <a:prstGeom prst="rect">
            <a:avLst/>
          </a:prstGeom>
        </p:spPr>
      </p:pic>
    </p:spTree>
    <p:extLst>
      <p:ext uri="{BB962C8B-B14F-4D97-AF65-F5344CB8AC3E}">
        <p14:creationId xmlns:p14="http://schemas.microsoft.com/office/powerpoint/2010/main" val="8243598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57497-CD98-4DB7-D3DB-3D5532CAC41A}"/>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does community mean?</a:t>
            </a:r>
          </a:p>
        </p:txBody>
      </p:sp>
      <p:sp>
        <p:nvSpPr>
          <p:cNvPr id="3" name="Content Placeholder 2">
            <a:extLst>
              <a:ext uri="{FF2B5EF4-FFF2-40B4-BE49-F238E27FC236}">
                <a16:creationId xmlns:a16="http://schemas.microsoft.com/office/drawing/2014/main" id="{3FB4E5C9-12FF-7448-2D3A-1810465385AB}"/>
              </a:ext>
            </a:extLst>
          </p:cNvPr>
          <p:cNvSpPr>
            <a:spLocks noGrp="1"/>
          </p:cNvSpPr>
          <p:nvPr>
            <p:ph idx="1"/>
          </p:nvPr>
        </p:nvSpPr>
        <p:spPr>
          <a:xfrm>
            <a:off x="759542" y="4317206"/>
            <a:ext cx="10515600" cy="4351338"/>
          </a:xfrm>
        </p:spPr>
        <p:txBody>
          <a:bodyPr/>
          <a:lstStyle/>
          <a:p>
            <a:r>
              <a:rPr lang="en-GB" dirty="0">
                <a:latin typeface="Abadi" panose="020B0604020104020204" pitchFamily="34" charset="0"/>
                <a:cs typeface="Calibri" panose="020F0502020204030204" pitchFamily="34" charset="0"/>
              </a:rPr>
              <a:t>Look back at your spheres of influence.  How many communities can you see?</a:t>
            </a:r>
          </a:p>
          <a:p>
            <a:r>
              <a:rPr lang="en-GB" dirty="0">
                <a:latin typeface="Abadi" panose="020B0604020104020204" pitchFamily="34" charset="0"/>
                <a:cs typeface="Calibri" panose="020F0502020204030204" pitchFamily="34" charset="0"/>
              </a:rPr>
              <a:t>What are the positives about being part of a community?</a:t>
            </a:r>
          </a:p>
          <a:p>
            <a:r>
              <a:rPr lang="en-GB" dirty="0">
                <a:latin typeface="Abadi" panose="020B0604020104020204" pitchFamily="34" charset="0"/>
                <a:cs typeface="Calibri" panose="020F0502020204030204" pitchFamily="34" charset="0"/>
              </a:rPr>
              <a:t>Are there any negatives?</a:t>
            </a:r>
          </a:p>
          <a:p>
            <a:pPr marL="0" indent="0">
              <a:buNone/>
            </a:pPr>
            <a:endParaRPr lang="en-GB" dirty="0">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6930C9F-1644-29C0-CB27-6140624F6135}"/>
              </a:ext>
            </a:extLst>
          </p:cNvPr>
          <p:cNvSpPr/>
          <p:nvPr/>
        </p:nvSpPr>
        <p:spPr>
          <a:xfrm>
            <a:off x="3729570" y="2859180"/>
            <a:ext cx="4260911" cy="923330"/>
          </a:xfrm>
          <a:prstGeom prst="rect">
            <a:avLst/>
          </a:prstGeom>
          <a:solidFill>
            <a:srgbClr val="FFC000"/>
          </a:solidFill>
        </p:spPr>
        <p:txBody>
          <a:bodyPr wrap="none" lIns="91440" tIns="45720" rIns="91440" bIns="45720">
            <a:spAutoFit/>
          </a:bodyPr>
          <a:lstStyle/>
          <a:p>
            <a:pPr algn="ctr"/>
            <a:r>
              <a:rPr lang="en-US" sz="5400" b="1" dirty="0">
                <a:ln w="22225">
                  <a:solidFill>
                    <a:schemeClr val="accent2"/>
                  </a:solidFill>
                  <a:prstDash val="solid"/>
                </a:ln>
                <a:solidFill>
                  <a:srgbClr val="7030A0"/>
                </a:solidFill>
              </a:rPr>
              <a:t>COMMUNITY</a:t>
            </a:r>
          </a:p>
        </p:txBody>
      </p:sp>
      <p:cxnSp>
        <p:nvCxnSpPr>
          <p:cNvPr id="7" name="Straight Arrow Connector 6">
            <a:extLst>
              <a:ext uri="{FF2B5EF4-FFF2-40B4-BE49-F238E27FC236}">
                <a16:creationId xmlns:a16="http://schemas.microsoft.com/office/drawing/2014/main" id="{C200B802-AC9A-1083-1137-7754F15C1BDB}"/>
              </a:ext>
            </a:extLst>
          </p:cNvPr>
          <p:cNvCxnSpPr/>
          <p:nvPr/>
        </p:nvCxnSpPr>
        <p:spPr>
          <a:xfrm>
            <a:off x="2349910" y="2733368"/>
            <a:ext cx="1514167" cy="41295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8" name="Straight Arrow Connector 7">
            <a:extLst>
              <a:ext uri="{FF2B5EF4-FFF2-40B4-BE49-F238E27FC236}">
                <a16:creationId xmlns:a16="http://schemas.microsoft.com/office/drawing/2014/main" id="{69D7E8C8-7FF1-79BD-07F5-DD8D53F876CA}"/>
              </a:ext>
            </a:extLst>
          </p:cNvPr>
          <p:cNvCxnSpPr>
            <a:cxnSpLocks/>
          </p:cNvCxnSpPr>
          <p:nvPr/>
        </p:nvCxnSpPr>
        <p:spPr>
          <a:xfrm flipH="1">
            <a:off x="7610167" y="2005550"/>
            <a:ext cx="1150375" cy="998396"/>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TextBox 12">
            <a:extLst>
              <a:ext uri="{FF2B5EF4-FFF2-40B4-BE49-F238E27FC236}">
                <a16:creationId xmlns:a16="http://schemas.microsoft.com/office/drawing/2014/main" id="{9E530C73-3EA3-CB27-60B2-461DD8AD3416}"/>
              </a:ext>
            </a:extLst>
          </p:cNvPr>
          <p:cNvSpPr txBox="1"/>
          <p:nvPr/>
        </p:nvSpPr>
        <p:spPr>
          <a:xfrm>
            <a:off x="558800" y="2164080"/>
            <a:ext cx="2255520" cy="954107"/>
          </a:xfrm>
          <a:prstGeom prst="rect">
            <a:avLst/>
          </a:prstGeom>
          <a:noFill/>
        </p:spPr>
        <p:txBody>
          <a:bodyPr wrap="square" rtlCol="0">
            <a:spAutoFit/>
          </a:bodyPr>
          <a:lstStyle/>
          <a:p>
            <a:pPr algn="ctr"/>
            <a:r>
              <a:rPr lang="en-GB" sz="2800" dirty="0">
                <a:latin typeface="Abadi" panose="020B0604020104020204" pitchFamily="34" charset="0"/>
              </a:rPr>
              <a:t>COM: means ‘with’</a:t>
            </a:r>
          </a:p>
        </p:txBody>
      </p:sp>
      <p:sp>
        <p:nvSpPr>
          <p:cNvPr id="14" name="TextBox 13">
            <a:extLst>
              <a:ext uri="{FF2B5EF4-FFF2-40B4-BE49-F238E27FC236}">
                <a16:creationId xmlns:a16="http://schemas.microsoft.com/office/drawing/2014/main" id="{83ABDDB0-9B48-423D-D957-8B226411696B}"/>
              </a:ext>
            </a:extLst>
          </p:cNvPr>
          <p:cNvSpPr txBox="1"/>
          <p:nvPr/>
        </p:nvSpPr>
        <p:spPr>
          <a:xfrm>
            <a:off x="8662571" y="1586687"/>
            <a:ext cx="2255520" cy="954107"/>
          </a:xfrm>
          <a:prstGeom prst="rect">
            <a:avLst/>
          </a:prstGeom>
          <a:noFill/>
        </p:spPr>
        <p:txBody>
          <a:bodyPr wrap="square" rtlCol="0">
            <a:spAutoFit/>
          </a:bodyPr>
          <a:lstStyle/>
          <a:p>
            <a:pPr algn="ctr"/>
            <a:r>
              <a:rPr lang="en-GB" sz="2800" dirty="0">
                <a:latin typeface="Abadi" panose="020B0604020104020204" pitchFamily="34" charset="0"/>
              </a:rPr>
              <a:t>Unity: means ‘one’</a:t>
            </a:r>
          </a:p>
        </p:txBody>
      </p:sp>
    </p:spTree>
    <p:extLst>
      <p:ext uri="{BB962C8B-B14F-4D97-AF65-F5344CB8AC3E}">
        <p14:creationId xmlns:p14="http://schemas.microsoft.com/office/powerpoint/2010/main" val="15005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1" end="1"/>
                                            </p:txEl>
                                          </p:spTgt>
                                        </p:tgtEl>
                                        <p:attrNameLst>
                                          <p:attrName>style.visibility</p:attrName>
                                        </p:attrNameLst>
                                      </p:cBhvr>
                                      <p:to>
                                        <p:strVal val="visible"/>
                                      </p:to>
                                    </p:set>
                                    <p:animEffect transition="in" filter="fade">
                                      <p:cBhvr>
                                        <p:cTn id="42" dur="1000"/>
                                        <p:tgtEl>
                                          <p:spTgt spid="3">
                                            <p:txEl>
                                              <p:pRg st="1" end="1"/>
                                            </p:txEl>
                                          </p:spTgt>
                                        </p:tgtEl>
                                      </p:cBhvr>
                                    </p:animEffect>
                                    <p:anim calcmode="lin" valueType="num">
                                      <p:cBhvr>
                                        <p:cTn id="4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4E4AF-0B61-2D71-C0B7-EBBB079CE317}"/>
              </a:ext>
            </a:extLst>
          </p:cNvPr>
          <p:cNvSpPr>
            <a:spLocks noGrp="1"/>
          </p:cNvSpPr>
          <p:nvPr>
            <p:ph type="title"/>
          </p:nvPr>
        </p:nvSpPr>
        <p:spPr/>
        <p:txBody>
          <a:bodyPr/>
          <a:lstStyle/>
          <a:p>
            <a:r>
              <a:rPr lang="en-US" dirty="0">
                <a:latin typeface="Abadi" panose="020B0604020104020204" pitchFamily="34" charset="0"/>
              </a:rPr>
              <a:t>What does being part of a community mean?</a:t>
            </a:r>
            <a:endParaRPr lang="en-GB" dirty="0">
              <a:latin typeface="Abadi" panose="020B0604020104020204" pitchFamily="34" charset="0"/>
            </a:endParaRPr>
          </a:p>
        </p:txBody>
      </p:sp>
      <p:sp>
        <p:nvSpPr>
          <p:cNvPr id="3" name="Content Placeholder 2">
            <a:extLst>
              <a:ext uri="{FF2B5EF4-FFF2-40B4-BE49-F238E27FC236}">
                <a16:creationId xmlns:a16="http://schemas.microsoft.com/office/drawing/2014/main" id="{C52B8B4D-D7C6-B5EA-8015-20CD24F004F1}"/>
              </a:ext>
            </a:extLst>
          </p:cNvPr>
          <p:cNvSpPr>
            <a:spLocks noGrp="1"/>
          </p:cNvSpPr>
          <p:nvPr>
            <p:ph idx="1"/>
          </p:nvPr>
        </p:nvSpPr>
        <p:spPr>
          <a:xfrm>
            <a:off x="838200" y="1825625"/>
            <a:ext cx="10515600" cy="2028620"/>
          </a:xfrm>
        </p:spPr>
        <p:txBody>
          <a:bodyPr/>
          <a:lstStyle/>
          <a:p>
            <a:r>
              <a:rPr lang="en-US" dirty="0">
                <a:latin typeface="Abadi" panose="020B0604020104020204" pitchFamily="34" charset="0"/>
              </a:rPr>
              <a:t>What does the term </a:t>
            </a:r>
            <a:r>
              <a:rPr lang="en-US" b="1" dirty="0">
                <a:latin typeface="Abadi" panose="020B0604020104020204" pitchFamily="34" charset="0"/>
              </a:rPr>
              <a:t>obligation</a:t>
            </a:r>
            <a:r>
              <a:rPr lang="en-US" dirty="0">
                <a:latin typeface="Abadi" panose="020B0604020104020204" pitchFamily="34" charset="0"/>
              </a:rPr>
              <a:t> mean?</a:t>
            </a:r>
          </a:p>
          <a:p>
            <a:r>
              <a:rPr lang="en-US" dirty="0">
                <a:latin typeface="Abadi" panose="020B0604020104020204" pitchFamily="34" charset="0"/>
              </a:rPr>
              <a:t>Can you define it?</a:t>
            </a:r>
          </a:p>
          <a:p>
            <a:r>
              <a:rPr lang="en-US" dirty="0">
                <a:latin typeface="Abadi" panose="020B0604020104020204" pitchFamily="34" charset="0"/>
              </a:rPr>
              <a:t>Write a one sentence definition, considering the words duty, responsibility, serve and care.</a:t>
            </a:r>
          </a:p>
          <a:p>
            <a:endParaRPr lang="en-US" dirty="0">
              <a:latin typeface="Abadi" panose="020B0604020104020204" pitchFamily="34" charset="0"/>
            </a:endParaRPr>
          </a:p>
          <a:p>
            <a:pPr marL="0" indent="0">
              <a:buNone/>
            </a:pPr>
            <a:endParaRPr lang="en-US" dirty="0">
              <a:latin typeface="Abadi" panose="020B0604020104020204" pitchFamily="34" charset="0"/>
            </a:endParaRPr>
          </a:p>
        </p:txBody>
      </p:sp>
      <p:sp>
        <p:nvSpPr>
          <p:cNvPr id="4" name="Rectangle: Rounded Corners 3">
            <a:extLst>
              <a:ext uri="{FF2B5EF4-FFF2-40B4-BE49-F238E27FC236}">
                <a16:creationId xmlns:a16="http://schemas.microsoft.com/office/drawing/2014/main" id="{26F50163-C462-B198-10A5-D6D2707E00D5}"/>
              </a:ext>
            </a:extLst>
          </p:cNvPr>
          <p:cNvSpPr/>
          <p:nvPr/>
        </p:nvSpPr>
        <p:spPr>
          <a:xfrm>
            <a:off x="2379407" y="3989182"/>
            <a:ext cx="6678235"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latin typeface="Abadi" panose="020B0604020104020204" pitchFamily="34" charset="0"/>
              </a:rPr>
              <a:t>An act or course of action to which a person is morally or legally bound; a duty or commitment</a:t>
            </a:r>
            <a:endParaRPr lang="en-GB" sz="2400" dirty="0">
              <a:solidFill>
                <a:schemeClr val="tx1"/>
              </a:solidFill>
              <a:latin typeface="Abadi" panose="020B0604020104020204" pitchFamily="34" charset="0"/>
            </a:endParaRPr>
          </a:p>
        </p:txBody>
      </p:sp>
      <p:sp>
        <p:nvSpPr>
          <p:cNvPr id="5" name="Content Placeholder 2">
            <a:extLst>
              <a:ext uri="{FF2B5EF4-FFF2-40B4-BE49-F238E27FC236}">
                <a16:creationId xmlns:a16="http://schemas.microsoft.com/office/drawing/2014/main" id="{B9F20996-CF1E-9096-6A58-C8D6B4125504}"/>
              </a:ext>
            </a:extLst>
          </p:cNvPr>
          <p:cNvSpPr txBox="1">
            <a:spLocks/>
          </p:cNvSpPr>
          <p:nvPr/>
        </p:nvSpPr>
        <p:spPr>
          <a:xfrm>
            <a:off x="769374" y="5603414"/>
            <a:ext cx="10515600" cy="202862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Abadi" panose="020B0604020104020204" pitchFamily="34" charset="0"/>
              </a:rPr>
              <a:t>If you were to complete a sphere of obligation would you have the same information.  Why might that be?</a:t>
            </a:r>
          </a:p>
          <a:p>
            <a:endParaRPr lang="en-US" dirty="0">
              <a:latin typeface="Abadi" panose="020B0604020104020204" pitchFamily="34" charset="0"/>
            </a:endParaRPr>
          </a:p>
          <a:p>
            <a:pPr marL="0" indent="0">
              <a:buFont typeface="Arial" panose="020B0604020202020204" pitchFamily="34" charset="0"/>
              <a:buNone/>
            </a:pPr>
            <a:endParaRPr lang="en-US" dirty="0">
              <a:latin typeface="Abadi" panose="020B0604020104020204" pitchFamily="34" charset="0"/>
            </a:endParaRPr>
          </a:p>
        </p:txBody>
      </p:sp>
    </p:spTree>
    <p:extLst>
      <p:ext uri="{BB962C8B-B14F-4D97-AF65-F5344CB8AC3E}">
        <p14:creationId xmlns:p14="http://schemas.microsoft.com/office/powerpoint/2010/main" val="3795042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59920-C75A-0436-B905-893B5121961C}"/>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9477870-C64A-4E35-8F2F-05B7114F3C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2C717F06-BA06-409A-6582-9778C4E89B48}"/>
              </a:ext>
            </a:extLst>
          </p:cNvPr>
          <p:cNvSpPr>
            <a:spLocks noGrp="1"/>
          </p:cNvSpPr>
          <p:nvPr>
            <p:ph type="title"/>
          </p:nvPr>
        </p:nvSpPr>
        <p:spPr>
          <a:xfrm>
            <a:off x="612648" y="1078992"/>
            <a:ext cx="6268770" cy="1536192"/>
          </a:xfrm>
        </p:spPr>
        <p:txBody>
          <a:bodyPr anchor="b">
            <a:normAutofit/>
          </a:bodyPr>
          <a:lstStyle/>
          <a:p>
            <a:r>
              <a:rPr lang="en-GB" sz="4800">
                <a:latin typeface="Abadi" panose="020B0604020104020204" pitchFamily="34" charset="0"/>
                <a:cs typeface="Calibri" panose="020F0502020204030204" pitchFamily="34" charset="0"/>
              </a:rPr>
              <a:t>What does being part of a community mean?</a:t>
            </a:r>
          </a:p>
        </p:txBody>
      </p:sp>
      <p:sp>
        <p:nvSpPr>
          <p:cNvPr id="34" name="!!accent">
            <a:extLst>
              <a:ext uri="{FF2B5EF4-FFF2-40B4-BE49-F238E27FC236}">
                <a16:creationId xmlns:a16="http://schemas.microsoft.com/office/drawing/2014/main" id="{8AEA628B-C8FF-4D0B-B111-F101F580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3202" y="36338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Rectangle 35">
            <a:extLst>
              <a:ext uri="{FF2B5EF4-FFF2-40B4-BE49-F238E27FC236}">
                <a16:creationId xmlns:a16="http://schemas.microsoft.com/office/drawing/2014/main" id="{42663BD0-064C-40FC-A331-F49FCA9536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8506" y="2935541"/>
            <a:ext cx="62179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6" name="Picture 5" descr="A person in a suit&#10;&#10;AI-generated content may be incorrect.">
            <a:extLst>
              <a:ext uri="{FF2B5EF4-FFF2-40B4-BE49-F238E27FC236}">
                <a16:creationId xmlns:a16="http://schemas.microsoft.com/office/drawing/2014/main" id="{3E4768CE-F41D-03D9-90C7-C6FDFB037D45}"/>
              </a:ext>
            </a:extLst>
          </p:cNvPr>
          <p:cNvPicPr>
            <a:picLocks noChangeAspect="1"/>
          </p:cNvPicPr>
          <p:nvPr/>
        </p:nvPicPr>
        <p:blipFill>
          <a:blip r:embed="rId3">
            <a:extLst>
              <a:ext uri="{28A0092B-C50C-407E-A947-70E740481C1C}">
                <a14:useLocalDpi xmlns:a14="http://schemas.microsoft.com/office/drawing/2010/main" val="0"/>
              </a:ext>
            </a:extLst>
          </a:blip>
          <a:srcRect b="3131"/>
          <a:stretch>
            <a:fillRect/>
          </a:stretch>
        </p:blipFill>
        <p:spPr>
          <a:xfrm>
            <a:off x="7684006" y="10"/>
            <a:ext cx="4507993" cy="6857990"/>
          </a:xfrm>
          <a:prstGeom prst="rect">
            <a:avLst/>
          </a:prstGeom>
        </p:spPr>
      </p:pic>
      <p:sp>
        <p:nvSpPr>
          <p:cNvPr id="7" name="Speech Bubble: Rectangle with Corners Rounded 6">
            <a:extLst>
              <a:ext uri="{FF2B5EF4-FFF2-40B4-BE49-F238E27FC236}">
                <a16:creationId xmlns:a16="http://schemas.microsoft.com/office/drawing/2014/main" id="{D307D633-B053-D831-FE6C-70E67A49811F}"/>
              </a:ext>
            </a:extLst>
          </p:cNvPr>
          <p:cNvSpPr/>
          <p:nvPr/>
        </p:nvSpPr>
        <p:spPr>
          <a:xfrm>
            <a:off x="889778" y="3098800"/>
            <a:ext cx="5066522" cy="1856658"/>
          </a:xfrm>
          <a:prstGeom prst="wedgeRoundRectCallout">
            <a:avLst>
              <a:gd name="adj1" fmla="val 80468"/>
              <a:gd name="adj2" fmla="val -34662"/>
              <a:gd name="adj3" fmla="val 16667"/>
            </a:avLst>
          </a:prstGeom>
          <a:solidFill>
            <a:schemeClr val="accent5">
              <a:lumMod val="40000"/>
              <a:lumOff val="60000"/>
            </a:schemeClr>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Abadi" panose="020B0604020104020204" pitchFamily="34" charset="0"/>
                <a:cs typeface="Calibri" panose="020F0502020204030204" pitchFamily="34" charset="0"/>
              </a:rPr>
              <a:t>Every man and woman in society has one big duty. That is, to take care of his or her own self.</a:t>
            </a:r>
          </a:p>
          <a:p>
            <a:pPr algn="ctr"/>
            <a:r>
              <a:rPr lang="en-US" sz="2000" dirty="0">
                <a:solidFill>
                  <a:schemeClr val="tx1"/>
                </a:solidFill>
                <a:latin typeface="Abadi" panose="020B0604020104020204" pitchFamily="34" charset="0"/>
                <a:cs typeface="Calibri" panose="020F0502020204030204" pitchFamily="34" charset="0"/>
              </a:rPr>
              <a:t>Sociologist William Graham Sumner, 1800s</a:t>
            </a:r>
            <a:endParaRPr lang="en-GB" sz="2000" dirty="0">
              <a:solidFill>
                <a:schemeClr val="tx1"/>
              </a:solidFill>
              <a:latin typeface="Abadi" panose="020B0604020104020204" pitchFamily="34" charset="0"/>
            </a:endParaRPr>
          </a:p>
        </p:txBody>
      </p:sp>
      <p:sp>
        <p:nvSpPr>
          <p:cNvPr id="8" name="Rectangle: Rounded Corners 7">
            <a:extLst>
              <a:ext uri="{FF2B5EF4-FFF2-40B4-BE49-F238E27FC236}">
                <a16:creationId xmlns:a16="http://schemas.microsoft.com/office/drawing/2014/main" id="{5B607A77-B002-F26A-A0CF-4EDB3A5F32E5}"/>
              </a:ext>
            </a:extLst>
          </p:cNvPr>
          <p:cNvSpPr/>
          <p:nvPr/>
        </p:nvSpPr>
        <p:spPr>
          <a:xfrm>
            <a:off x="388348" y="5357477"/>
            <a:ext cx="6678235"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dirty="0">
                <a:solidFill>
                  <a:schemeClr val="tx1"/>
                </a:solidFill>
                <a:latin typeface="Abadi" panose="020B0604020104020204" pitchFamily="34" charset="0"/>
              </a:rPr>
              <a:t>Do you agree with the quote?</a:t>
            </a:r>
          </a:p>
          <a:p>
            <a:r>
              <a:rPr lang="en-US" sz="2000" dirty="0">
                <a:solidFill>
                  <a:schemeClr val="tx1"/>
                </a:solidFill>
                <a:latin typeface="Abadi" panose="020B0604020104020204" pitchFamily="34" charset="0"/>
              </a:rPr>
              <a:t>Why might ignoring the other spheres be dangerous when thinking about obligation, duty and responsibility?</a:t>
            </a:r>
            <a:endParaRPr lang="en-GB" sz="2000" dirty="0">
              <a:solidFill>
                <a:schemeClr val="tx1"/>
              </a:solidFill>
              <a:latin typeface="Abadi" panose="020B0604020104020204" pitchFamily="34" charset="0"/>
            </a:endParaRPr>
          </a:p>
        </p:txBody>
      </p:sp>
    </p:spTree>
    <p:extLst>
      <p:ext uri="{BB962C8B-B14F-4D97-AF65-F5344CB8AC3E}">
        <p14:creationId xmlns:p14="http://schemas.microsoft.com/office/powerpoint/2010/main" val="1292181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C2EB-B939-218B-65CE-29820C156F1B}"/>
              </a:ext>
            </a:extLst>
          </p:cNvPr>
          <p:cNvSpPr>
            <a:spLocks noGrp="1"/>
          </p:cNvSpPr>
          <p:nvPr>
            <p:ph type="title"/>
          </p:nvPr>
        </p:nvSpPr>
        <p:spPr>
          <a:xfrm>
            <a:off x="294968" y="0"/>
            <a:ext cx="10515600" cy="1325563"/>
          </a:xfrm>
        </p:spPr>
        <p:txBody>
          <a:bodyPr>
            <a:normAutofit/>
          </a:bodyPr>
          <a:lstStyle/>
          <a:p>
            <a:r>
              <a:rPr lang="en-US" sz="4000" dirty="0">
                <a:latin typeface="Abadi" panose="020B0604020104020204" pitchFamily="34" charset="0"/>
              </a:rPr>
              <a:t>What do we do with a variation? James Berry</a:t>
            </a:r>
            <a:endParaRPr lang="en-GB" sz="4000" dirty="0">
              <a:latin typeface="Abadi" panose="020B0604020104020204" pitchFamily="34" charset="0"/>
            </a:endParaRPr>
          </a:p>
        </p:txBody>
      </p:sp>
      <p:sp>
        <p:nvSpPr>
          <p:cNvPr id="5" name="Rectangle: Rounded Corners 4">
            <a:extLst>
              <a:ext uri="{FF2B5EF4-FFF2-40B4-BE49-F238E27FC236}">
                <a16:creationId xmlns:a16="http://schemas.microsoft.com/office/drawing/2014/main" id="{1DBE3C0D-CA76-A5A3-082F-5B082B486ADD}"/>
              </a:ext>
            </a:extLst>
          </p:cNvPr>
          <p:cNvSpPr/>
          <p:nvPr/>
        </p:nvSpPr>
        <p:spPr>
          <a:xfrm>
            <a:off x="432619" y="1081549"/>
            <a:ext cx="4864158" cy="5614219"/>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eaLnBrk="0" fontAlgn="base" hangingPunct="0">
              <a:spcBef>
                <a:spcPct val="0"/>
              </a:spcBef>
              <a:spcAft>
                <a:spcPct val="0"/>
              </a:spcAft>
            </a:pPr>
            <a:r>
              <a:rPr lang="en-US" altLang="en-US" dirty="0">
                <a:solidFill>
                  <a:schemeClr val="tx1"/>
                </a:solidFill>
                <a:latin typeface="Abadi" panose="020B0604020104020204" pitchFamily="34" charset="0"/>
              </a:rPr>
              <a:t>What do we do with a difference?</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stand and discuss its oddity</a:t>
            </a:r>
          </a:p>
          <a:p>
            <a:pPr lvl="0" eaLnBrk="0" fontAlgn="base" hangingPunct="0">
              <a:spcBef>
                <a:spcPct val="0"/>
              </a:spcBef>
              <a:spcAft>
                <a:spcPct val="0"/>
              </a:spcAft>
            </a:pPr>
            <a:r>
              <a:rPr lang="en-US" altLang="en-US" dirty="0">
                <a:solidFill>
                  <a:schemeClr val="tx1"/>
                </a:solidFill>
                <a:latin typeface="Abadi" panose="020B0604020104020204" pitchFamily="34" charset="0"/>
              </a:rPr>
              <a:t>or do we ignore it?</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shut our eyes to it</a:t>
            </a:r>
          </a:p>
          <a:p>
            <a:pPr lvl="0" eaLnBrk="0" fontAlgn="base" hangingPunct="0">
              <a:spcBef>
                <a:spcPct val="0"/>
              </a:spcBef>
              <a:spcAft>
                <a:spcPct val="0"/>
              </a:spcAft>
            </a:pPr>
            <a:r>
              <a:rPr lang="en-US" altLang="en-US" dirty="0">
                <a:solidFill>
                  <a:schemeClr val="tx1"/>
                </a:solidFill>
                <a:latin typeface="Abadi" panose="020B0604020104020204" pitchFamily="34" charset="0"/>
              </a:rPr>
              <a:t>or poke it with a stick?</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clobber it to death?</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move around it in rage</a:t>
            </a:r>
          </a:p>
          <a:p>
            <a:pPr lvl="0" eaLnBrk="0" fontAlgn="base" hangingPunct="0">
              <a:spcBef>
                <a:spcPct val="0"/>
              </a:spcBef>
              <a:spcAft>
                <a:spcPct val="0"/>
              </a:spcAft>
            </a:pPr>
            <a:r>
              <a:rPr lang="en-US" altLang="en-US" dirty="0">
                <a:solidFill>
                  <a:schemeClr val="tx1"/>
                </a:solidFill>
                <a:latin typeface="Abadi" panose="020B0604020104020204" pitchFamily="34" charset="0"/>
              </a:rPr>
              <a:t>and enlist the rage of others?</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will it to go away?</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look at it in awe</a:t>
            </a:r>
          </a:p>
          <a:p>
            <a:pPr lvl="0" eaLnBrk="0" fontAlgn="base" hangingPunct="0">
              <a:spcBef>
                <a:spcPct val="0"/>
              </a:spcBef>
              <a:spcAft>
                <a:spcPct val="0"/>
              </a:spcAft>
            </a:pPr>
            <a:r>
              <a:rPr lang="en-US" altLang="en-US" dirty="0">
                <a:solidFill>
                  <a:schemeClr val="tx1"/>
                </a:solidFill>
                <a:latin typeface="Abadi" panose="020B0604020104020204" pitchFamily="34" charset="0"/>
              </a:rPr>
              <a:t>or purely in wonderment?</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work for it to disappear?</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pass it stealthily</a:t>
            </a:r>
          </a:p>
          <a:p>
            <a:pPr lvl="0" eaLnBrk="0" fontAlgn="base" hangingPunct="0">
              <a:spcBef>
                <a:spcPct val="0"/>
              </a:spcBef>
              <a:spcAft>
                <a:spcPct val="0"/>
              </a:spcAft>
            </a:pPr>
            <a:r>
              <a:rPr lang="en-US" altLang="en-US" dirty="0">
                <a:solidFill>
                  <a:schemeClr val="tx1"/>
                </a:solidFill>
                <a:latin typeface="Abadi" panose="020B0604020104020204" pitchFamily="34" charset="0"/>
              </a:rPr>
              <a:t>or change route away from it?</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will it to become like ourselves?</a:t>
            </a:r>
          </a:p>
          <a:p>
            <a:pPr lvl="0" eaLnBrk="0" fontAlgn="base" hangingPunct="0">
              <a:spcBef>
                <a:spcPct val="0"/>
              </a:spcBef>
              <a:spcAft>
                <a:spcPct val="0"/>
              </a:spcAft>
            </a:pPr>
            <a:r>
              <a:rPr lang="en-US" altLang="en-US" dirty="0">
                <a:solidFill>
                  <a:schemeClr val="tx1"/>
                </a:solidFill>
                <a:latin typeface="Abadi" panose="020B0604020104020204" pitchFamily="34" charset="0"/>
              </a:rPr>
              <a:t>What do we do with a difference?</a:t>
            </a:r>
          </a:p>
          <a:p>
            <a:pPr lvl="0" eaLnBrk="0" fontAlgn="base" hangingPunct="0">
              <a:spcBef>
                <a:spcPct val="0"/>
              </a:spcBef>
              <a:spcAft>
                <a:spcPct val="0"/>
              </a:spcAft>
            </a:pPr>
            <a:r>
              <a:rPr lang="en-US" altLang="en-US" dirty="0">
                <a:solidFill>
                  <a:schemeClr val="tx1"/>
                </a:solidFill>
                <a:latin typeface="Abadi" panose="020B0604020104020204" pitchFamily="34" charset="0"/>
              </a:rPr>
              <a:t>Do we communicate to it,</a:t>
            </a:r>
          </a:p>
          <a:p>
            <a:pPr lvl="0" eaLnBrk="0" fontAlgn="base" hangingPunct="0">
              <a:spcBef>
                <a:spcPct val="0"/>
              </a:spcBef>
              <a:spcAft>
                <a:spcPct val="0"/>
              </a:spcAft>
            </a:pPr>
            <a:r>
              <a:rPr lang="en-US" altLang="en-US" dirty="0">
                <a:solidFill>
                  <a:schemeClr val="tx1"/>
                </a:solidFill>
                <a:latin typeface="Abadi" panose="020B0604020104020204" pitchFamily="34" charset="0"/>
              </a:rPr>
              <a:t>let application acknowledge it</a:t>
            </a:r>
          </a:p>
          <a:p>
            <a:pPr lvl="0" eaLnBrk="0" fontAlgn="base" hangingPunct="0">
              <a:spcBef>
                <a:spcPct val="0"/>
              </a:spcBef>
              <a:spcAft>
                <a:spcPct val="0"/>
              </a:spcAft>
            </a:pPr>
            <a:r>
              <a:rPr lang="en-US" altLang="en-US" dirty="0">
                <a:solidFill>
                  <a:srgbClr val="000000"/>
                </a:solidFill>
                <a:latin typeface="Abadi" panose="020B0604020104020204" pitchFamily="34" charset="0"/>
                <a:cs typeface="Open Sans" panose="020B0606030504020204" pitchFamily="34" charset="0"/>
              </a:rPr>
              <a:t>for barriers to fall down? </a:t>
            </a:r>
            <a:endParaRPr lang="en-US" altLang="en-US" dirty="0">
              <a:solidFill>
                <a:schemeClr val="tx1"/>
              </a:solidFill>
              <a:latin typeface="Abadi" panose="020B0604020104020204" pitchFamily="34" charset="0"/>
            </a:endParaRPr>
          </a:p>
        </p:txBody>
      </p:sp>
      <p:sp>
        <p:nvSpPr>
          <p:cNvPr id="8" name="Rectangle: Rounded Corners 7">
            <a:extLst>
              <a:ext uri="{FF2B5EF4-FFF2-40B4-BE49-F238E27FC236}">
                <a16:creationId xmlns:a16="http://schemas.microsoft.com/office/drawing/2014/main" id="{1A5434CF-4E7F-0E59-1B12-63CCD5042896}"/>
              </a:ext>
            </a:extLst>
          </p:cNvPr>
          <p:cNvSpPr/>
          <p:nvPr/>
        </p:nvSpPr>
        <p:spPr>
          <a:xfrm>
            <a:off x="5987845" y="1835726"/>
            <a:ext cx="5869858" cy="4349879"/>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2400"/>
              </a:spcAft>
              <a:buFont typeface="+mj-lt"/>
              <a:buAutoNum type="arabicPeriod"/>
            </a:pPr>
            <a:r>
              <a:rPr lang="en-US" sz="1600" dirty="0">
                <a:solidFill>
                  <a:srgbClr val="000000"/>
                </a:solidFill>
                <a:latin typeface="Abadi" panose="020B0604020104020204" pitchFamily="34" charset="0"/>
              </a:rPr>
              <a:t>Choose one of the lines in the poem and connect it to a time you experienced difference. Is there a word to describe how your school or community has reacted to difference?</a:t>
            </a:r>
          </a:p>
          <a:p>
            <a:pPr>
              <a:spcAft>
                <a:spcPts val="2400"/>
              </a:spcAft>
              <a:buFont typeface="+mj-lt"/>
              <a:buAutoNum type="arabicPeriod"/>
            </a:pPr>
            <a:r>
              <a:rPr lang="en-US" sz="1600" dirty="0">
                <a:solidFill>
                  <a:srgbClr val="000000"/>
                </a:solidFill>
                <a:latin typeface="Abadi" panose="020B0604020104020204" pitchFamily="34" charset="0"/>
              </a:rPr>
              <a:t>What do you think the phrase “let application acknowledge it” means? How might it connect to the idea of barriers?</a:t>
            </a:r>
          </a:p>
          <a:p>
            <a:pPr>
              <a:spcAft>
                <a:spcPts val="2400"/>
              </a:spcAft>
              <a:buFont typeface="+mj-lt"/>
              <a:buAutoNum type="arabicPeriod"/>
            </a:pPr>
            <a:r>
              <a:rPr lang="en-US" sz="1600" dirty="0">
                <a:solidFill>
                  <a:srgbClr val="000000"/>
                </a:solidFill>
                <a:latin typeface="Abadi" panose="020B0604020104020204" pitchFamily="34" charset="0"/>
              </a:rPr>
              <a:t>What is the message of the poem?</a:t>
            </a:r>
          </a:p>
          <a:p>
            <a:pPr>
              <a:buFont typeface="+mj-lt"/>
              <a:buAutoNum type="arabicPeriod"/>
            </a:pPr>
            <a:r>
              <a:rPr lang="en-US" sz="1600" dirty="0">
                <a:solidFill>
                  <a:srgbClr val="000000"/>
                </a:solidFill>
                <a:latin typeface="Abadi" panose="020B0604020104020204" pitchFamily="34" charset="0"/>
              </a:rPr>
              <a:t>Write another stanza of the poem describing how you’d like to see your community respond to differences today</a:t>
            </a:r>
          </a:p>
          <a:p>
            <a:pPr>
              <a:buFont typeface="+mj-lt"/>
              <a:buAutoNum type="arabicPeriod"/>
            </a:pPr>
            <a:endParaRPr lang="en-US" sz="1600" dirty="0">
              <a:solidFill>
                <a:srgbClr val="000000"/>
              </a:solidFill>
              <a:latin typeface="Abadi" panose="020B0604020104020204" pitchFamily="34" charset="0"/>
            </a:endParaRPr>
          </a:p>
          <a:p>
            <a:pPr>
              <a:buFont typeface="+mj-lt"/>
              <a:buAutoNum type="arabicPeriod"/>
            </a:pPr>
            <a:r>
              <a:rPr lang="en-US" sz="1600" dirty="0">
                <a:solidFill>
                  <a:srgbClr val="000000"/>
                </a:solidFill>
                <a:latin typeface="Abadi" panose="020B0604020104020204" pitchFamily="34" charset="0"/>
              </a:rPr>
              <a:t>How did those in the outer circles of his sphere respond to him?</a:t>
            </a:r>
          </a:p>
        </p:txBody>
      </p:sp>
    </p:spTree>
    <p:extLst>
      <p:ext uri="{BB962C8B-B14F-4D97-AF65-F5344CB8AC3E}">
        <p14:creationId xmlns:p14="http://schemas.microsoft.com/office/powerpoint/2010/main" val="3967950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DE2733-37C7-1B66-B937-356C3BA78FB1}"/>
              </a:ext>
            </a:extLst>
          </p:cNvPr>
          <p:cNvSpPr>
            <a:spLocks noGrp="1"/>
          </p:cNvSpPr>
          <p:nvPr>
            <p:ph type="title"/>
          </p:nvPr>
        </p:nvSpPr>
        <p:spPr>
          <a:xfrm>
            <a:off x="620318" y="2386280"/>
            <a:ext cx="4620584" cy="2085439"/>
          </a:xfrm>
        </p:spPr>
        <p:txBody>
          <a:bodyPr vert="horz" lIns="91440" tIns="45720" rIns="91440" bIns="45720" rtlCol="0" anchor="b">
            <a:noAutofit/>
          </a:bodyPr>
          <a:lstStyle/>
          <a:p>
            <a:r>
              <a:rPr lang="en-US" sz="6600" dirty="0">
                <a:latin typeface="Abadi" panose="020B0604020104020204" pitchFamily="34" charset="0"/>
              </a:rPr>
              <a:t>2.What do we all need in a community?</a:t>
            </a:r>
          </a:p>
        </p:txBody>
      </p:sp>
      <p:pic>
        <p:nvPicPr>
          <p:cNvPr id="7" name="Content Placeholder 6" descr="Colorful overlapping people icons">
            <a:extLst>
              <a:ext uri="{FF2B5EF4-FFF2-40B4-BE49-F238E27FC236}">
                <a16:creationId xmlns:a16="http://schemas.microsoft.com/office/drawing/2014/main" id="{24AE9B42-F841-BEAF-6D7D-D23A8D84B05F}"/>
              </a:ext>
            </a:extLst>
          </p:cNvPr>
          <p:cNvPicPr>
            <a:picLocks noChangeAspect="1"/>
          </p:cNvPicPr>
          <p:nvPr/>
        </p:nvPicPr>
        <p:blipFill>
          <a:blip r:embed="rId3">
            <a:extLst>
              <a:ext uri="{28A0092B-C50C-407E-A947-70E740481C1C}">
                <a14:useLocalDpi xmlns:a14="http://schemas.microsoft.com/office/drawing/2010/main" val="0"/>
              </a:ext>
            </a:extLst>
          </a:blip>
          <a:srcRect l="29447" r="12515"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8129284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777F7B-BABA-98C4-79E4-B9348F695653}"/>
            </a:ext>
          </a:extLst>
        </p:cNvPr>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4C1D7DE1-C361-5246-55B5-5982F51B69DC}"/>
              </a:ext>
            </a:extLst>
          </p:cNvPr>
          <p:cNvSpPr>
            <a:spLocks noGrp="1"/>
          </p:cNvSpPr>
          <p:nvPr>
            <p:ph type="title"/>
          </p:nvPr>
        </p:nvSpPr>
        <p:spPr>
          <a:xfrm>
            <a:off x="640080" y="325369"/>
            <a:ext cx="4368602" cy="1956841"/>
          </a:xfrm>
        </p:spPr>
        <p:txBody>
          <a:bodyPr anchor="b">
            <a:normAutofit/>
          </a:bodyPr>
          <a:lstStyle/>
          <a:p>
            <a:r>
              <a:rPr lang="en-GB" sz="4200">
                <a:latin typeface="Abadi" panose="020B0604020104020204" pitchFamily="34" charset="0"/>
                <a:cs typeface="Calibri" panose="020F0502020204030204" pitchFamily="34" charset="0"/>
              </a:rPr>
              <a:t>What do we all need in a community?</a:t>
            </a:r>
          </a:p>
        </p:txBody>
      </p:sp>
      <p:sp>
        <p:nvSpPr>
          <p:cNvPr id="2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6355201-9966-5332-7D91-282E04D82261}"/>
              </a:ext>
            </a:extLst>
          </p:cNvPr>
          <p:cNvSpPr>
            <a:spLocks noGrp="1"/>
          </p:cNvSpPr>
          <p:nvPr>
            <p:ph idx="1"/>
          </p:nvPr>
        </p:nvSpPr>
        <p:spPr>
          <a:xfrm>
            <a:off x="640080" y="2872899"/>
            <a:ext cx="4243589" cy="3320668"/>
          </a:xfrm>
        </p:spPr>
        <p:txBody>
          <a:bodyPr>
            <a:normAutofit/>
          </a:bodyPr>
          <a:lstStyle/>
          <a:p>
            <a:pPr>
              <a:buFont typeface="Courier New" panose="02070309020205020404" pitchFamily="49" charset="0"/>
              <a:buChar char="o"/>
            </a:pPr>
            <a:r>
              <a:rPr lang="en-GB" sz="2200">
                <a:latin typeface="Abadi" panose="020B0604020104020204" pitchFamily="34" charset="0"/>
                <a:cs typeface="Calibri" panose="020F0502020204030204" pitchFamily="34" charset="0"/>
              </a:rPr>
              <a:t>Look at the quotes on the following slide.</a:t>
            </a:r>
          </a:p>
          <a:p>
            <a:pPr>
              <a:buFont typeface="Courier New" panose="02070309020205020404" pitchFamily="49" charset="0"/>
              <a:buChar char="o"/>
            </a:pPr>
            <a:endParaRPr lang="en-GB" sz="2200">
              <a:latin typeface="Abadi" panose="020B0604020104020204" pitchFamily="34" charset="0"/>
              <a:cs typeface="Calibri" panose="020F0502020204030204" pitchFamily="34" charset="0"/>
            </a:endParaRPr>
          </a:p>
          <a:p>
            <a:pPr>
              <a:buFont typeface="Courier New" panose="02070309020205020404" pitchFamily="49" charset="0"/>
              <a:buChar char="o"/>
            </a:pPr>
            <a:r>
              <a:rPr lang="en-GB" sz="2200">
                <a:latin typeface="Abadi" panose="020B0604020104020204" pitchFamily="34" charset="0"/>
                <a:cs typeface="Calibri" panose="020F0502020204030204" pitchFamily="34" charset="0"/>
              </a:rPr>
              <a:t>Complete the table you have been given.</a:t>
            </a:r>
          </a:p>
          <a:p>
            <a:pPr>
              <a:buFont typeface="Courier New" panose="02070309020205020404" pitchFamily="49" charset="0"/>
              <a:buChar char="o"/>
            </a:pPr>
            <a:endParaRPr lang="en-GB" sz="2200">
              <a:latin typeface="Abadi" panose="020B0604020104020204" pitchFamily="34" charset="0"/>
              <a:cs typeface="Calibri" panose="020F0502020204030204" pitchFamily="34" charset="0"/>
            </a:endParaRPr>
          </a:p>
          <a:p>
            <a:pPr>
              <a:buFont typeface="Courier New" panose="02070309020205020404" pitchFamily="49" charset="0"/>
              <a:buChar char="o"/>
            </a:pPr>
            <a:endParaRPr lang="en-GB" sz="2200" dirty="0">
              <a:latin typeface="Calibri" panose="020F0502020204030204" pitchFamily="34" charset="0"/>
              <a:cs typeface="Calibri" panose="020F0502020204030204" pitchFamily="34" charset="0"/>
            </a:endParaRPr>
          </a:p>
          <a:p>
            <a:endParaRPr lang="en-GB" sz="2200" dirty="0"/>
          </a:p>
        </p:txBody>
      </p:sp>
      <p:pic>
        <p:nvPicPr>
          <p:cNvPr id="5" name="Picture 4" descr="Two blank speech balloons">
            <a:extLst>
              <a:ext uri="{FF2B5EF4-FFF2-40B4-BE49-F238E27FC236}">
                <a16:creationId xmlns:a16="http://schemas.microsoft.com/office/drawing/2014/main" id="{FEACF890-2280-3E42-E334-6EB2B1DBD19E}"/>
              </a:ext>
            </a:extLst>
          </p:cNvPr>
          <p:cNvPicPr>
            <a:picLocks noChangeAspect="1"/>
          </p:cNvPicPr>
          <p:nvPr/>
        </p:nvPicPr>
        <p:blipFill>
          <a:blip r:embed="rId3">
            <a:extLst>
              <a:ext uri="{28A0092B-C50C-407E-A947-70E740481C1C}">
                <a14:useLocalDpi xmlns:a14="http://schemas.microsoft.com/office/drawing/2010/main" val="0"/>
              </a:ext>
            </a:extLst>
          </a:blip>
          <a:srcRect l="17761" r="19550"/>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982633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0C36C66-2AC1-FFF8-A4FE-E035215B88A3}"/>
              </a:ext>
            </a:extLst>
          </p:cNvPr>
          <p:cNvSpPr/>
          <p:nvPr/>
        </p:nvSpPr>
        <p:spPr>
          <a:xfrm>
            <a:off x="107437" y="622852"/>
            <a:ext cx="1782488" cy="2500308"/>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Be truthful and honest.  Give people 2</a:t>
            </a:r>
            <a:r>
              <a:rPr lang="en-GB" sz="2400" baseline="30000" dirty="0">
                <a:solidFill>
                  <a:schemeClr val="tx1"/>
                </a:solidFill>
                <a:latin typeface="Abadi" panose="020B0604020104020204" pitchFamily="34" charset="0"/>
                <a:cs typeface="Calibri" panose="020F0502020204030204" pitchFamily="34" charset="0"/>
              </a:rPr>
              <a:t>nd</a:t>
            </a:r>
            <a:r>
              <a:rPr lang="en-GB" sz="2400" dirty="0">
                <a:solidFill>
                  <a:schemeClr val="tx1"/>
                </a:solidFill>
                <a:latin typeface="Abadi" panose="020B0604020104020204" pitchFamily="34" charset="0"/>
                <a:cs typeface="Calibri" panose="020F0502020204030204" pitchFamily="34" charset="0"/>
              </a:rPr>
              <a:t> chances</a:t>
            </a:r>
          </a:p>
        </p:txBody>
      </p:sp>
      <p:sp>
        <p:nvSpPr>
          <p:cNvPr id="3" name="Rectangle: Rounded Corners 2">
            <a:extLst>
              <a:ext uri="{FF2B5EF4-FFF2-40B4-BE49-F238E27FC236}">
                <a16:creationId xmlns:a16="http://schemas.microsoft.com/office/drawing/2014/main" id="{ED53536E-5CC9-6F80-D3DF-BB3903D63DBF}"/>
              </a:ext>
            </a:extLst>
          </p:cNvPr>
          <p:cNvSpPr/>
          <p:nvPr/>
        </p:nvSpPr>
        <p:spPr>
          <a:xfrm>
            <a:off x="9762543"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Generosity in everything</a:t>
            </a:r>
          </a:p>
        </p:txBody>
      </p:sp>
      <p:sp>
        <p:nvSpPr>
          <p:cNvPr id="6" name="Rectangle: Rounded Corners 5">
            <a:extLst>
              <a:ext uri="{FF2B5EF4-FFF2-40B4-BE49-F238E27FC236}">
                <a16:creationId xmlns:a16="http://schemas.microsoft.com/office/drawing/2014/main" id="{3062A9C2-8B08-364F-A077-7967CE978AFA}"/>
              </a:ext>
            </a:extLst>
          </p:cNvPr>
          <p:cNvSpPr/>
          <p:nvPr/>
        </p:nvSpPr>
        <p:spPr>
          <a:xfrm>
            <a:off x="125790" y="3734840"/>
            <a:ext cx="1862781" cy="250030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Love God and love other people as you love yourself</a:t>
            </a:r>
          </a:p>
        </p:txBody>
      </p:sp>
      <p:sp>
        <p:nvSpPr>
          <p:cNvPr id="12" name="Rectangle: Rounded Corners 11">
            <a:extLst>
              <a:ext uri="{FF2B5EF4-FFF2-40B4-BE49-F238E27FC236}">
                <a16:creationId xmlns:a16="http://schemas.microsoft.com/office/drawing/2014/main" id="{D36BA0E8-5E9B-1D1B-4E4F-BAD1A1496A15}"/>
              </a:ext>
            </a:extLst>
          </p:cNvPr>
          <p:cNvSpPr/>
          <p:nvPr/>
        </p:nvSpPr>
        <p:spPr>
          <a:xfrm>
            <a:off x="2225881"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p:txBody>
      </p:sp>
      <p:sp>
        <p:nvSpPr>
          <p:cNvPr id="13" name="Rectangle: Rounded Corners 12">
            <a:extLst>
              <a:ext uri="{FF2B5EF4-FFF2-40B4-BE49-F238E27FC236}">
                <a16:creationId xmlns:a16="http://schemas.microsoft.com/office/drawing/2014/main" id="{6417DBB3-47F6-3F95-CD93-85AC4CBDC9C4}"/>
              </a:ext>
            </a:extLst>
          </p:cNvPr>
          <p:cNvSpPr/>
          <p:nvPr/>
        </p:nvSpPr>
        <p:spPr>
          <a:xfrm>
            <a:off x="2229392"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p:txBody>
      </p:sp>
      <p:sp>
        <p:nvSpPr>
          <p:cNvPr id="14" name="Rectangle: Rounded Corners 13">
            <a:extLst>
              <a:ext uri="{FF2B5EF4-FFF2-40B4-BE49-F238E27FC236}">
                <a16:creationId xmlns:a16="http://schemas.microsoft.com/office/drawing/2014/main" id="{2249A3C3-0892-8A91-4D80-BB55BE9966B3}"/>
              </a:ext>
            </a:extLst>
          </p:cNvPr>
          <p:cNvSpPr/>
          <p:nvPr/>
        </p:nvSpPr>
        <p:spPr>
          <a:xfrm>
            <a:off x="7209805"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p:txBody>
      </p:sp>
      <p:sp>
        <p:nvSpPr>
          <p:cNvPr id="15" name="Rectangle: Rounded Corners 14">
            <a:extLst>
              <a:ext uri="{FF2B5EF4-FFF2-40B4-BE49-F238E27FC236}">
                <a16:creationId xmlns:a16="http://schemas.microsoft.com/office/drawing/2014/main" id="{8CEBEFF1-9CFC-F802-58A1-BEBE78A3A560}"/>
              </a:ext>
            </a:extLst>
          </p:cNvPr>
          <p:cNvSpPr/>
          <p:nvPr/>
        </p:nvSpPr>
        <p:spPr>
          <a:xfrm>
            <a:off x="9762543" y="250072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aim at purifying your thoughts and all will be well</a:t>
            </a:r>
          </a:p>
        </p:txBody>
      </p:sp>
      <p:sp>
        <p:nvSpPr>
          <p:cNvPr id="16" name="Rectangle: Rounded Corners 15">
            <a:extLst>
              <a:ext uri="{FF2B5EF4-FFF2-40B4-BE49-F238E27FC236}">
                <a16:creationId xmlns:a16="http://schemas.microsoft.com/office/drawing/2014/main" id="{C21DC30B-F773-3797-DF32-B748C340D25C}"/>
              </a:ext>
            </a:extLst>
          </p:cNvPr>
          <p:cNvSpPr/>
          <p:nvPr/>
        </p:nvSpPr>
        <p:spPr>
          <a:xfrm>
            <a:off x="2229392" y="29486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p:txBody>
      </p:sp>
      <p:sp>
        <p:nvSpPr>
          <p:cNvPr id="17" name="Rectangle: Rounded Corners 16">
            <a:extLst>
              <a:ext uri="{FF2B5EF4-FFF2-40B4-BE49-F238E27FC236}">
                <a16:creationId xmlns:a16="http://schemas.microsoft.com/office/drawing/2014/main" id="{26BF2A45-4D90-C88D-477B-F9116C417B21}"/>
              </a:ext>
            </a:extLst>
          </p:cNvPr>
          <p:cNvSpPr/>
          <p:nvPr/>
        </p:nvSpPr>
        <p:spPr>
          <a:xfrm>
            <a:off x="7186899"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 not harbour evil intentions in your mind towards others</a:t>
            </a:r>
          </a:p>
        </p:txBody>
      </p:sp>
      <p:sp>
        <p:nvSpPr>
          <p:cNvPr id="18" name="Rectangle: Rounded Corners 17">
            <a:extLst>
              <a:ext uri="{FF2B5EF4-FFF2-40B4-BE49-F238E27FC236}">
                <a16:creationId xmlns:a16="http://schemas.microsoft.com/office/drawing/2014/main" id="{0BC89428-BF54-58CD-0BEB-A6A4996DB37D}"/>
              </a:ext>
            </a:extLst>
          </p:cNvPr>
          <p:cNvSpPr/>
          <p:nvPr/>
        </p:nvSpPr>
        <p:spPr>
          <a:xfrm>
            <a:off x="4657067"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speak the truth.  God and truth are two and one</a:t>
            </a:r>
          </a:p>
        </p:txBody>
      </p:sp>
      <p:sp>
        <p:nvSpPr>
          <p:cNvPr id="19" name="Rectangle: Rounded Corners 18">
            <a:extLst>
              <a:ext uri="{FF2B5EF4-FFF2-40B4-BE49-F238E27FC236}">
                <a16:creationId xmlns:a16="http://schemas.microsoft.com/office/drawing/2014/main" id="{23DE41EA-C53F-A123-ABE5-FCC99719A682}"/>
              </a:ext>
            </a:extLst>
          </p:cNvPr>
          <p:cNvSpPr/>
          <p:nvPr/>
        </p:nvSpPr>
        <p:spPr>
          <a:xfrm>
            <a:off x="719578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Whatever you say should be just, don’t be biased</a:t>
            </a:r>
          </a:p>
        </p:txBody>
      </p:sp>
      <p:sp>
        <p:nvSpPr>
          <p:cNvPr id="20" name="Rectangle: Rounded Corners 19">
            <a:extLst>
              <a:ext uri="{FF2B5EF4-FFF2-40B4-BE49-F238E27FC236}">
                <a16:creationId xmlns:a16="http://schemas.microsoft.com/office/drawing/2014/main" id="{3E69670D-3E71-10B2-1348-7DA1420F7788}"/>
              </a:ext>
            </a:extLst>
          </p:cNvPr>
          <p:cNvSpPr/>
          <p:nvPr/>
        </p:nvSpPr>
        <p:spPr>
          <a:xfrm>
            <a:off x="4657067"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In dealing with people, treat them with good and kind manners</a:t>
            </a:r>
          </a:p>
        </p:txBody>
      </p:sp>
      <p:sp>
        <p:nvSpPr>
          <p:cNvPr id="21" name="Rectangle: Rounded Corners 20">
            <a:extLst>
              <a:ext uri="{FF2B5EF4-FFF2-40B4-BE49-F238E27FC236}">
                <a16:creationId xmlns:a16="http://schemas.microsoft.com/office/drawing/2014/main" id="{A88A2582-BA1F-BB98-E968-165B39A680CA}"/>
              </a:ext>
            </a:extLst>
          </p:cNvPr>
          <p:cNvSpPr/>
          <p:nvPr/>
        </p:nvSpPr>
        <p:spPr>
          <a:xfrm>
            <a:off x="4673171" y="26815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Caring for our fellow human beings is our highest calling</a:t>
            </a:r>
          </a:p>
        </p:txBody>
      </p:sp>
      <p:sp>
        <p:nvSpPr>
          <p:cNvPr id="22" name="Rectangle: Rounded Corners 21">
            <a:extLst>
              <a:ext uri="{FF2B5EF4-FFF2-40B4-BE49-F238E27FC236}">
                <a16:creationId xmlns:a16="http://schemas.microsoft.com/office/drawing/2014/main" id="{026BB4C0-480A-9512-6847-A7399BF00D51}"/>
              </a:ext>
            </a:extLst>
          </p:cNvPr>
          <p:cNvSpPr/>
          <p:nvPr/>
        </p:nvSpPr>
        <p:spPr>
          <a:xfrm>
            <a:off x="970949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We don’t believe in God, but we do believe in good</a:t>
            </a:r>
          </a:p>
        </p:txBody>
      </p:sp>
    </p:spTree>
    <p:extLst>
      <p:ext uri="{BB962C8B-B14F-4D97-AF65-F5344CB8AC3E}">
        <p14:creationId xmlns:p14="http://schemas.microsoft.com/office/powerpoint/2010/main" val="46467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D6EE8E6-4E49-DCB8-7E34-DCEC914EF2C0}"/>
              </a:ext>
            </a:extLst>
          </p:cNvPr>
          <p:cNvGraphicFramePr>
            <a:graphicFrameLocks noGrp="1"/>
          </p:cNvGraphicFramePr>
          <p:nvPr>
            <p:extLst>
              <p:ext uri="{D42A27DB-BD31-4B8C-83A1-F6EECF244321}">
                <p14:modId xmlns:p14="http://schemas.microsoft.com/office/powerpoint/2010/main" val="2108485127"/>
              </p:ext>
            </p:extLst>
          </p:nvPr>
        </p:nvGraphicFramePr>
        <p:xfrm>
          <a:off x="109727" y="504952"/>
          <a:ext cx="11972545" cy="5394960"/>
        </p:xfrm>
        <a:graphic>
          <a:graphicData uri="http://schemas.openxmlformats.org/drawingml/2006/table">
            <a:tbl>
              <a:tblPr firstRow="1" bandRow="1">
                <a:tableStyleId>{7DF18680-E054-41AD-8BC1-D1AEF772440D}</a:tableStyleId>
              </a:tblPr>
              <a:tblGrid>
                <a:gridCol w="2731009">
                  <a:extLst>
                    <a:ext uri="{9D8B030D-6E8A-4147-A177-3AD203B41FA5}">
                      <a16:colId xmlns:a16="http://schemas.microsoft.com/office/drawing/2014/main" val="1088660218"/>
                    </a:ext>
                  </a:extLst>
                </a:gridCol>
                <a:gridCol w="2474975">
                  <a:extLst>
                    <a:ext uri="{9D8B030D-6E8A-4147-A177-3AD203B41FA5}">
                      <a16:colId xmlns:a16="http://schemas.microsoft.com/office/drawing/2014/main" val="750095605"/>
                    </a:ext>
                  </a:extLst>
                </a:gridCol>
                <a:gridCol w="2584704">
                  <a:extLst>
                    <a:ext uri="{9D8B030D-6E8A-4147-A177-3AD203B41FA5}">
                      <a16:colId xmlns:a16="http://schemas.microsoft.com/office/drawing/2014/main" val="2077399013"/>
                    </a:ext>
                  </a:extLst>
                </a:gridCol>
                <a:gridCol w="2255520">
                  <a:extLst>
                    <a:ext uri="{9D8B030D-6E8A-4147-A177-3AD203B41FA5}">
                      <a16:colId xmlns:a16="http://schemas.microsoft.com/office/drawing/2014/main" val="2328967975"/>
                    </a:ext>
                  </a:extLst>
                </a:gridCol>
                <a:gridCol w="1926337">
                  <a:extLst>
                    <a:ext uri="{9D8B030D-6E8A-4147-A177-3AD203B41FA5}">
                      <a16:colId xmlns:a16="http://schemas.microsoft.com/office/drawing/2014/main" val="3896388607"/>
                    </a:ext>
                  </a:extLst>
                </a:gridCol>
              </a:tblGrid>
              <a:tr h="0">
                <a:tc>
                  <a:txBody>
                    <a:bodyPr/>
                    <a:lstStyle/>
                    <a:p>
                      <a:r>
                        <a:rPr lang="en-GB" dirty="0"/>
                        <a:t>Quote</a:t>
                      </a:r>
                    </a:p>
                  </a:txBody>
                  <a:tcPr/>
                </a:tc>
                <a:tc>
                  <a:txBody>
                    <a:bodyPr/>
                    <a:lstStyle/>
                    <a:p>
                      <a:r>
                        <a:rPr lang="en-GB" dirty="0"/>
                        <a:t>Example of this quote in action</a:t>
                      </a:r>
                    </a:p>
                  </a:txBody>
                  <a:tcPr/>
                </a:tc>
                <a:tc>
                  <a:txBody>
                    <a:bodyPr/>
                    <a:lstStyle/>
                    <a:p>
                      <a:r>
                        <a:rPr lang="en-GB" dirty="0"/>
                        <a:t>Which is the most important for your class and why?</a:t>
                      </a:r>
                    </a:p>
                  </a:txBody>
                  <a:tcPr/>
                </a:tc>
                <a:tc>
                  <a:txBody>
                    <a:bodyPr/>
                    <a:lstStyle/>
                    <a:p>
                      <a:r>
                        <a:rPr lang="en-GB" dirty="0"/>
                        <a:t>Which is the most important for the country and why?</a:t>
                      </a:r>
                    </a:p>
                  </a:txBody>
                  <a:tcPr/>
                </a:tc>
                <a:tc>
                  <a:txBody>
                    <a:bodyPr/>
                    <a:lstStyle/>
                    <a:p>
                      <a:r>
                        <a:rPr lang="en-GB" dirty="0"/>
                        <a:t>What faith or belief?</a:t>
                      </a:r>
                    </a:p>
                  </a:txBody>
                  <a:tcPr/>
                </a:tc>
                <a:extLst>
                  <a:ext uri="{0D108BD9-81ED-4DB2-BD59-A6C34878D82A}">
                    <a16:rowId xmlns:a16="http://schemas.microsoft.com/office/drawing/2014/main" val="717878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Always speak the truth.  God and truth are two and one</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448929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Whatever you say should be just, don’t be biased</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498677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63700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Do not harbour evil intentions in your mind towards others</a:t>
                      </a:r>
                    </a:p>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857565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We don’t believe in God, but we do believe in good</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0577907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Always aim at purifying your thoughts and all will be well</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6786203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Generosity in everything</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699482224"/>
                  </a:ext>
                </a:extLst>
              </a:tr>
            </a:tbl>
          </a:graphicData>
        </a:graphic>
      </p:graphicFrame>
    </p:spTree>
    <p:extLst>
      <p:ext uri="{BB962C8B-B14F-4D97-AF65-F5344CB8AC3E}">
        <p14:creationId xmlns:p14="http://schemas.microsoft.com/office/powerpoint/2010/main" val="1300473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B670C7E5-61CB-4C1A-CDC8-6CACFE8F3777}"/>
              </a:ext>
            </a:extLst>
          </p:cNvPr>
          <p:cNvGraphicFramePr>
            <a:graphicFrameLocks noGrp="1"/>
          </p:cNvGraphicFramePr>
          <p:nvPr>
            <p:extLst>
              <p:ext uri="{D42A27DB-BD31-4B8C-83A1-F6EECF244321}">
                <p14:modId xmlns:p14="http://schemas.microsoft.com/office/powerpoint/2010/main" val="3200891349"/>
              </p:ext>
            </p:extLst>
          </p:nvPr>
        </p:nvGraphicFramePr>
        <p:xfrm>
          <a:off x="262127" y="657352"/>
          <a:ext cx="11972545" cy="6126480"/>
        </p:xfrm>
        <a:graphic>
          <a:graphicData uri="http://schemas.openxmlformats.org/drawingml/2006/table">
            <a:tbl>
              <a:tblPr firstRow="1" bandRow="1">
                <a:tableStyleId>{7DF18680-E054-41AD-8BC1-D1AEF772440D}</a:tableStyleId>
              </a:tblPr>
              <a:tblGrid>
                <a:gridCol w="2731009">
                  <a:extLst>
                    <a:ext uri="{9D8B030D-6E8A-4147-A177-3AD203B41FA5}">
                      <a16:colId xmlns:a16="http://schemas.microsoft.com/office/drawing/2014/main" val="1088660218"/>
                    </a:ext>
                  </a:extLst>
                </a:gridCol>
                <a:gridCol w="2474975">
                  <a:extLst>
                    <a:ext uri="{9D8B030D-6E8A-4147-A177-3AD203B41FA5}">
                      <a16:colId xmlns:a16="http://schemas.microsoft.com/office/drawing/2014/main" val="750095605"/>
                    </a:ext>
                  </a:extLst>
                </a:gridCol>
                <a:gridCol w="2584704">
                  <a:extLst>
                    <a:ext uri="{9D8B030D-6E8A-4147-A177-3AD203B41FA5}">
                      <a16:colId xmlns:a16="http://schemas.microsoft.com/office/drawing/2014/main" val="2077399013"/>
                    </a:ext>
                  </a:extLst>
                </a:gridCol>
                <a:gridCol w="2255520">
                  <a:extLst>
                    <a:ext uri="{9D8B030D-6E8A-4147-A177-3AD203B41FA5}">
                      <a16:colId xmlns:a16="http://schemas.microsoft.com/office/drawing/2014/main" val="2328967975"/>
                    </a:ext>
                  </a:extLst>
                </a:gridCol>
                <a:gridCol w="1926337">
                  <a:extLst>
                    <a:ext uri="{9D8B030D-6E8A-4147-A177-3AD203B41FA5}">
                      <a16:colId xmlns:a16="http://schemas.microsoft.com/office/drawing/2014/main" val="3896388607"/>
                    </a:ext>
                  </a:extLst>
                </a:gridCol>
              </a:tblGrid>
              <a:tr h="0">
                <a:tc>
                  <a:txBody>
                    <a:bodyPr/>
                    <a:lstStyle/>
                    <a:p>
                      <a:r>
                        <a:rPr lang="en-GB" dirty="0"/>
                        <a:t>Quote</a:t>
                      </a:r>
                    </a:p>
                  </a:txBody>
                  <a:tcPr/>
                </a:tc>
                <a:tc>
                  <a:txBody>
                    <a:bodyPr/>
                    <a:lstStyle/>
                    <a:p>
                      <a:r>
                        <a:rPr lang="en-GB" dirty="0"/>
                        <a:t>Example of this quote in action</a:t>
                      </a:r>
                    </a:p>
                  </a:txBody>
                  <a:tcPr/>
                </a:tc>
                <a:tc>
                  <a:txBody>
                    <a:bodyPr/>
                    <a:lstStyle/>
                    <a:p>
                      <a:r>
                        <a:rPr lang="en-GB" dirty="0"/>
                        <a:t>Which is the most important for your class and why?</a:t>
                      </a:r>
                    </a:p>
                  </a:txBody>
                  <a:tcPr/>
                </a:tc>
                <a:tc>
                  <a:txBody>
                    <a:bodyPr/>
                    <a:lstStyle/>
                    <a:p>
                      <a:r>
                        <a:rPr lang="en-GB" dirty="0"/>
                        <a:t>Which is the most important for the country and why?</a:t>
                      </a:r>
                    </a:p>
                  </a:txBody>
                  <a:tcPr/>
                </a:tc>
                <a:tc>
                  <a:txBody>
                    <a:bodyPr/>
                    <a:lstStyle/>
                    <a:p>
                      <a:r>
                        <a:rPr lang="en-GB" dirty="0"/>
                        <a:t>What faith or belief?</a:t>
                      </a:r>
                    </a:p>
                  </a:txBody>
                  <a:tcPr/>
                </a:tc>
                <a:extLst>
                  <a:ext uri="{0D108BD9-81ED-4DB2-BD59-A6C34878D82A}">
                    <a16:rowId xmlns:a16="http://schemas.microsoft.com/office/drawing/2014/main" val="7178787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Be truthful and honest.  Give people 2</a:t>
                      </a:r>
                      <a:r>
                        <a:rPr lang="en-GB" sz="1200" baseline="30000" dirty="0">
                          <a:solidFill>
                            <a:schemeClr val="tx1"/>
                          </a:solidFill>
                          <a:latin typeface="Abadi" panose="020B0604020104020204" pitchFamily="34" charset="0"/>
                          <a:cs typeface="Calibri" panose="020F0502020204030204" pitchFamily="34" charset="0"/>
                        </a:rPr>
                        <a:t>nd</a:t>
                      </a:r>
                      <a:r>
                        <a:rPr lang="en-GB" sz="1200" dirty="0">
                          <a:solidFill>
                            <a:schemeClr val="tx1"/>
                          </a:solidFill>
                          <a:latin typeface="Abadi" panose="020B0604020104020204" pitchFamily="34" charset="0"/>
                          <a:cs typeface="Calibri" panose="020F0502020204030204" pitchFamily="34" charset="0"/>
                        </a:rPr>
                        <a:t> chances</a:t>
                      </a:r>
                    </a:p>
                    <a:p>
                      <a:endParaRPr lang="en-GB" sz="1200" dirty="0"/>
                    </a:p>
                  </a:txBody>
                  <a:tcPr/>
                </a:tc>
                <a:tc>
                  <a:txBody>
                    <a:bodyPr/>
                    <a:lstStyle/>
                    <a:p>
                      <a:endParaRPr lang="en-GB"/>
                    </a:p>
                  </a:txBody>
                  <a:tcPr/>
                </a:tc>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424489294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Love God and love other people as you love yourself</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8498677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a:p>
                      <a:endParaRPr lang="en-GB" sz="1200" dirty="0"/>
                    </a:p>
                  </a:txBody>
                  <a:tcPr/>
                </a:tc>
                <a:tc>
                  <a:txBody>
                    <a:bodyPr/>
                    <a:lstStyle/>
                    <a:p>
                      <a:endParaRPr lang="en-GB"/>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316370016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a:p>
                      <a:endParaRPr lang="en-GB" sz="1200" dirty="0"/>
                    </a:p>
                  </a:txBody>
                  <a:tcPr/>
                </a:tc>
                <a:tc>
                  <a:txBody>
                    <a:bodyPr/>
                    <a:lstStyle/>
                    <a:p>
                      <a:endParaRPr lang="en-GB" sz="1200"/>
                    </a:p>
                  </a:txBody>
                  <a:tcPr/>
                </a:tc>
                <a:tc>
                  <a:txBody>
                    <a:bodyPr/>
                    <a:lstStyle/>
                    <a:p>
                      <a:endParaRPr lang="en-GB" sz="1200"/>
                    </a:p>
                  </a:txBody>
                  <a:tcPr/>
                </a:tc>
                <a:tc>
                  <a:txBody>
                    <a:bodyPr/>
                    <a:lstStyle/>
                    <a:p>
                      <a:endParaRPr lang="en-GB" sz="1200"/>
                    </a:p>
                  </a:txBody>
                  <a:tcPr/>
                </a:tc>
                <a:tc>
                  <a:txBody>
                    <a:bodyPr/>
                    <a:lstStyle/>
                    <a:p>
                      <a:endParaRPr lang="en-GB" sz="1200"/>
                    </a:p>
                  </a:txBody>
                  <a:tcPr/>
                </a:tc>
                <a:extLst>
                  <a:ext uri="{0D108BD9-81ED-4DB2-BD59-A6C34878D82A}">
                    <a16:rowId xmlns:a16="http://schemas.microsoft.com/office/drawing/2014/main" val="185756598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30577907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Caring for our fellow human beings is our highest calling</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67862031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Abadi" panose="020B0604020104020204" pitchFamily="34" charset="0"/>
                          <a:cs typeface="Calibri" panose="020F0502020204030204" pitchFamily="34" charset="0"/>
                        </a:rPr>
                        <a:t>In dealing with people, treat them with good and kind manners</a:t>
                      </a:r>
                    </a:p>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tc>
                  <a:txBody>
                    <a:bodyPr/>
                    <a:lstStyle/>
                    <a:p>
                      <a:endParaRPr lang="en-GB" sz="1200" dirty="0"/>
                    </a:p>
                  </a:txBody>
                  <a:tcPr/>
                </a:tc>
                <a:extLst>
                  <a:ext uri="{0D108BD9-81ED-4DB2-BD59-A6C34878D82A}">
                    <a16:rowId xmlns:a16="http://schemas.microsoft.com/office/drawing/2014/main" val="2699482224"/>
                  </a:ext>
                </a:extLst>
              </a:tr>
            </a:tbl>
          </a:graphicData>
        </a:graphic>
      </p:graphicFrame>
    </p:spTree>
    <p:extLst>
      <p:ext uri="{BB962C8B-B14F-4D97-AF65-F5344CB8AC3E}">
        <p14:creationId xmlns:p14="http://schemas.microsoft.com/office/powerpoint/2010/main" val="13364258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09666-405D-F864-39C2-613ABB004F12}"/>
            </a:ext>
          </a:extLst>
        </p:cNvPr>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4DA1ED1-37A7-FDEC-BBCA-19CD788DE0BF}"/>
              </a:ext>
            </a:extLst>
          </p:cNvPr>
          <p:cNvSpPr/>
          <p:nvPr/>
        </p:nvSpPr>
        <p:spPr>
          <a:xfrm>
            <a:off x="107437" y="622852"/>
            <a:ext cx="1782488" cy="2500308"/>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Be truthful and honest.  Give people 2</a:t>
            </a:r>
            <a:r>
              <a:rPr lang="en-GB" sz="2400" baseline="30000" dirty="0">
                <a:solidFill>
                  <a:schemeClr val="tx1"/>
                </a:solidFill>
                <a:latin typeface="Abadi" panose="020B0604020104020204" pitchFamily="34" charset="0"/>
                <a:cs typeface="Calibri" panose="020F0502020204030204" pitchFamily="34" charset="0"/>
              </a:rPr>
              <a:t>nd</a:t>
            </a:r>
            <a:r>
              <a:rPr lang="en-GB" sz="2400" dirty="0">
                <a:solidFill>
                  <a:schemeClr val="tx1"/>
                </a:solidFill>
                <a:latin typeface="Abadi" panose="020B0604020104020204" pitchFamily="34" charset="0"/>
                <a:cs typeface="Calibri" panose="020F0502020204030204" pitchFamily="34" charset="0"/>
              </a:rPr>
              <a:t> chances</a:t>
            </a:r>
          </a:p>
        </p:txBody>
      </p:sp>
      <p:sp>
        <p:nvSpPr>
          <p:cNvPr id="3" name="Rectangle: Rounded Corners 2">
            <a:extLst>
              <a:ext uri="{FF2B5EF4-FFF2-40B4-BE49-F238E27FC236}">
                <a16:creationId xmlns:a16="http://schemas.microsoft.com/office/drawing/2014/main" id="{E81FCAD7-A0C5-4D37-2847-6213C6CDBB2E}"/>
              </a:ext>
            </a:extLst>
          </p:cNvPr>
          <p:cNvSpPr/>
          <p:nvPr/>
        </p:nvSpPr>
        <p:spPr>
          <a:xfrm>
            <a:off x="9762543"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Generosity in everything</a:t>
            </a:r>
          </a:p>
        </p:txBody>
      </p:sp>
      <p:sp>
        <p:nvSpPr>
          <p:cNvPr id="6" name="Rectangle: Rounded Corners 5">
            <a:extLst>
              <a:ext uri="{FF2B5EF4-FFF2-40B4-BE49-F238E27FC236}">
                <a16:creationId xmlns:a16="http://schemas.microsoft.com/office/drawing/2014/main" id="{23FD40D4-89D3-2940-1153-9F8B7CB74563}"/>
              </a:ext>
            </a:extLst>
          </p:cNvPr>
          <p:cNvSpPr/>
          <p:nvPr/>
        </p:nvSpPr>
        <p:spPr>
          <a:xfrm>
            <a:off x="125790" y="3734840"/>
            <a:ext cx="1862781" cy="250030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Love God and love other people as you love yourself</a:t>
            </a:r>
          </a:p>
        </p:txBody>
      </p:sp>
      <p:sp>
        <p:nvSpPr>
          <p:cNvPr id="12" name="Rectangle: Rounded Corners 11">
            <a:extLst>
              <a:ext uri="{FF2B5EF4-FFF2-40B4-BE49-F238E27FC236}">
                <a16:creationId xmlns:a16="http://schemas.microsoft.com/office/drawing/2014/main" id="{9682250A-2C1A-15A1-2894-B19271497819}"/>
              </a:ext>
            </a:extLst>
          </p:cNvPr>
          <p:cNvSpPr/>
          <p:nvPr/>
        </p:nvSpPr>
        <p:spPr>
          <a:xfrm>
            <a:off x="2225881"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As each Christian has a physical body through Jesus they form one spiritual body where everyone belongs to each other</a:t>
            </a:r>
          </a:p>
        </p:txBody>
      </p:sp>
      <p:sp>
        <p:nvSpPr>
          <p:cNvPr id="13" name="Rectangle: Rounded Corners 12">
            <a:extLst>
              <a:ext uri="{FF2B5EF4-FFF2-40B4-BE49-F238E27FC236}">
                <a16:creationId xmlns:a16="http://schemas.microsoft.com/office/drawing/2014/main" id="{FF182893-B458-3161-1C97-7B4578357323}"/>
              </a:ext>
            </a:extLst>
          </p:cNvPr>
          <p:cNvSpPr/>
          <p:nvPr/>
        </p:nvSpPr>
        <p:spPr>
          <a:xfrm>
            <a:off x="2229392"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A friend loves at all times, and a brother is born from a time of adversity</a:t>
            </a:r>
          </a:p>
        </p:txBody>
      </p:sp>
      <p:sp>
        <p:nvSpPr>
          <p:cNvPr id="14" name="Rectangle: Rounded Corners 13">
            <a:extLst>
              <a:ext uri="{FF2B5EF4-FFF2-40B4-BE49-F238E27FC236}">
                <a16:creationId xmlns:a16="http://schemas.microsoft.com/office/drawing/2014/main" id="{A4673873-2FEB-C760-8805-1CE811A9BE33}"/>
              </a:ext>
            </a:extLst>
          </p:cNvPr>
          <p:cNvSpPr/>
          <p:nvPr/>
        </p:nvSpPr>
        <p:spPr>
          <a:xfrm>
            <a:off x="7209805"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Don’t show partiality to the poor or favouritism to the great, but judge all fairly</a:t>
            </a:r>
          </a:p>
        </p:txBody>
      </p:sp>
      <p:sp>
        <p:nvSpPr>
          <p:cNvPr id="15" name="Rectangle: Rounded Corners 14">
            <a:extLst>
              <a:ext uri="{FF2B5EF4-FFF2-40B4-BE49-F238E27FC236}">
                <a16:creationId xmlns:a16="http://schemas.microsoft.com/office/drawing/2014/main" id="{6ECEE615-3B89-3C81-7D66-E0A90F57AAC5}"/>
              </a:ext>
            </a:extLst>
          </p:cNvPr>
          <p:cNvSpPr/>
          <p:nvPr/>
        </p:nvSpPr>
        <p:spPr>
          <a:xfrm>
            <a:off x="9762543" y="250072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aim at purifying your thoughts and all will be well</a:t>
            </a:r>
          </a:p>
        </p:txBody>
      </p:sp>
      <p:sp>
        <p:nvSpPr>
          <p:cNvPr id="16" name="Rectangle: Rounded Corners 15">
            <a:extLst>
              <a:ext uri="{FF2B5EF4-FFF2-40B4-BE49-F238E27FC236}">
                <a16:creationId xmlns:a16="http://schemas.microsoft.com/office/drawing/2014/main" id="{BF4A685D-D590-6E77-2E06-617C2DFEFCEC}"/>
              </a:ext>
            </a:extLst>
          </p:cNvPr>
          <p:cNvSpPr/>
          <p:nvPr/>
        </p:nvSpPr>
        <p:spPr>
          <a:xfrm>
            <a:off x="2229392" y="29486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Those who see all creatures in themselves and themselves in all creatures will find true unity</a:t>
            </a:r>
          </a:p>
        </p:txBody>
      </p:sp>
      <p:sp>
        <p:nvSpPr>
          <p:cNvPr id="17" name="Rectangle: Rounded Corners 16">
            <a:extLst>
              <a:ext uri="{FF2B5EF4-FFF2-40B4-BE49-F238E27FC236}">
                <a16:creationId xmlns:a16="http://schemas.microsoft.com/office/drawing/2014/main" id="{3E86E761-26B1-7573-B08F-448D80395691}"/>
              </a:ext>
            </a:extLst>
          </p:cNvPr>
          <p:cNvSpPr/>
          <p:nvPr/>
        </p:nvSpPr>
        <p:spPr>
          <a:xfrm>
            <a:off x="7186899"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Do not harbour evil intentions in your mind towards others</a:t>
            </a:r>
          </a:p>
        </p:txBody>
      </p:sp>
      <p:sp>
        <p:nvSpPr>
          <p:cNvPr id="18" name="Rectangle: Rounded Corners 17">
            <a:extLst>
              <a:ext uri="{FF2B5EF4-FFF2-40B4-BE49-F238E27FC236}">
                <a16:creationId xmlns:a16="http://schemas.microsoft.com/office/drawing/2014/main" id="{EE54A1C9-40C2-B30E-89CA-C28696782C91}"/>
              </a:ext>
            </a:extLst>
          </p:cNvPr>
          <p:cNvSpPr/>
          <p:nvPr/>
        </p:nvSpPr>
        <p:spPr>
          <a:xfrm>
            <a:off x="4657067" y="4678628"/>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Always speak the truth.  God and truth are two and one</a:t>
            </a:r>
          </a:p>
        </p:txBody>
      </p:sp>
      <p:sp>
        <p:nvSpPr>
          <p:cNvPr id="19" name="Rectangle: Rounded Corners 18">
            <a:extLst>
              <a:ext uri="{FF2B5EF4-FFF2-40B4-BE49-F238E27FC236}">
                <a16:creationId xmlns:a16="http://schemas.microsoft.com/office/drawing/2014/main" id="{7DF6B68F-7B4A-D626-49FE-A32A602638C0}"/>
              </a:ext>
            </a:extLst>
          </p:cNvPr>
          <p:cNvSpPr/>
          <p:nvPr/>
        </p:nvSpPr>
        <p:spPr>
          <a:xfrm>
            <a:off x="719578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Whatever you say should be just, don’t be biased</a:t>
            </a:r>
          </a:p>
        </p:txBody>
      </p:sp>
      <p:sp>
        <p:nvSpPr>
          <p:cNvPr id="20" name="Rectangle: Rounded Corners 19">
            <a:extLst>
              <a:ext uri="{FF2B5EF4-FFF2-40B4-BE49-F238E27FC236}">
                <a16:creationId xmlns:a16="http://schemas.microsoft.com/office/drawing/2014/main" id="{042D07DA-557D-9ECD-AA5E-99ABC6550BF8}"/>
              </a:ext>
            </a:extLst>
          </p:cNvPr>
          <p:cNvSpPr/>
          <p:nvPr/>
        </p:nvSpPr>
        <p:spPr>
          <a:xfrm>
            <a:off x="4657067" y="2478989"/>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In dealing with people, treat them with good and kind manners</a:t>
            </a:r>
          </a:p>
        </p:txBody>
      </p:sp>
      <p:sp>
        <p:nvSpPr>
          <p:cNvPr id="21" name="Rectangle: Rounded Corners 20">
            <a:extLst>
              <a:ext uri="{FF2B5EF4-FFF2-40B4-BE49-F238E27FC236}">
                <a16:creationId xmlns:a16="http://schemas.microsoft.com/office/drawing/2014/main" id="{6F7A6EAB-B0AE-4093-7413-CEF5DE8A6D24}"/>
              </a:ext>
            </a:extLst>
          </p:cNvPr>
          <p:cNvSpPr/>
          <p:nvPr/>
        </p:nvSpPr>
        <p:spPr>
          <a:xfrm>
            <a:off x="4673171" y="268155"/>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Caring for our fellow human beings is our highest calling</a:t>
            </a:r>
          </a:p>
        </p:txBody>
      </p:sp>
      <p:sp>
        <p:nvSpPr>
          <p:cNvPr id="22" name="Rectangle: Rounded Corners 21">
            <a:extLst>
              <a:ext uri="{FF2B5EF4-FFF2-40B4-BE49-F238E27FC236}">
                <a16:creationId xmlns:a16="http://schemas.microsoft.com/office/drawing/2014/main" id="{9DE22613-9992-2647-419A-D276CC811267}"/>
              </a:ext>
            </a:extLst>
          </p:cNvPr>
          <p:cNvSpPr/>
          <p:nvPr/>
        </p:nvSpPr>
        <p:spPr>
          <a:xfrm>
            <a:off x="9709499" y="239992"/>
            <a:ext cx="2239688" cy="2042072"/>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latin typeface="Abadi" panose="020B0604020104020204" pitchFamily="34" charset="0"/>
                <a:cs typeface="Calibri" panose="020F0502020204030204" pitchFamily="34" charset="0"/>
              </a:rPr>
              <a:t>We don’t believe in God, but we do believe in good</a:t>
            </a:r>
          </a:p>
        </p:txBody>
      </p:sp>
      <p:pic>
        <p:nvPicPr>
          <p:cNvPr id="4" name="Picture 3" descr="A black cross on a white background&#10;&#10;AI-generated content may be incorrect.">
            <a:extLst>
              <a:ext uri="{FF2B5EF4-FFF2-40B4-BE49-F238E27FC236}">
                <a16:creationId xmlns:a16="http://schemas.microsoft.com/office/drawing/2014/main" id="{73831595-63AF-045F-3AF3-C3AE26D2D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5953" y="4505769"/>
            <a:ext cx="1162453" cy="1166620"/>
          </a:xfrm>
          <a:prstGeom prst="rect">
            <a:avLst/>
          </a:prstGeom>
        </p:spPr>
      </p:pic>
      <p:pic>
        <p:nvPicPr>
          <p:cNvPr id="5" name="Picture 4" descr="A black cross on a white background&#10;&#10;AI-generated content may be incorrect.">
            <a:extLst>
              <a:ext uri="{FF2B5EF4-FFF2-40B4-BE49-F238E27FC236}">
                <a16:creationId xmlns:a16="http://schemas.microsoft.com/office/drawing/2014/main" id="{A3A17FB7-071A-072C-8B58-E93AC83D23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39" y="2938451"/>
            <a:ext cx="1162453" cy="1166620"/>
          </a:xfrm>
          <a:prstGeom prst="rect">
            <a:avLst/>
          </a:prstGeom>
        </p:spPr>
      </p:pic>
      <p:pic>
        <p:nvPicPr>
          <p:cNvPr id="8" name="Picture 7" descr="A black star with a triangle&#10;&#10;AI-generated content may be incorrect.">
            <a:extLst>
              <a:ext uri="{FF2B5EF4-FFF2-40B4-BE49-F238E27FC236}">
                <a16:creationId xmlns:a16="http://schemas.microsoft.com/office/drawing/2014/main" id="{9A5DF61B-C0FB-E33A-9756-3CAB99F70F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2580" y="5023379"/>
            <a:ext cx="1352570" cy="1352570"/>
          </a:xfrm>
          <a:prstGeom prst="rect">
            <a:avLst/>
          </a:prstGeom>
        </p:spPr>
      </p:pic>
      <p:pic>
        <p:nvPicPr>
          <p:cNvPr id="10" name="Picture 9" descr="A black star with a triangle&#10;&#10;AI-generated content may be incorrect.">
            <a:extLst>
              <a:ext uri="{FF2B5EF4-FFF2-40B4-BE49-F238E27FC236}">
                <a16:creationId xmlns:a16="http://schemas.microsoft.com/office/drawing/2014/main" id="{AB189090-B4DB-AE49-038D-4C1272AB2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53364" y="2845476"/>
            <a:ext cx="1352570" cy="1352570"/>
          </a:xfrm>
          <a:prstGeom prst="rect">
            <a:avLst/>
          </a:prstGeom>
        </p:spPr>
      </p:pic>
      <p:pic>
        <p:nvPicPr>
          <p:cNvPr id="24" name="Picture 23" descr="A black symbol with a curved design&#10;&#10;AI-generated content may be incorrect.">
            <a:extLst>
              <a:ext uri="{FF2B5EF4-FFF2-40B4-BE49-F238E27FC236}">
                <a16:creationId xmlns:a16="http://schemas.microsoft.com/office/drawing/2014/main" id="{4F42FF9B-5D79-A12E-AE51-25BE548869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65581" y="4795409"/>
            <a:ext cx="1192057" cy="1580540"/>
          </a:xfrm>
          <a:prstGeom prst="rect">
            <a:avLst/>
          </a:prstGeom>
        </p:spPr>
      </p:pic>
      <p:pic>
        <p:nvPicPr>
          <p:cNvPr id="25" name="Picture 24" descr="A black symbol with a curved design&#10;&#10;AI-generated content may be incorrect.">
            <a:extLst>
              <a:ext uri="{FF2B5EF4-FFF2-40B4-BE49-F238E27FC236}">
                <a16:creationId xmlns:a16="http://schemas.microsoft.com/office/drawing/2014/main" id="{A7E1EF99-3248-8796-252B-B94E43E6B2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480" y="4909394"/>
            <a:ext cx="1192057" cy="1580540"/>
          </a:xfrm>
          <a:prstGeom prst="rect">
            <a:avLst/>
          </a:prstGeom>
        </p:spPr>
      </p:pic>
      <p:pic>
        <p:nvPicPr>
          <p:cNvPr id="27" name="Picture 26" descr="A black and white symbol&#10;&#10;AI-generated content may be incorrect.">
            <a:extLst>
              <a:ext uri="{FF2B5EF4-FFF2-40B4-BE49-F238E27FC236}">
                <a16:creationId xmlns:a16="http://schemas.microsoft.com/office/drawing/2014/main" id="{4047EBD3-EC96-4D7D-B5DD-4AFDBE2FB0F9}"/>
              </a:ext>
            </a:extLst>
          </p:cNvPr>
          <p:cNvPicPr>
            <a:picLocks noChangeAspect="1"/>
          </p:cNvPicPr>
          <p:nvPr/>
        </p:nvPicPr>
        <p:blipFill>
          <a:blip r:embed="rId6">
            <a:extLst>
              <a:ext uri="{28A0092B-C50C-407E-A947-70E740481C1C}">
                <a14:useLocalDpi xmlns:a14="http://schemas.microsoft.com/office/drawing/2010/main" val="0"/>
              </a:ext>
            </a:extLst>
          </a:blip>
          <a:srcRect l="16679" t="7029" r="15056" b="28414"/>
          <a:stretch>
            <a:fillRect/>
          </a:stretch>
        </p:blipFill>
        <p:spPr>
          <a:xfrm>
            <a:off x="189769" y="1109933"/>
            <a:ext cx="1513747" cy="1546045"/>
          </a:xfrm>
          <a:prstGeom prst="rect">
            <a:avLst/>
          </a:prstGeom>
        </p:spPr>
      </p:pic>
      <p:pic>
        <p:nvPicPr>
          <p:cNvPr id="28" name="Picture 27" descr="A black and white symbol&#10;&#10;AI-generated content may be incorrect.">
            <a:extLst>
              <a:ext uri="{FF2B5EF4-FFF2-40B4-BE49-F238E27FC236}">
                <a16:creationId xmlns:a16="http://schemas.microsoft.com/office/drawing/2014/main" id="{C585AF51-E878-9608-F30A-C361A835BAC6}"/>
              </a:ext>
            </a:extLst>
          </p:cNvPr>
          <p:cNvPicPr>
            <a:picLocks noChangeAspect="1"/>
          </p:cNvPicPr>
          <p:nvPr/>
        </p:nvPicPr>
        <p:blipFill>
          <a:blip r:embed="rId6">
            <a:extLst>
              <a:ext uri="{28A0092B-C50C-407E-A947-70E740481C1C}">
                <a14:useLocalDpi xmlns:a14="http://schemas.microsoft.com/office/drawing/2010/main" val="0"/>
              </a:ext>
            </a:extLst>
          </a:blip>
          <a:srcRect l="16679" t="7029" r="15056" b="28414"/>
          <a:stretch>
            <a:fillRect/>
          </a:stretch>
        </p:blipFill>
        <p:spPr>
          <a:xfrm>
            <a:off x="10202300" y="4899366"/>
            <a:ext cx="1513747" cy="1546045"/>
          </a:xfrm>
          <a:prstGeom prst="rect">
            <a:avLst/>
          </a:prstGeom>
        </p:spPr>
      </p:pic>
      <p:pic>
        <p:nvPicPr>
          <p:cNvPr id="30" name="Picture 29" descr="A black symbol with a white background&#10;&#10;AI-generated content may be incorrect.">
            <a:extLst>
              <a:ext uri="{FF2B5EF4-FFF2-40B4-BE49-F238E27FC236}">
                <a16:creationId xmlns:a16="http://schemas.microsoft.com/office/drawing/2014/main" id="{71696437-966D-5BBC-E70E-19892FA8D8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92047" y="2718346"/>
            <a:ext cx="1524000" cy="1524000"/>
          </a:xfrm>
          <a:prstGeom prst="rect">
            <a:avLst/>
          </a:prstGeom>
        </p:spPr>
      </p:pic>
      <p:pic>
        <p:nvPicPr>
          <p:cNvPr id="31" name="Picture 30" descr="A black symbol with a white background&#10;&#10;AI-generated content may be incorrect.">
            <a:extLst>
              <a:ext uri="{FF2B5EF4-FFF2-40B4-BE49-F238E27FC236}">
                <a16:creationId xmlns:a16="http://schemas.microsoft.com/office/drawing/2014/main" id="{E6843B61-55FD-BBE7-F354-CE1B91196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51150" y="553904"/>
            <a:ext cx="1524000" cy="1524000"/>
          </a:xfrm>
          <a:prstGeom prst="rect">
            <a:avLst/>
          </a:prstGeom>
        </p:spPr>
      </p:pic>
      <p:pic>
        <p:nvPicPr>
          <p:cNvPr id="33" name="Picture 32" descr="A black and white logo&#10;&#10;AI-generated content may be incorrect.">
            <a:extLst>
              <a:ext uri="{FF2B5EF4-FFF2-40B4-BE49-F238E27FC236}">
                <a16:creationId xmlns:a16="http://schemas.microsoft.com/office/drawing/2014/main" id="{6C2030E0-1512-AEB3-9F1A-21CAC081CB89}"/>
              </a:ext>
            </a:extLst>
          </p:cNvPr>
          <p:cNvPicPr>
            <a:picLocks noChangeAspect="1"/>
          </p:cNvPicPr>
          <p:nvPr/>
        </p:nvPicPr>
        <p:blipFill>
          <a:blip r:embed="rId8">
            <a:extLst>
              <a:ext uri="{28A0092B-C50C-407E-A947-70E740481C1C}">
                <a14:useLocalDpi xmlns:a14="http://schemas.microsoft.com/office/drawing/2010/main" val="0"/>
              </a:ext>
            </a:extLst>
          </a:blip>
          <a:srcRect l="23442" t="2002" r="28354" b="9083"/>
          <a:stretch>
            <a:fillRect/>
          </a:stretch>
        </p:blipFill>
        <p:spPr>
          <a:xfrm>
            <a:off x="10017187" y="411589"/>
            <a:ext cx="1475232" cy="1666315"/>
          </a:xfrm>
          <a:prstGeom prst="rect">
            <a:avLst/>
          </a:prstGeom>
        </p:spPr>
      </p:pic>
      <p:pic>
        <p:nvPicPr>
          <p:cNvPr id="34" name="Picture 33">
            <a:extLst>
              <a:ext uri="{FF2B5EF4-FFF2-40B4-BE49-F238E27FC236}">
                <a16:creationId xmlns:a16="http://schemas.microsoft.com/office/drawing/2014/main" id="{7A7EE898-FE49-472F-839E-E3062F56E8C6}"/>
              </a:ext>
            </a:extLst>
          </p:cNvPr>
          <p:cNvPicPr>
            <a:picLocks noChangeAspect="1"/>
          </p:cNvPicPr>
          <p:nvPr/>
        </p:nvPicPr>
        <p:blipFill>
          <a:blip r:embed="rId9"/>
          <a:stretch>
            <a:fillRect/>
          </a:stretch>
        </p:blipFill>
        <p:spPr>
          <a:xfrm>
            <a:off x="5023929" y="483728"/>
            <a:ext cx="1475360" cy="1664352"/>
          </a:xfrm>
          <a:prstGeom prst="rect">
            <a:avLst/>
          </a:prstGeom>
        </p:spPr>
      </p:pic>
      <p:pic>
        <p:nvPicPr>
          <p:cNvPr id="36" name="Picture 35" descr="A black crescent moon and star&#10;&#10;AI-generated content may be incorrect.">
            <a:extLst>
              <a:ext uri="{FF2B5EF4-FFF2-40B4-BE49-F238E27FC236}">
                <a16:creationId xmlns:a16="http://schemas.microsoft.com/office/drawing/2014/main" id="{9D1CE434-5D9D-80E7-D9A6-18338F1761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87927" y="2821144"/>
            <a:ext cx="1376902" cy="1376902"/>
          </a:xfrm>
          <a:prstGeom prst="rect">
            <a:avLst/>
          </a:prstGeom>
        </p:spPr>
      </p:pic>
      <p:pic>
        <p:nvPicPr>
          <p:cNvPr id="37" name="Picture 36" descr="A black crescent moon and star&#10;&#10;AI-generated content may be incorrect.">
            <a:extLst>
              <a:ext uri="{FF2B5EF4-FFF2-40B4-BE49-F238E27FC236}">
                <a16:creationId xmlns:a16="http://schemas.microsoft.com/office/drawing/2014/main" id="{4217E7C1-DCFA-5BF2-76FB-9DEAB40FD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18292" y="556295"/>
            <a:ext cx="1376902" cy="1376902"/>
          </a:xfrm>
          <a:prstGeom prst="rect">
            <a:avLst/>
          </a:prstGeom>
        </p:spPr>
      </p:pic>
    </p:spTree>
    <p:extLst>
      <p:ext uri="{BB962C8B-B14F-4D97-AF65-F5344CB8AC3E}">
        <p14:creationId xmlns:p14="http://schemas.microsoft.com/office/powerpoint/2010/main" val="95131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anim calcmode="lin" valueType="num">
                                      <p:cBhvr additive="base">
                                        <p:cTn id="61" dur="500" fill="hold"/>
                                        <p:tgtEl>
                                          <p:spTgt spid="18"/>
                                        </p:tgtEl>
                                        <p:attrNameLst>
                                          <p:attrName>ppt_x</p:attrName>
                                        </p:attrNameLst>
                                      </p:cBhvr>
                                      <p:tavLst>
                                        <p:tav tm="0">
                                          <p:val>
                                            <p:strVal val="#ppt_x"/>
                                          </p:val>
                                        </p:tav>
                                        <p:tav tm="100000">
                                          <p:val>
                                            <p:strVal val="#ppt_x"/>
                                          </p:val>
                                        </p:tav>
                                      </p:tavLst>
                                    </p:anim>
                                    <p:anim calcmode="lin" valueType="num">
                                      <p:cBhvr additive="base">
                                        <p:cTn id="6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 calcmode="lin" valueType="num">
                                      <p:cBhvr additive="base">
                                        <p:cTn id="73" dur="500" fill="hold"/>
                                        <p:tgtEl>
                                          <p:spTgt spid="20"/>
                                        </p:tgtEl>
                                        <p:attrNameLst>
                                          <p:attrName>ppt_x</p:attrName>
                                        </p:attrNameLst>
                                      </p:cBhvr>
                                      <p:tavLst>
                                        <p:tav tm="0">
                                          <p:val>
                                            <p:strVal val="#ppt_x"/>
                                          </p:val>
                                        </p:tav>
                                        <p:tav tm="100000">
                                          <p:val>
                                            <p:strVal val="#ppt_x"/>
                                          </p:val>
                                        </p:tav>
                                      </p:tavLst>
                                    </p:anim>
                                    <p:anim calcmode="lin" valueType="num">
                                      <p:cBhvr additive="base">
                                        <p:cTn id="7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1"/>
                                        </p:tgtEl>
                                        <p:attrNameLst>
                                          <p:attrName>style.visibility</p:attrName>
                                        </p:attrNameLst>
                                      </p:cBhvr>
                                      <p:to>
                                        <p:strVal val="visible"/>
                                      </p:to>
                                    </p:set>
                                    <p:anim calcmode="lin" valueType="num">
                                      <p:cBhvr additive="base">
                                        <p:cTn id="79" dur="500" fill="hold"/>
                                        <p:tgtEl>
                                          <p:spTgt spid="21"/>
                                        </p:tgtEl>
                                        <p:attrNameLst>
                                          <p:attrName>ppt_x</p:attrName>
                                        </p:attrNameLst>
                                      </p:cBhvr>
                                      <p:tavLst>
                                        <p:tav tm="0">
                                          <p:val>
                                            <p:strVal val="#ppt_x"/>
                                          </p:val>
                                        </p:tav>
                                        <p:tav tm="100000">
                                          <p:val>
                                            <p:strVal val="#ppt_x"/>
                                          </p:val>
                                        </p:tav>
                                      </p:tavLst>
                                    </p:anim>
                                    <p:anim calcmode="lin" valueType="num">
                                      <p:cBhvr additive="base">
                                        <p:cTn id="8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2"/>
                                        </p:tgtEl>
                                        <p:attrNameLst>
                                          <p:attrName>style.visibility</p:attrName>
                                        </p:attrNameLst>
                                      </p:cBhvr>
                                      <p:to>
                                        <p:strVal val="visible"/>
                                      </p:to>
                                    </p:set>
                                    <p:anim calcmode="lin" valueType="num">
                                      <p:cBhvr additive="base">
                                        <p:cTn id="85" dur="500" fill="hold"/>
                                        <p:tgtEl>
                                          <p:spTgt spid="22"/>
                                        </p:tgtEl>
                                        <p:attrNameLst>
                                          <p:attrName>ppt_x</p:attrName>
                                        </p:attrNameLst>
                                      </p:cBhvr>
                                      <p:tavLst>
                                        <p:tav tm="0">
                                          <p:val>
                                            <p:strVal val="#ppt_x"/>
                                          </p:val>
                                        </p:tav>
                                        <p:tav tm="100000">
                                          <p:val>
                                            <p:strVal val="#ppt_x"/>
                                          </p:val>
                                        </p:tav>
                                      </p:tavLst>
                                    </p:anim>
                                    <p:anim calcmode="lin" valueType="num">
                                      <p:cBhvr additive="base">
                                        <p:cTn id="8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nodeType="clickEffect">
                                  <p:stCondLst>
                                    <p:cond delay="0"/>
                                  </p:stCondLst>
                                  <p:childTnLst>
                                    <p:set>
                                      <p:cBhvr>
                                        <p:cTn id="90" dur="1" fill="hold">
                                          <p:stCondLst>
                                            <p:cond delay="0"/>
                                          </p:stCondLst>
                                        </p:cTn>
                                        <p:tgtEl>
                                          <p:spTgt spid="27"/>
                                        </p:tgtEl>
                                        <p:attrNameLst>
                                          <p:attrName>style.visibility</p:attrName>
                                        </p:attrNameLst>
                                      </p:cBhvr>
                                      <p:to>
                                        <p:strVal val="visible"/>
                                      </p:to>
                                    </p:set>
                                    <p:animEffect transition="in" filter="fade">
                                      <p:cBhvr>
                                        <p:cTn id="91" dur="1000"/>
                                        <p:tgtEl>
                                          <p:spTgt spid="27"/>
                                        </p:tgtEl>
                                      </p:cBhvr>
                                    </p:animEffect>
                                    <p:anim calcmode="lin" valueType="num">
                                      <p:cBhvr>
                                        <p:cTn id="92" dur="1000" fill="hold"/>
                                        <p:tgtEl>
                                          <p:spTgt spid="27"/>
                                        </p:tgtEl>
                                        <p:attrNameLst>
                                          <p:attrName>ppt_x</p:attrName>
                                        </p:attrNameLst>
                                      </p:cBhvr>
                                      <p:tavLst>
                                        <p:tav tm="0">
                                          <p:val>
                                            <p:strVal val="#ppt_x"/>
                                          </p:val>
                                        </p:tav>
                                        <p:tav tm="100000">
                                          <p:val>
                                            <p:strVal val="#ppt_x"/>
                                          </p:val>
                                        </p:tav>
                                      </p:tavLst>
                                    </p:anim>
                                    <p:anim calcmode="lin" valueType="num">
                                      <p:cBhvr>
                                        <p:cTn id="93"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nodeType="clickEffect">
                                  <p:stCondLst>
                                    <p:cond delay="0"/>
                                  </p:stCondLst>
                                  <p:childTnLst>
                                    <p:set>
                                      <p:cBhvr>
                                        <p:cTn id="97" dur="1" fill="hold">
                                          <p:stCondLst>
                                            <p:cond delay="0"/>
                                          </p:stCondLst>
                                        </p:cTn>
                                        <p:tgtEl>
                                          <p:spTgt spid="31"/>
                                        </p:tgtEl>
                                        <p:attrNameLst>
                                          <p:attrName>style.visibility</p:attrName>
                                        </p:attrNameLst>
                                      </p:cBhvr>
                                      <p:to>
                                        <p:strVal val="visible"/>
                                      </p:to>
                                    </p:set>
                                    <p:animEffect transition="in" filter="fade">
                                      <p:cBhvr>
                                        <p:cTn id="98" dur="1000"/>
                                        <p:tgtEl>
                                          <p:spTgt spid="31"/>
                                        </p:tgtEl>
                                      </p:cBhvr>
                                    </p:animEffect>
                                    <p:anim calcmode="lin" valueType="num">
                                      <p:cBhvr>
                                        <p:cTn id="99" dur="1000" fill="hold"/>
                                        <p:tgtEl>
                                          <p:spTgt spid="31"/>
                                        </p:tgtEl>
                                        <p:attrNameLst>
                                          <p:attrName>ppt_x</p:attrName>
                                        </p:attrNameLst>
                                      </p:cBhvr>
                                      <p:tavLst>
                                        <p:tav tm="0">
                                          <p:val>
                                            <p:strVal val="#ppt_x"/>
                                          </p:val>
                                        </p:tav>
                                        <p:tav tm="100000">
                                          <p:val>
                                            <p:strVal val="#ppt_x"/>
                                          </p:val>
                                        </p:tav>
                                      </p:tavLst>
                                    </p:anim>
                                    <p:anim calcmode="lin" valueType="num">
                                      <p:cBhvr>
                                        <p:cTn id="10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34"/>
                                        </p:tgtEl>
                                        <p:attrNameLst>
                                          <p:attrName>style.visibility</p:attrName>
                                        </p:attrNameLst>
                                      </p:cBhvr>
                                      <p:to>
                                        <p:strVal val="visible"/>
                                      </p:to>
                                    </p:set>
                                    <p:animEffect transition="in" filter="fade">
                                      <p:cBhvr>
                                        <p:cTn id="105" dur="1000"/>
                                        <p:tgtEl>
                                          <p:spTgt spid="34"/>
                                        </p:tgtEl>
                                      </p:cBhvr>
                                    </p:animEffect>
                                    <p:anim calcmode="lin" valueType="num">
                                      <p:cBhvr>
                                        <p:cTn id="106" dur="1000" fill="hold"/>
                                        <p:tgtEl>
                                          <p:spTgt spid="34"/>
                                        </p:tgtEl>
                                        <p:attrNameLst>
                                          <p:attrName>ppt_x</p:attrName>
                                        </p:attrNameLst>
                                      </p:cBhvr>
                                      <p:tavLst>
                                        <p:tav tm="0">
                                          <p:val>
                                            <p:strVal val="#ppt_x"/>
                                          </p:val>
                                        </p:tav>
                                        <p:tav tm="100000">
                                          <p:val>
                                            <p:strVal val="#ppt_x"/>
                                          </p:val>
                                        </p:tav>
                                      </p:tavLst>
                                    </p:anim>
                                    <p:anim calcmode="lin" valueType="num">
                                      <p:cBhvr>
                                        <p:cTn id="107"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42" presetClass="entr" presetSubtype="0" fill="hold" nodeType="clickEffect">
                                  <p:stCondLst>
                                    <p:cond delay="0"/>
                                  </p:stCondLst>
                                  <p:childTnLst>
                                    <p:set>
                                      <p:cBhvr>
                                        <p:cTn id="111" dur="1" fill="hold">
                                          <p:stCondLst>
                                            <p:cond delay="0"/>
                                          </p:stCondLst>
                                        </p:cTn>
                                        <p:tgtEl>
                                          <p:spTgt spid="37"/>
                                        </p:tgtEl>
                                        <p:attrNameLst>
                                          <p:attrName>style.visibility</p:attrName>
                                        </p:attrNameLst>
                                      </p:cBhvr>
                                      <p:to>
                                        <p:strVal val="visible"/>
                                      </p:to>
                                    </p:set>
                                    <p:animEffect transition="in" filter="fade">
                                      <p:cBhvr>
                                        <p:cTn id="112" dur="1000"/>
                                        <p:tgtEl>
                                          <p:spTgt spid="37"/>
                                        </p:tgtEl>
                                      </p:cBhvr>
                                    </p:animEffect>
                                    <p:anim calcmode="lin" valueType="num">
                                      <p:cBhvr>
                                        <p:cTn id="113" dur="1000" fill="hold"/>
                                        <p:tgtEl>
                                          <p:spTgt spid="37"/>
                                        </p:tgtEl>
                                        <p:attrNameLst>
                                          <p:attrName>ppt_x</p:attrName>
                                        </p:attrNameLst>
                                      </p:cBhvr>
                                      <p:tavLst>
                                        <p:tav tm="0">
                                          <p:val>
                                            <p:strVal val="#ppt_x"/>
                                          </p:val>
                                        </p:tav>
                                        <p:tav tm="100000">
                                          <p:val>
                                            <p:strVal val="#ppt_x"/>
                                          </p:val>
                                        </p:tav>
                                      </p:tavLst>
                                    </p:anim>
                                    <p:anim calcmode="lin" valueType="num">
                                      <p:cBhvr>
                                        <p:cTn id="114"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2" presetClass="entr" presetSubtype="0" fill="hold" nodeType="clickEffect">
                                  <p:stCondLst>
                                    <p:cond delay="0"/>
                                  </p:stCondLst>
                                  <p:childTnLst>
                                    <p:set>
                                      <p:cBhvr>
                                        <p:cTn id="118" dur="1" fill="hold">
                                          <p:stCondLst>
                                            <p:cond delay="0"/>
                                          </p:stCondLst>
                                        </p:cTn>
                                        <p:tgtEl>
                                          <p:spTgt spid="33"/>
                                        </p:tgtEl>
                                        <p:attrNameLst>
                                          <p:attrName>style.visibility</p:attrName>
                                        </p:attrNameLst>
                                      </p:cBhvr>
                                      <p:to>
                                        <p:strVal val="visible"/>
                                      </p:to>
                                    </p:set>
                                    <p:animEffect transition="in" filter="fade">
                                      <p:cBhvr>
                                        <p:cTn id="119" dur="1000"/>
                                        <p:tgtEl>
                                          <p:spTgt spid="33"/>
                                        </p:tgtEl>
                                      </p:cBhvr>
                                    </p:animEffect>
                                    <p:anim calcmode="lin" valueType="num">
                                      <p:cBhvr>
                                        <p:cTn id="120" dur="1000" fill="hold"/>
                                        <p:tgtEl>
                                          <p:spTgt spid="33"/>
                                        </p:tgtEl>
                                        <p:attrNameLst>
                                          <p:attrName>ppt_x</p:attrName>
                                        </p:attrNameLst>
                                      </p:cBhvr>
                                      <p:tavLst>
                                        <p:tav tm="0">
                                          <p:val>
                                            <p:strVal val="#ppt_x"/>
                                          </p:val>
                                        </p:tav>
                                        <p:tav tm="100000">
                                          <p:val>
                                            <p:strVal val="#ppt_x"/>
                                          </p:val>
                                        </p:tav>
                                      </p:tavLst>
                                    </p:anim>
                                    <p:anim calcmode="lin" valueType="num">
                                      <p:cBhvr>
                                        <p:cTn id="12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2" presetClass="entr" presetSubtype="0" fill="hold" nodeType="clickEffect">
                                  <p:stCondLst>
                                    <p:cond delay="0"/>
                                  </p:stCondLst>
                                  <p:childTnLst>
                                    <p:set>
                                      <p:cBhvr>
                                        <p:cTn id="125" dur="1" fill="hold">
                                          <p:stCondLst>
                                            <p:cond delay="0"/>
                                          </p:stCondLst>
                                        </p:cTn>
                                        <p:tgtEl>
                                          <p:spTgt spid="5"/>
                                        </p:tgtEl>
                                        <p:attrNameLst>
                                          <p:attrName>style.visibility</p:attrName>
                                        </p:attrNameLst>
                                      </p:cBhvr>
                                      <p:to>
                                        <p:strVal val="visible"/>
                                      </p:to>
                                    </p:set>
                                    <p:animEffect transition="in" filter="fade">
                                      <p:cBhvr>
                                        <p:cTn id="126" dur="1000"/>
                                        <p:tgtEl>
                                          <p:spTgt spid="5"/>
                                        </p:tgtEl>
                                      </p:cBhvr>
                                    </p:animEffect>
                                    <p:anim calcmode="lin" valueType="num">
                                      <p:cBhvr>
                                        <p:cTn id="127" dur="1000" fill="hold"/>
                                        <p:tgtEl>
                                          <p:spTgt spid="5"/>
                                        </p:tgtEl>
                                        <p:attrNameLst>
                                          <p:attrName>ppt_x</p:attrName>
                                        </p:attrNameLst>
                                      </p:cBhvr>
                                      <p:tavLst>
                                        <p:tav tm="0">
                                          <p:val>
                                            <p:strVal val="#ppt_x"/>
                                          </p:val>
                                        </p:tav>
                                        <p:tav tm="100000">
                                          <p:val>
                                            <p:strVal val="#ppt_x"/>
                                          </p:val>
                                        </p:tav>
                                      </p:tavLst>
                                    </p:anim>
                                    <p:anim calcmode="lin" valueType="num">
                                      <p:cBhvr>
                                        <p:cTn id="12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nodeType="clickEffect">
                                  <p:stCondLst>
                                    <p:cond delay="0"/>
                                  </p:stCondLst>
                                  <p:childTnLst>
                                    <p:set>
                                      <p:cBhvr>
                                        <p:cTn id="132" dur="1" fill="hold">
                                          <p:stCondLst>
                                            <p:cond delay="0"/>
                                          </p:stCondLst>
                                        </p:cTn>
                                        <p:tgtEl>
                                          <p:spTgt spid="36"/>
                                        </p:tgtEl>
                                        <p:attrNameLst>
                                          <p:attrName>style.visibility</p:attrName>
                                        </p:attrNameLst>
                                      </p:cBhvr>
                                      <p:to>
                                        <p:strVal val="visible"/>
                                      </p:to>
                                    </p:set>
                                    <p:animEffect transition="in" filter="fade">
                                      <p:cBhvr>
                                        <p:cTn id="133" dur="1000"/>
                                        <p:tgtEl>
                                          <p:spTgt spid="36"/>
                                        </p:tgtEl>
                                      </p:cBhvr>
                                    </p:animEffect>
                                    <p:anim calcmode="lin" valueType="num">
                                      <p:cBhvr>
                                        <p:cTn id="134" dur="1000" fill="hold"/>
                                        <p:tgtEl>
                                          <p:spTgt spid="36"/>
                                        </p:tgtEl>
                                        <p:attrNameLst>
                                          <p:attrName>ppt_x</p:attrName>
                                        </p:attrNameLst>
                                      </p:cBhvr>
                                      <p:tavLst>
                                        <p:tav tm="0">
                                          <p:val>
                                            <p:strVal val="#ppt_x"/>
                                          </p:val>
                                        </p:tav>
                                        <p:tav tm="100000">
                                          <p:val>
                                            <p:strVal val="#ppt_x"/>
                                          </p:val>
                                        </p:tav>
                                      </p:tavLst>
                                    </p:anim>
                                    <p:anim calcmode="lin" valueType="num">
                                      <p:cBhvr>
                                        <p:cTn id="135"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nodeType="clickEffect">
                                  <p:stCondLst>
                                    <p:cond delay="0"/>
                                  </p:stCondLst>
                                  <p:childTnLst>
                                    <p:set>
                                      <p:cBhvr>
                                        <p:cTn id="139" dur="1" fill="hold">
                                          <p:stCondLst>
                                            <p:cond delay="0"/>
                                          </p:stCondLst>
                                        </p:cTn>
                                        <p:tgtEl>
                                          <p:spTgt spid="10"/>
                                        </p:tgtEl>
                                        <p:attrNameLst>
                                          <p:attrName>style.visibility</p:attrName>
                                        </p:attrNameLst>
                                      </p:cBhvr>
                                      <p:to>
                                        <p:strVal val="visible"/>
                                      </p:to>
                                    </p:set>
                                    <p:animEffect transition="in" filter="fade">
                                      <p:cBhvr>
                                        <p:cTn id="140" dur="1000"/>
                                        <p:tgtEl>
                                          <p:spTgt spid="10"/>
                                        </p:tgtEl>
                                      </p:cBhvr>
                                    </p:animEffect>
                                    <p:anim calcmode="lin" valueType="num">
                                      <p:cBhvr>
                                        <p:cTn id="141" dur="1000" fill="hold"/>
                                        <p:tgtEl>
                                          <p:spTgt spid="10"/>
                                        </p:tgtEl>
                                        <p:attrNameLst>
                                          <p:attrName>ppt_x</p:attrName>
                                        </p:attrNameLst>
                                      </p:cBhvr>
                                      <p:tavLst>
                                        <p:tav tm="0">
                                          <p:val>
                                            <p:strVal val="#ppt_x"/>
                                          </p:val>
                                        </p:tav>
                                        <p:tav tm="100000">
                                          <p:val>
                                            <p:strVal val="#ppt_x"/>
                                          </p:val>
                                        </p:tav>
                                      </p:tavLst>
                                    </p:anim>
                                    <p:anim calcmode="lin" valueType="num">
                                      <p:cBhvr>
                                        <p:cTn id="14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42" presetClass="entr" presetSubtype="0" fill="hold" nodeType="clickEffect">
                                  <p:stCondLst>
                                    <p:cond delay="0"/>
                                  </p:stCondLst>
                                  <p:childTnLst>
                                    <p:set>
                                      <p:cBhvr>
                                        <p:cTn id="146" dur="1" fill="hold">
                                          <p:stCondLst>
                                            <p:cond delay="0"/>
                                          </p:stCondLst>
                                        </p:cTn>
                                        <p:tgtEl>
                                          <p:spTgt spid="4"/>
                                        </p:tgtEl>
                                        <p:attrNameLst>
                                          <p:attrName>style.visibility</p:attrName>
                                        </p:attrNameLst>
                                      </p:cBhvr>
                                      <p:to>
                                        <p:strVal val="visible"/>
                                      </p:to>
                                    </p:set>
                                    <p:animEffect transition="in" filter="fade">
                                      <p:cBhvr>
                                        <p:cTn id="147" dur="1000"/>
                                        <p:tgtEl>
                                          <p:spTgt spid="4"/>
                                        </p:tgtEl>
                                      </p:cBhvr>
                                    </p:animEffect>
                                    <p:anim calcmode="lin" valueType="num">
                                      <p:cBhvr>
                                        <p:cTn id="148" dur="1000" fill="hold"/>
                                        <p:tgtEl>
                                          <p:spTgt spid="4"/>
                                        </p:tgtEl>
                                        <p:attrNameLst>
                                          <p:attrName>ppt_x</p:attrName>
                                        </p:attrNameLst>
                                      </p:cBhvr>
                                      <p:tavLst>
                                        <p:tav tm="0">
                                          <p:val>
                                            <p:strVal val="#ppt_x"/>
                                          </p:val>
                                        </p:tav>
                                        <p:tav tm="100000">
                                          <p:val>
                                            <p:strVal val="#ppt_x"/>
                                          </p:val>
                                        </p:tav>
                                      </p:tavLst>
                                    </p:anim>
                                    <p:anim calcmode="lin" valueType="num">
                                      <p:cBhvr>
                                        <p:cTn id="14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0" fill="hold">
                      <p:stCondLst>
                        <p:cond delay="indefinite"/>
                      </p:stCondLst>
                      <p:childTnLst>
                        <p:par>
                          <p:cTn id="151" fill="hold">
                            <p:stCondLst>
                              <p:cond delay="0"/>
                            </p:stCondLst>
                            <p:childTnLst>
                              <p:par>
                                <p:cTn id="152" presetID="42" presetClass="entr" presetSubtype="0" fill="hold" nodeType="clickEffect">
                                  <p:stCondLst>
                                    <p:cond delay="0"/>
                                  </p:stCondLst>
                                  <p:childTnLst>
                                    <p:set>
                                      <p:cBhvr>
                                        <p:cTn id="153" dur="1" fill="hold">
                                          <p:stCondLst>
                                            <p:cond delay="0"/>
                                          </p:stCondLst>
                                        </p:cTn>
                                        <p:tgtEl>
                                          <p:spTgt spid="8"/>
                                        </p:tgtEl>
                                        <p:attrNameLst>
                                          <p:attrName>style.visibility</p:attrName>
                                        </p:attrNameLst>
                                      </p:cBhvr>
                                      <p:to>
                                        <p:strVal val="visible"/>
                                      </p:to>
                                    </p:set>
                                    <p:animEffect transition="in" filter="fade">
                                      <p:cBhvr>
                                        <p:cTn id="154" dur="1000"/>
                                        <p:tgtEl>
                                          <p:spTgt spid="8"/>
                                        </p:tgtEl>
                                      </p:cBhvr>
                                    </p:animEffect>
                                    <p:anim calcmode="lin" valueType="num">
                                      <p:cBhvr>
                                        <p:cTn id="155" dur="1000" fill="hold"/>
                                        <p:tgtEl>
                                          <p:spTgt spid="8"/>
                                        </p:tgtEl>
                                        <p:attrNameLst>
                                          <p:attrName>ppt_x</p:attrName>
                                        </p:attrNameLst>
                                      </p:cBhvr>
                                      <p:tavLst>
                                        <p:tav tm="0">
                                          <p:val>
                                            <p:strVal val="#ppt_x"/>
                                          </p:val>
                                        </p:tav>
                                        <p:tav tm="100000">
                                          <p:val>
                                            <p:strVal val="#ppt_x"/>
                                          </p:val>
                                        </p:tav>
                                      </p:tavLst>
                                    </p:anim>
                                    <p:anim calcmode="lin" valueType="num">
                                      <p:cBhvr>
                                        <p:cTn id="15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42" presetClass="entr" presetSubtype="0" fill="hold" nodeType="clickEffect">
                                  <p:stCondLst>
                                    <p:cond delay="0"/>
                                  </p:stCondLst>
                                  <p:childTnLst>
                                    <p:set>
                                      <p:cBhvr>
                                        <p:cTn id="160" dur="1" fill="hold">
                                          <p:stCondLst>
                                            <p:cond delay="0"/>
                                          </p:stCondLst>
                                        </p:cTn>
                                        <p:tgtEl>
                                          <p:spTgt spid="24"/>
                                        </p:tgtEl>
                                        <p:attrNameLst>
                                          <p:attrName>style.visibility</p:attrName>
                                        </p:attrNameLst>
                                      </p:cBhvr>
                                      <p:to>
                                        <p:strVal val="visible"/>
                                      </p:to>
                                    </p:set>
                                    <p:animEffect transition="in" filter="fade">
                                      <p:cBhvr>
                                        <p:cTn id="161" dur="1000"/>
                                        <p:tgtEl>
                                          <p:spTgt spid="24"/>
                                        </p:tgtEl>
                                      </p:cBhvr>
                                    </p:animEffect>
                                    <p:anim calcmode="lin" valueType="num">
                                      <p:cBhvr>
                                        <p:cTn id="162" dur="1000" fill="hold"/>
                                        <p:tgtEl>
                                          <p:spTgt spid="24"/>
                                        </p:tgtEl>
                                        <p:attrNameLst>
                                          <p:attrName>ppt_x</p:attrName>
                                        </p:attrNameLst>
                                      </p:cBhvr>
                                      <p:tavLst>
                                        <p:tav tm="0">
                                          <p:val>
                                            <p:strVal val="#ppt_x"/>
                                          </p:val>
                                        </p:tav>
                                        <p:tav tm="100000">
                                          <p:val>
                                            <p:strVal val="#ppt_x"/>
                                          </p:val>
                                        </p:tav>
                                      </p:tavLst>
                                    </p:anim>
                                    <p:anim calcmode="lin" valueType="num">
                                      <p:cBhvr>
                                        <p:cTn id="16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64" fill="hold">
                      <p:stCondLst>
                        <p:cond delay="indefinite"/>
                      </p:stCondLst>
                      <p:childTnLst>
                        <p:par>
                          <p:cTn id="165" fill="hold">
                            <p:stCondLst>
                              <p:cond delay="0"/>
                            </p:stCondLst>
                            <p:childTnLst>
                              <p:par>
                                <p:cTn id="166" presetID="42" presetClass="entr" presetSubtype="0" fill="hold" nodeType="clickEffect">
                                  <p:stCondLst>
                                    <p:cond delay="0"/>
                                  </p:stCondLst>
                                  <p:childTnLst>
                                    <p:set>
                                      <p:cBhvr>
                                        <p:cTn id="167" dur="1" fill="hold">
                                          <p:stCondLst>
                                            <p:cond delay="0"/>
                                          </p:stCondLst>
                                        </p:cTn>
                                        <p:tgtEl>
                                          <p:spTgt spid="25"/>
                                        </p:tgtEl>
                                        <p:attrNameLst>
                                          <p:attrName>style.visibility</p:attrName>
                                        </p:attrNameLst>
                                      </p:cBhvr>
                                      <p:to>
                                        <p:strVal val="visible"/>
                                      </p:to>
                                    </p:set>
                                    <p:animEffect transition="in" filter="fade">
                                      <p:cBhvr>
                                        <p:cTn id="168" dur="1000"/>
                                        <p:tgtEl>
                                          <p:spTgt spid="25"/>
                                        </p:tgtEl>
                                      </p:cBhvr>
                                    </p:animEffect>
                                    <p:anim calcmode="lin" valueType="num">
                                      <p:cBhvr>
                                        <p:cTn id="169" dur="1000" fill="hold"/>
                                        <p:tgtEl>
                                          <p:spTgt spid="25"/>
                                        </p:tgtEl>
                                        <p:attrNameLst>
                                          <p:attrName>ppt_x</p:attrName>
                                        </p:attrNameLst>
                                      </p:cBhvr>
                                      <p:tavLst>
                                        <p:tav tm="0">
                                          <p:val>
                                            <p:strVal val="#ppt_x"/>
                                          </p:val>
                                        </p:tav>
                                        <p:tav tm="100000">
                                          <p:val>
                                            <p:strVal val="#ppt_x"/>
                                          </p:val>
                                        </p:tav>
                                      </p:tavLst>
                                    </p:anim>
                                    <p:anim calcmode="lin" valueType="num">
                                      <p:cBhvr>
                                        <p:cTn id="170"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1" fill="hold">
                      <p:stCondLst>
                        <p:cond delay="indefinite"/>
                      </p:stCondLst>
                      <p:childTnLst>
                        <p:par>
                          <p:cTn id="172" fill="hold">
                            <p:stCondLst>
                              <p:cond delay="0"/>
                            </p:stCondLst>
                            <p:childTnLst>
                              <p:par>
                                <p:cTn id="173" presetID="42" presetClass="entr" presetSubtype="0" fill="hold" nodeType="clickEffect">
                                  <p:stCondLst>
                                    <p:cond delay="0"/>
                                  </p:stCondLst>
                                  <p:childTnLst>
                                    <p:set>
                                      <p:cBhvr>
                                        <p:cTn id="174" dur="1" fill="hold">
                                          <p:stCondLst>
                                            <p:cond delay="0"/>
                                          </p:stCondLst>
                                        </p:cTn>
                                        <p:tgtEl>
                                          <p:spTgt spid="28"/>
                                        </p:tgtEl>
                                        <p:attrNameLst>
                                          <p:attrName>style.visibility</p:attrName>
                                        </p:attrNameLst>
                                      </p:cBhvr>
                                      <p:to>
                                        <p:strVal val="visible"/>
                                      </p:to>
                                    </p:set>
                                    <p:animEffect transition="in" filter="fade">
                                      <p:cBhvr>
                                        <p:cTn id="175" dur="1000"/>
                                        <p:tgtEl>
                                          <p:spTgt spid="28"/>
                                        </p:tgtEl>
                                      </p:cBhvr>
                                    </p:animEffect>
                                    <p:anim calcmode="lin" valueType="num">
                                      <p:cBhvr>
                                        <p:cTn id="176" dur="1000" fill="hold"/>
                                        <p:tgtEl>
                                          <p:spTgt spid="28"/>
                                        </p:tgtEl>
                                        <p:attrNameLst>
                                          <p:attrName>ppt_x</p:attrName>
                                        </p:attrNameLst>
                                      </p:cBhvr>
                                      <p:tavLst>
                                        <p:tav tm="0">
                                          <p:val>
                                            <p:strVal val="#ppt_x"/>
                                          </p:val>
                                        </p:tav>
                                        <p:tav tm="100000">
                                          <p:val>
                                            <p:strVal val="#ppt_x"/>
                                          </p:val>
                                        </p:tav>
                                      </p:tavLst>
                                    </p:anim>
                                    <p:anim calcmode="lin" valueType="num">
                                      <p:cBhvr>
                                        <p:cTn id="177"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78" fill="hold">
                      <p:stCondLst>
                        <p:cond delay="indefinite"/>
                      </p:stCondLst>
                      <p:childTnLst>
                        <p:par>
                          <p:cTn id="179" fill="hold">
                            <p:stCondLst>
                              <p:cond delay="0"/>
                            </p:stCondLst>
                            <p:childTnLst>
                              <p:par>
                                <p:cTn id="180" presetID="42" presetClass="entr" presetSubtype="0" fill="hold" nodeType="clickEffect">
                                  <p:stCondLst>
                                    <p:cond delay="0"/>
                                  </p:stCondLst>
                                  <p:childTnLst>
                                    <p:set>
                                      <p:cBhvr>
                                        <p:cTn id="181" dur="1" fill="hold">
                                          <p:stCondLst>
                                            <p:cond delay="0"/>
                                          </p:stCondLst>
                                        </p:cTn>
                                        <p:tgtEl>
                                          <p:spTgt spid="30"/>
                                        </p:tgtEl>
                                        <p:attrNameLst>
                                          <p:attrName>style.visibility</p:attrName>
                                        </p:attrNameLst>
                                      </p:cBhvr>
                                      <p:to>
                                        <p:strVal val="visible"/>
                                      </p:to>
                                    </p:set>
                                    <p:animEffect transition="in" filter="fade">
                                      <p:cBhvr>
                                        <p:cTn id="182" dur="1000"/>
                                        <p:tgtEl>
                                          <p:spTgt spid="30"/>
                                        </p:tgtEl>
                                      </p:cBhvr>
                                    </p:animEffect>
                                    <p:anim calcmode="lin" valueType="num">
                                      <p:cBhvr>
                                        <p:cTn id="183" dur="1000" fill="hold"/>
                                        <p:tgtEl>
                                          <p:spTgt spid="30"/>
                                        </p:tgtEl>
                                        <p:attrNameLst>
                                          <p:attrName>ppt_x</p:attrName>
                                        </p:attrNameLst>
                                      </p:cBhvr>
                                      <p:tavLst>
                                        <p:tav tm="0">
                                          <p:val>
                                            <p:strVal val="#ppt_x"/>
                                          </p:val>
                                        </p:tav>
                                        <p:tav tm="100000">
                                          <p:val>
                                            <p:strVal val="#ppt_x"/>
                                          </p:val>
                                        </p:tav>
                                      </p:tavLst>
                                    </p:anim>
                                    <p:anim calcmode="lin" valueType="num">
                                      <p:cBhvr>
                                        <p:cTn id="184"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animBg="1"/>
      <p:bldP spid="6"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0E890-80E3-3E57-7A9C-B6CF60E744CD}"/>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E9B4B4-1590-CF84-16CE-19CE6AAE4325}"/>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sz="5400" kern="1200" dirty="0">
                <a:solidFill>
                  <a:schemeClr val="tx1"/>
                </a:solidFill>
                <a:latin typeface="Abadi" panose="020B0604020104020204" pitchFamily="34" charset="0"/>
              </a:rPr>
              <a:t>RSVP?</a:t>
            </a:r>
          </a:p>
        </p:txBody>
      </p:sp>
      <p:sp>
        <p:nvSpPr>
          <p:cNvPr id="11"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AE601FA-4525-F5D8-D9CC-84B42A84EC8D}"/>
              </a:ext>
            </a:extLst>
          </p:cNvPr>
          <p:cNvSpPr txBox="1"/>
          <p:nvPr/>
        </p:nvSpPr>
        <p:spPr>
          <a:xfrm>
            <a:off x="630936" y="2807208"/>
            <a:ext cx="3429000" cy="3410712"/>
          </a:xfrm>
          <a:prstGeom prst="rect">
            <a:avLst/>
          </a:prstGeom>
        </p:spPr>
        <p:txBody>
          <a:bodyPr vert="horz" lIns="91440" tIns="45720" rIns="91440" bIns="45720" rtlCol="0" anchor="t">
            <a:normAutofit fontScale="92500"/>
          </a:bodyPr>
          <a:lstStyle/>
          <a:p>
            <a:pPr>
              <a:lnSpc>
                <a:spcPct val="90000"/>
              </a:lnSpc>
              <a:spcAft>
                <a:spcPts val="600"/>
              </a:spcAft>
            </a:pPr>
            <a:r>
              <a:rPr lang="en-US" sz="2000" dirty="0">
                <a:latin typeface="Abadi" panose="020B0604020104020204" pitchFamily="34" charset="0"/>
              </a:rPr>
              <a:t>When sharing our own faith and beliefs, it’s important to agree on some ground rules. This helps to ensure that everyone feels comfortable, respected, and able to speak in a brave and safe space.</a:t>
            </a:r>
          </a:p>
          <a:p>
            <a:pPr>
              <a:lnSpc>
                <a:spcPct val="90000"/>
              </a:lnSpc>
              <a:spcAft>
                <a:spcPts val="600"/>
              </a:spcAft>
            </a:pPr>
            <a:r>
              <a:rPr lang="en-US" sz="2000" dirty="0">
                <a:latin typeface="Abadi" panose="020B0604020104020204" pitchFamily="34" charset="0"/>
              </a:rPr>
              <a:t>Look at the RSVP information.</a:t>
            </a:r>
          </a:p>
          <a:p>
            <a:pPr>
              <a:lnSpc>
                <a:spcPct val="90000"/>
              </a:lnSpc>
              <a:spcAft>
                <a:spcPts val="600"/>
              </a:spcAft>
            </a:pPr>
            <a:r>
              <a:rPr lang="en-US" sz="2000" dirty="0">
                <a:latin typeface="Abadi" panose="020B0604020104020204" pitchFamily="34" charset="0"/>
              </a:rPr>
              <a:t>It is important that we all understand and agree to follow these guidelines throughout the session.</a:t>
            </a:r>
          </a:p>
        </p:txBody>
      </p:sp>
      <p:pic>
        <p:nvPicPr>
          <p:cNvPr id="6" name="Picture 5">
            <a:extLst>
              <a:ext uri="{FF2B5EF4-FFF2-40B4-BE49-F238E27FC236}">
                <a16:creationId xmlns:a16="http://schemas.microsoft.com/office/drawing/2014/main" id="{D0735EAC-DB5A-65C8-B7C7-13F47C0CC769}"/>
              </a:ext>
            </a:extLst>
          </p:cNvPr>
          <p:cNvPicPr>
            <a:picLocks noChangeAspect="1"/>
          </p:cNvPicPr>
          <p:nvPr/>
        </p:nvPicPr>
        <p:blipFill>
          <a:blip r:embed="rId3"/>
          <a:srcRect l="62102" t="20188" r="12794" b="16784"/>
          <a:stretch>
            <a:fillRect/>
          </a:stretch>
        </p:blipFill>
        <p:spPr>
          <a:xfrm>
            <a:off x="4307849" y="137541"/>
            <a:ext cx="7797800" cy="6582918"/>
          </a:xfrm>
          <a:prstGeom prst="rect">
            <a:avLst/>
          </a:prstGeom>
        </p:spPr>
      </p:pic>
    </p:spTree>
    <p:extLst>
      <p:ext uri="{BB962C8B-B14F-4D97-AF65-F5344CB8AC3E}">
        <p14:creationId xmlns:p14="http://schemas.microsoft.com/office/powerpoint/2010/main" val="1356726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DBD1A-EA72-CE58-2A56-28BF408BD1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9B498-C684-020D-4DDA-899DC7BCA852}"/>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Would it be a community without kindness?</a:t>
            </a:r>
          </a:p>
        </p:txBody>
      </p:sp>
      <p:pic>
        <p:nvPicPr>
          <p:cNvPr id="4" name="Picture 3">
            <a:extLst>
              <a:ext uri="{FF2B5EF4-FFF2-40B4-BE49-F238E27FC236}">
                <a16:creationId xmlns:a16="http://schemas.microsoft.com/office/drawing/2014/main" id="{44400BE5-FFFF-23C4-C2F2-3B87BA59CB23}"/>
              </a:ext>
            </a:extLst>
          </p:cNvPr>
          <p:cNvPicPr>
            <a:picLocks noChangeAspect="1"/>
          </p:cNvPicPr>
          <p:nvPr/>
        </p:nvPicPr>
        <p:blipFill>
          <a:blip r:embed="rId3"/>
          <a:srcRect l="63437" t="22592" r="14266" b="14074"/>
          <a:stretch>
            <a:fillRect/>
          </a:stretch>
        </p:blipFill>
        <p:spPr>
          <a:xfrm>
            <a:off x="5623560" y="1551760"/>
            <a:ext cx="6184900" cy="4941115"/>
          </a:xfrm>
          <a:prstGeom prst="rect">
            <a:avLst/>
          </a:prstGeom>
        </p:spPr>
      </p:pic>
      <p:sp>
        <p:nvSpPr>
          <p:cNvPr id="5" name="Rectangle: Rounded Corners 4">
            <a:extLst>
              <a:ext uri="{FF2B5EF4-FFF2-40B4-BE49-F238E27FC236}">
                <a16:creationId xmlns:a16="http://schemas.microsoft.com/office/drawing/2014/main" id="{E67DFC74-B60B-4106-0D9E-F588AB95C161}"/>
              </a:ext>
            </a:extLst>
          </p:cNvPr>
          <p:cNvSpPr/>
          <p:nvPr/>
        </p:nvSpPr>
        <p:spPr>
          <a:xfrm>
            <a:off x="122101" y="1977103"/>
            <a:ext cx="4913195" cy="432209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latin typeface="Abadi" panose="020B0604020104020204" pitchFamily="34" charset="0"/>
                <a:cs typeface="Calibri" panose="020F0502020204030204" pitchFamily="34" charset="0"/>
              </a:rPr>
              <a:t>Pick out the key words from these quotes such as love, kindness, wisdom and add to the last column on your table.</a:t>
            </a:r>
          </a:p>
          <a:p>
            <a:pPr algn="ctr"/>
            <a:endParaRPr lang="en-GB" sz="2800" dirty="0">
              <a:solidFill>
                <a:schemeClr val="tx1"/>
              </a:solidFill>
              <a:latin typeface="Abadi" panose="020B0604020104020204" pitchFamily="34" charset="0"/>
              <a:cs typeface="Calibri" panose="020F0502020204030204" pitchFamily="34" charset="0"/>
            </a:endParaRPr>
          </a:p>
          <a:p>
            <a:pPr algn="ctr"/>
            <a:r>
              <a:rPr lang="en-GB" sz="2800" dirty="0">
                <a:solidFill>
                  <a:schemeClr val="tx1"/>
                </a:solidFill>
                <a:latin typeface="Abadi" panose="020B0604020104020204" pitchFamily="34" charset="0"/>
                <a:cs typeface="Calibri" panose="020F0502020204030204" pitchFamily="34" charset="0"/>
              </a:rPr>
              <a:t>Which are the top three words in your opinion and why?</a:t>
            </a:r>
          </a:p>
        </p:txBody>
      </p:sp>
    </p:spTree>
    <p:extLst>
      <p:ext uri="{BB962C8B-B14F-4D97-AF65-F5344CB8AC3E}">
        <p14:creationId xmlns:p14="http://schemas.microsoft.com/office/powerpoint/2010/main" val="2664105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3B3DD-5432-C605-BB03-C2F541B51EE0}"/>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D733E2-1A23-FE29-55BE-EF682B799747}"/>
              </a:ext>
            </a:extLst>
          </p:cNvPr>
          <p:cNvSpPr>
            <a:spLocks noGrp="1"/>
          </p:cNvSpPr>
          <p:nvPr>
            <p:ph type="title"/>
          </p:nvPr>
        </p:nvSpPr>
        <p:spPr>
          <a:xfrm>
            <a:off x="-11948" y="-733183"/>
            <a:ext cx="9409276" cy="1906863"/>
          </a:xfrm>
        </p:spPr>
        <p:txBody>
          <a:bodyPr vert="horz" lIns="91440" tIns="45720" rIns="91440" bIns="45720" rtlCol="0" anchor="b">
            <a:normAutofit/>
          </a:bodyPr>
          <a:lstStyle/>
          <a:p>
            <a:r>
              <a:rPr lang="en-US" sz="4000" kern="1200" dirty="0">
                <a:solidFill>
                  <a:schemeClr val="tx1"/>
                </a:solidFill>
                <a:latin typeface="Abadi" panose="020B0604020104020204" pitchFamily="34" charset="0"/>
              </a:rPr>
              <a:t>Why a commandment for kindness?</a:t>
            </a:r>
          </a:p>
        </p:txBody>
      </p:sp>
      <p:pic>
        <p:nvPicPr>
          <p:cNvPr id="6" name="Picture 5" descr="Miniature red heart with arrow lying on pink surface">
            <a:extLst>
              <a:ext uri="{FF2B5EF4-FFF2-40B4-BE49-F238E27FC236}">
                <a16:creationId xmlns:a16="http://schemas.microsoft.com/office/drawing/2014/main" id="{E0664070-0208-E375-6490-DF6946A1792E}"/>
              </a:ext>
            </a:extLst>
          </p:cNvPr>
          <p:cNvPicPr>
            <a:picLocks noChangeAspect="1"/>
          </p:cNvPicPr>
          <p:nvPr/>
        </p:nvPicPr>
        <p:blipFill>
          <a:blip r:embed="rId3">
            <a:extLst>
              <a:ext uri="{28A0092B-C50C-407E-A947-70E740481C1C}">
                <a14:useLocalDpi xmlns:a14="http://schemas.microsoft.com/office/drawing/2010/main" val="0"/>
              </a:ext>
            </a:extLst>
          </a:blip>
          <a:srcRect l="39402" r="1606" b="2"/>
          <a:stretch>
            <a:fillRect/>
          </a:stretch>
        </p:blipFill>
        <p:spPr>
          <a:xfrm>
            <a:off x="8452968" y="3681465"/>
            <a:ext cx="3747932"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10" name="Picture 9" descr="Close up of heart shaped pages of a book">
            <a:extLst>
              <a:ext uri="{FF2B5EF4-FFF2-40B4-BE49-F238E27FC236}">
                <a16:creationId xmlns:a16="http://schemas.microsoft.com/office/drawing/2014/main" id="{2166949B-40F4-E452-3E2E-CE605D493AEA}"/>
              </a:ext>
            </a:extLst>
          </p:cNvPr>
          <p:cNvPicPr>
            <a:picLocks noChangeAspect="1"/>
          </p:cNvPicPr>
          <p:nvPr/>
        </p:nvPicPr>
        <p:blipFill>
          <a:blip r:embed="rId4">
            <a:extLst>
              <a:ext uri="{28A0092B-C50C-407E-A947-70E740481C1C}">
                <a14:useLocalDpi xmlns:a14="http://schemas.microsoft.com/office/drawing/2010/main" val="0"/>
              </a:ext>
            </a:extLst>
          </a:blip>
          <a:srcRect l="15851" r="17744" b="2"/>
          <a:stretch>
            <a:fillRect/>
          </a:stretch>
        </p:blipFill>
        <p:spPr>
          <a:xfrm>
            <a:off x="6259667" y="2423550"/>
            <a:ext cx="3458367"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8" name="Picture 7" descr="Hand heart sign on pink background">
            <a:extLst>
              <a:ext uri="{FF2B5EF4-FFF2-40B4-BE49-F238E27FC236}">
                <a16:creationId xmlns:a16="http://schemas.microsoft.com/office/drawing/2014/main" id="{9DBC18B8-DB97-0875-F240-A1F6A19007CE}"/>
              </a:ext>
            </a:extLst>
          </p:cNvPr>
          <p:cNvPicPr>
            <a:picLocks noChangeAspect="1"/>
          </p:cNvPicPr>
          <p:nvPr/>
        </p:nvPicPr>
        <p:blipFill>
          <a:blip r:embed="rId5">
            <a:extLst>
              <a:ext uri="{28A0092B-C50C-407E-A947-70E740481C1C}">
                <a14:useLocalDpi xmlns:a14="http://schemas.microsoft.com/office/drawing/2010/main" val="0"/>
              </a:ext>
            </a:extLst>
          </a:blip>
          <a:srcRect l="7959" r="5596" b="-2"/>
          <a:stretch>
            <a:fillRect/>
          </a:stretch>
        </p:blipFill>
        <p:spPr>
          <a:xfrm>
            <a:off x="7621024" y="-5"/>
            <a:ext cx="4579876"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
        <p:nvSpPr>
          <p:cNvPr id="13" name="TextBox 12">
            <a:extLst>
              <a:ext uri="{FF2B5EF4-FFF2-40B4-BE49-F238E27FC236}">
                <a16:creationId xmlns:a16="http://schemas.microsoft.com/office/drawing/2014/main" id="{D8175DB8-CAE6-728B-E5C2-1DBD935F892E}"/>
              </a:ext>
            </a:extLst>
          </p:cNvPr>
          <p:cNvSpPr txBox="1"/>
          <p:nvPr/>
        </p:nvSpPr>
        <p:spPr>
          <a:xfrm>
            <a:off x="343492" y="1235867"/>
            <a:ext cx="6102096" cy="4601260"/>
          </a:xfrm>
          <a:prstGeom prst="rect">
            <a:avLst/>
          </a:prstGeom>
          <a:noFill/>
        </p:spPr>
        <p:txBody>
          <a:bodyPr wrap="square">
            <a:spAutoFit/>
          </a:bodyPr>
          <a:lstStyle/>
          <a:p>
            <a:r>
              <a:rPr lang="en-US" dirty="0"/>
              <a:t>Some examples of interfaith work in the UK are: </a:t>
            </a:r>
          </a:p>
          <a:p>
            <a:pPr fontAlgn="base"/>
            <a:r>
              <a:rPr lang="en-US" b="1" dirty="0"/>
              <a:t>Scriptural reasoning</a:t>
            </a:r>
            <a:r>
              <a:rPr lang="en-US" dirty="0"/>
              <a:t>: When members of different religions come together to examine common themes or people in their religious traditions.</a:t>
            </a:r>
            <a:endParaRPr lang="en-US" b="1" dirty="0"/>
          </a:p>
          <a:p>
            <a:pPr fontAlgn="base"/>
            <a:r>
              <a:rPr lang="en-US" b="1" dirty="0"/>
              <a:t>Shared spaces</a:t>
            </a:r>
            <a:r>
              <a:rPr lang="en-US" dirty="0"/>
              <a:t>: Some churches work with other religions to share spaces or to give disused buildings to another religion to use. </a:t>
            </a:r>
            <a:endParaRPr lang="en-US" b="1" dirty="0"/>
          </a:p>
          <a:p>
            <a:pPr fontAlgn="base"/>
            <a:r>
              <a:rPr lang="en-US" b="1" dirty="0"/>
              <a:t>Councils of faiths:</a:t>
            </a:r>
            <a:r>
              <a:rPr lang="en-US" dirty="0"/>
              <a:t> When local committees of different religions come together to talk and campaign on issues of shared interest. </a:t>
            </a:r>
            <a:endParaRPr lang="en-US" b="1" dirty="0"/>
          </a:p>
          <a:p>
            <a:pPr fontAlgn="base"/>
            <a:r>
              <a:rPr lang="en-US" b="1" dirty="0"/>
              <a:t>Disaster Response</a:t>
            </a:r>
            <a:r>
              <a:rPr lang="en-US" dirty="0"/>
              <a:t>: Different religions often come together to respond to humanitarian issues and provide support/funds for those in need. </a:t>
            </a:r>
            <a:endParaRPr lang="en-US" b="1" dirty="0"/>
          </a:p>
          <a:p>
            <a:pPr fontAlgn="base"/>
            <a:r>
              <a:rPr lang="en-US" b="1" dirty="0"/>
              <a:t>Shared Celebrations</a:t>
            </a:r>
            <a:r>
              <a:rPr lang="en-US" dirty="0"/>
              <a:t>: When people of one religion invite others to important celebrations to understand and share in the important parts of their religion.  </a:t>
            </a:r>
            <a:endParaRPr lang="en-US" b="1" dirty="0"/>
          </a:p>
        </p:txBody>
      </p:sp>
      <p:sp>
        <p:nvSpPr>
          <p:cNvPr id="3" name="Rectangle: Rounded Corners 2">
            <a:extLst>
              <a:ext uri="{FF2B5EF4-FFF2-40B4-BE49-F238E27FC236}">
                <a16:creationId xmlns:a16="http://schemas.microsoft.com/office/drawing/2014/main" id="{73CDB9D6-D451-C604-BF1C-4AC84F227269}"/>
              </a:ext>
            </a:extLst>
          </p:cNvPr>
          <p:cNvSpPr/>
          <p:nvPr/>
        </p:nvSpPr>
        <p:spPr>
          <a:xfrm>
            <a:off x="796973" y="5843237"/>
            <a:ext cx="4853562" cy="788225"/>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Which of the quotes from the previous activity match the examples of the interfaith work mentioned here?</a:t>
            </a:r>
          </a:p>
        </p:txBody>
      </p:sp>
    </p:spTree>
    <p:extLst>
      <p:ext uri="{BB962C8B-B14F-4D97-AF65-F5344CB8AC3E}">
        <p14:creationId xmlns:p14="http://schemas.microsoft.com/office/powerpoint/2010/main" val="268730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139A3-754B-0A06-9094-28B2779DE38F}"/>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85A8FD1-8C32-7A75-B5D0-F6B408FE24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40D39B-70E1-D776-0D4A-77780DE7A365}"/>
              </a:ext>
            </a:extLst>
          </p:cNvPr>
          <p:cNvSpPr>
            <a:spLocks noGrp="1"/>
          </p:cNvSpPr>
          <p:nvPr>
            <p:ph type="title"/>
          </p:nvPr>
        </p:nvSpPr>
        <p:spPr>
          <a:xfrm>
            <a:off x="-11948" y="-733183"/>
            <a:ext cx="9409276" cy="1906863"/>
          </a:xfrm>
        </p:spPr>
        <p:txBody>
          <a:bodyPr vert="horz" lIns="91440" tIns="45720" rIns="91440" bIns="45720" rtlCol="0" anchor="b">
            <a:normAutofit/>
          </a:bodyPr>
          <a:lstStyle/>
          <a:p>
            <a:r>
              <a:rPr lang="en-US" sz="4000" kern="1200" dirty="0">
                <a:solidFill>
                  <a:schemeClr val="tx1"/>
                </a:solidFill>
                <a:latin typeface="Abadi" panose="020B0604020104020204" pitchFamily="34" charset="0"/>
              </a:rPr>
              <a:t>Why a commandment for kindness?</a:t>
            </a:r>
          </a:p>
        </p:txBody>
      </p:sp>
      <p:sp>
        <p:nvSpPr>
          <p:cNvPr id="13" name="TextBox 12">
            <a:extLst>
              <a:ext uri="{FF2B5EF4-FFF2-40B4-BE49-F238E27FC236}">
                <a16:creationId xmlns:a16="http://schemas.microsoft.com/office/drawing/2014/main" id="{D0E96F30-A024-28F9-2EF4-511EB1B37046}"/>
              </a:ext>
            </a:extLst>
          </p:cNvPr>
          <p:cNvSpPr txBox="1"/>
          <p:nvPr/>
        </p:nvSpPr>
        <p:spPr>
          <a:xfrm>
            <a:off x="437217" y="1582340"/>
            <a:ext cx="5418211" cy="3693319"/>
          </a:xfrm>
          <a:prstGeom prst="rect">
            <a:avLst/>
          </a:prstGeom>
          <a:noFill/>
        </p:spPr>
        <p:txBody>
          <a:bodyPr wrap="square">
            <a:spAutoFit/>
          </a:bodyPr>
          <a:lstStyle/>
          <a:p>
            <a:pPr fontAlgn="base"/>
            <a:r>
              <a:rPr lang="en-US" dirty="0"/>
              <a:t>1.How did the attack impact the Muslim community?</a:t>
            </a:r>
          </a:p>
          <a:p>
            <a:pPr fontAlgn="base"/>
            <a:endParaRPr lang="en-US" dirty="0"/>
          </a:p>
          <a:p>
            <a:pPr fontAlgn="base"/>
            <a:r>
              <a:rPr lang="en-US" dirty="0"/>
              <a:t>2.What is the school principal Mufti Muhammad </a:t>
            </a:r>
            <a:r>
              <a:rPr lang="en-US" dirty="0" err="1"/>
              <a:t>Abdulmuheet’s</a:t>
            </a:r>
            <a:r>
              <a:rPr lang="en-US" dirty="0"/>
              <a:t> response towards the attackers?</a:t>
            </a:r>
          </a:p>
          <a:p>
            <a:pPr fontAlgn="base"/>
            <a:endParaRPr lang="en-US" dirty="0"/>
          </a:p>
          <a:p>
            <a:pPr fontAlgn="base"/>
            <a:r>
              <a:rPr lang="en-US" dirty="0"/>
              <a:t>3.How do other faith leaders respond to the attack? </a:t>
            </a:r>
          </a:p>
          <a:p>
            <a:pPr lvl="1" fontAlgn="base"/>
            <a:r>
              <a:rPr lang="en-US" dirty="0" err="1"/>
              <a:t>a.What</a:t>
            </a:r>
            <a:r>
              <a:rPr lang="en-US" dirty="0"/>
              <a:t> is powerful about this response? </a:t>
            </a:r>
          </a:p>
          <a:p>
            <a:pPr lvl="1" fontAlgn="base"/>
            <a:r>
              <a:rPr lang="en-US" dirty="0" err="1"/>
              <a:t>b.How</a:t>
            </a:r>
            <a:r>
              <a:rPr lang="en-US" dirty="0"/>
              <a:t> do you think it made those attacked feel? </a:t>
            </a:r>
          </a:p>
          <a:p>
            <a:pPr lvl="1" fontAlgn="base"/>
            <a:endParaRPr lang="en-US" dirty="0"/>
          </a:p>
          <a:p>
            <a:pPr fontAlgn="base"/>
            <a:r>
              <a:rPr lang="en-US" dirty="0"/>
              <a:t>4.What does this example show about the power of interfaith collaboration? </a:t>
            </a:r>
          </a:p>
          <a:p>
            <a:br>
              <a:rPr lang="en-US" dirty="0"/>
            </a:br>
            <a:endParaRPr lang="en-US" b="1" dirty="0"/>
          </a:p>
        </p:txBody>
      </p:sp>
      <p:sp>
        <p:nvSpPr>
          <p:cNvPr id="3" name="Rectangle: Rounded Corners 2">
            <a:extLst>
              <a:ext uri="{FF2B5EF4-FFF2-40B4-BE49-F238E27FC236}">
                <a16:creationId xmlns:a16="http://schemas.microsoft.com/office/drawing/2014/main" id="{6683C903-5E40-C0FE-936C-F05E582CCE85}"/>
              </a:ext>
            </a:extLst>
          </p:cNvPr>
          <p:cNvSpPr/>
          <p:nvPr/>
        </p:nvSpPr>
        <p:spPr>
          <a:xfrm>
            <a:off x="610160" y="4881546"/>
            <a:ext cx="4853562" cy="788225"/>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Which of the quotes from the previous activity match the examples of the interfaith work mentioned here?</a:t>
            </a:r>
          </a:p>
        </p:txBody>
      </p:sp>
      <p:pic>
        <p:nvPicPr>
          <p:cNvPr id="4" name="Online Media 3" title="UK Islamophobia: Muslim school vandalised">
            <a:hlinkClick r:id="" action="ppaction://media"/>
            <a:extLst>
              <a:ext uri="{FF2B5EF4-FFF2-40B4-BE49-F238E27FC236}">
                <a16:creationId xmlns:a16="http://schemas.microsoft.com/office/drawing/2014/main" id="{35B418E2-C4A1-9A19-D6D0-30EDB59062EF}"/>
              </a:ext>
            </a:extLst>
          </p:cNvPr>
          <p:cNvPicPr>
            <a:picLocks noRot="1" noChangeAspect="1"/>
          </p:cNvPicPr>
          <p:nvPr>
            <a:videoFile r:link="rId1"/>
          </p:nvPr>
        </p:nvPicPr>
        <p:blipFill>
          <a:blip r:embed="rId4"/>
          <a:stretch>
            <a:fillRect/>
          </a:stretch>
        </p:blipFill>
        <p:spPr>
          <a:xfrm>
            <a:off x="6292645" y="1434872"/>
            <a:ext cx="5643716" cy="3687734"/>
          </a:xfrm>
          <a:prstGeom prst="rect">
            <a:avLst/>
          </a:prstGeom>
        </p:spPr>
      </p:pic>
      <p:sp>
        <p:nvSpPr>
          <p:cNvPr id="5" name="Rectangle: Rounded Corners 4">
            <a:extLst>
              <a:ext uri="{FF2B5EF4-FFF2-40B4-BE49-F238E27FC236}">
                <a16:creationId xmlns:a16="http://schemas.microsoft.com/office/drawing/2014/main" id="{7BAA4767-7FFB-A5E0-B95A-16AF562BB643}"/>
              </a:ext>
            </a:extLst>
          </p:cNvPr>
          <p:cNvSpPr/>
          <p:nvPr/>
        </p:nvSpPr>
        <p:spPr>
          <a:xfrm>
            <a:off x="610160" y="5869773"/>
            <a:ext cx="4853562" cy="788225"/>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Think back to the poem ‘What do we do with a variation?’ How is the response in the clip different to the response in the poem?</a:t>
            </a:r>
          </a:p>
        </p:txBody>
      </p:sp>
      <p:sp>
        <p:nvSpPr>
          <p:cNvPr id="7" name="Rectangle: Rounded Corners 6">
            <a:extLst>
              <a:ext uri="{FF2B5EF4-FFF2-40B4-BE49-F238E27FC236}">
                <a16:creationId xmlns:a16="http://schemas.microsoft.com/office/drawing/2014/main" id="{9D6DAB17-A476-7666-5D33-10C1821B6E85}"/>
              </a:ext>
            </a:extLst>
          </p:cNvPr>
          <p:cNvSpPr/>
          <p:nvPr/>
        </p:nvSpPr>
        <p:spPr>
          <a:xfrm>
            <a:off x="6399556" y="5869772"/>
            <a:ext cx="4853562" cy="788225"/>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Abadi" panose="020B0604020104020204" pitchFamily="34" charset="0"/>
                <a:cs typeface="Calibri" panose="020F0502020204030204" pitchFamily="34" charset="0"/>
              </a:rPr>
              <a:t>Why does kindness need to be shown to all others in the wider community, not just those who are the ‘</a:t>
            </a:r>
            <a:r>
              <a:rPr lang="en-GB" sz="1600" dirty="0" err="1">
                <a:solidFill>
                  <a:schemeClr val="tx1"/>
                </a:solidFill>
                <a:latin typeface="Abadi" panose="020B0604020104020204" pitchFamily="34" charset="0"/>
                <a:cs typeface="Calibri" panose="020F0502020204030204" pitchFamily="34" charset="0"/>
              </a:rPr>
              <a:t>same’as</a:t>
            </a:r>
            <a:r>
              <a:rPr lang="en-GB" sz="1600" dirty="0">
                <a:solidFill>
                  <a:schemeClr val="tx1"/>
                </a:solidFill>
                <a:latin typeface="Abadi" panose="020B0604020104020204" pitchFamily="34" charset="0"/>
                <a:cs typeface="Calibri" panose="020F0502020204030204" pitchFamily="34" charset="0"/>
              </a:rPr>
              <a:t> us?</a:t>
            </a:r>
          </a:p>
        </p:txBody>
      </p:sp>
    </p:spTree>
    <p:extLst>
      <p:ext uri="{BB962C8B-B14F-4D97-AF65-F5344CB8AC3E}">
        <p14:creationId xmlns:p14="http://schemas.microsoft.com/office/powerpoint/2010/main" val="6639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fill="hold" display="0">
                  <p:stCondLst>
                    <p:cond delay="indefinite"/>
                  </p:stCondLst>
                </p:cTn>
                <p:tgtEl>
                  <p:spTgt spid="4"/>
                </p:tgtEl>
              </p:cMediaNode>
            </p:vide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animBg="1"/>
      <p:bldP spid="5"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peech Bubble: Oval 3">
            <a:extLst>
              <a:ext uri="{FF2B5EF4-FFF2-40B4-BE49-F238E27FC236}">
                <a16:creationId xmlns:a16="http://schemas.microsoft.com/office/drawing/2014/main" id="{8E7068F0-F6EB-4825-F607-6AAC757B539B}"/>
              </a:ext>
            </a:extLst>
          </p:cNvPr>
          <p:cNvSpPr/>
          <p:nvPr/>
        </p:nvSpPr>
        <p:spPr>
          <a:xfrm>
            <a:off x="311972" y="451820"/>
            <a:ext cx="11187953" cy="5647765"/>
          </a:xfrm>
          <a:custGeom>
            <a:avLst/>
            <a:gdLst>
              <a:gd name="connsiteX0" fmla="*/ 455462 w 11187953"/>
              <a:gd name="connsiteY0" fmla="*/ 5868649 h 5647765"/>
              <a:gd name="connsiteX1" fmla="*/ 687493 w 11187953"/>
              <a:gd name="connsiteY1" fmla="*/ 5479132 h 5647765"/>
              <a:gd name="connsiteX2" fmla="*/ 927174 w 11187953"/>
              <a:gd name="connsiteY2" fmla="*/ 5076773 h 5647765"/>
              <a:gd name="connsiteX3" fmla="*/ 1220401 w 11187953"/>
              <a:gd name="connsiteY3" fmla="*/ 4584526 h 5647765"/>
              <a:gd name="connsiteX4" fmla="*/ 4206034 w 11187953"/>
              <a:gd name="connsiteY4" fmla="*/ 88300 h 5647765"/>
              <a:gd name="connsiteX5" fmla="*/ 9119617 w 11187953"/>
              <a:gd name="connsiteY5" fmla="*/ 631456 h 5647765"/>
              <a:gd name="connsiteX6" fmla="*/ 7573384 w 11187953"/>
              <a:gd name="connsiteY6" fmla="*/ 5465070 h 5647765"/>
              <a:gd name="connsiteX7" fmla="*/ 2845401 w 11187953"/>
              <a:gd name="connsiteY7" fmla="*/ 5283385 h 5647765"/>
              <a:gd name="connsiteX8" fmla="*/ 2295715 w 11187953"/>
              <a:gd name="connsiteY8" fmla="*/ 5417996 h 5647765"/>
              <a:gd name="connsiteX9" fmla="*/ 1722130 w 11187953"/>
              <a:gd name="connsiteY9" fmla="*/ 5558459 h 5647765"/>
              <a:gd name="connsiteX10" fmla="*/ 1148544 w 11187953"/>
              <a:gd name="connsiteY10" fmla="*/ 5698922 h 5647765"/>
              <a:gd name="connsiteX11" fmla="*/ 455462 w 11187953"/>
              <a:gd name="connsiteY11" fmla="*/ 5868649 h 5647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187953" h="5647765" extrusionOk="0">
                <a:moveTo>
                  <a:pt x="455462" y="5868649"/>
                </a:moveTo>
                <a:cubicBezTo>
                  <a:pt x="556453" y="5733282"/>
                  <a:pt x="624940" y="5555585"/>
                  <a:pt x="687493" y="5479132"/>
                </a:cubicBezTo>
                <a:cubicBezTo>
                  <a:pt x="750046" y="5402679"/>
                  <a:pt x="822356" y="5207903"/>
                  <a:pt x="927174" y="5076773"/>
                </a:cubicBezTo>
                <a:cubicBezTo>
                  <a:pt x="1031992" y="4945643"/>
                  <a:pt x="1064700" y="4812975"/>
                  <a:pt x="1220401" y="4584526"/>
                </a:cubicBezTo>
                <a:cubicBezTo>
                  <a:pt x="-1392093" y="2760904"/>
                  <a:pt x="692319" y="332078"/>
                  <a:pt x="4206034" y="88300"/>
                </a:cubicBezTo>
                <a:cubicBezTo>
                  <a:pt x="5875241" y="-249363"/>
                  <a:pt x="7871561" y="66295"/>
                  <a:pt x="9119617" y="631456"/>
                </a:cubicBezTo>
                <a:cubicBezTo>
                  <a:pt x="12691265" y="1465182"/>
                  <a:pt x="11501467" y="4126928"/>
                  <a:pt x="7573384" y="5465070"/>
                </a:cubicBezTo>
                <a:cubicBezTo>
                  <a:pt x="6321946" y="5567884"/>
                  <a:pt x="4444672" y="5626555"/>
                  <a:pt x="2845401" y="5283385"/>
                </a:cubicBezTo>
                <a:cubicBezTo>
                  <a:pt x="2644806" y="5338594"/>
                  <a:pt x="2536724" y="5367817"/>
                  <a:pt x="2295715" y="5417996"/>
                </a:cubicBezTo>
                <a:cubicBezTo>
                  <a:pt x="2054706" y="5468175"/>
                  <a:pt x="1881067" y="5493147"/>
                  <a:pt x="1722130" y="5558459"/>
                </a:cubicBezTo>
                <a:cubicBezTo>
                  <a:pt x="1563193" y="5623771"/>
                  <a:pt x="1263097" y="5650103"/>
                  <a:pt x="1148544" y="5698922"/>
                </a:cubicBezTo>
                <a:cubicBezTo>
                  <a:pt x="1033991" y="5747741"/>
                  <a:pt x="626192" y="5797016"/>
                  <a:pt x="455462" y="5868649"/>
                </a:cubicBezTo>
                <a:close/>
              </a:path>
            </a:pathLst>
          </a:custGeom>
          <a:noFill/>
          <a:ln w="28575">
            <a:solidFill>
              <a:schemeClr val="tx1"/>
            </a:solidFill>
            <a:extLst>
              <a:ext uri="{C807C97D-BFC1-408E-A445-0C87EB9F89A2}">
                <ask:lineSketchStyleProps xmlns:ask="http://schemas.microsoft.com/office/drawing/2018/sketchyshapes" sd="4094700514">
                  <a:prstGeom prst="wedgeEllipseCallout">
                    <a:avLst>
                      <a:gd name="adj1" fmla="val -45929"/>
                      <a:gd name="adj2" fmla="val 53911"/>
                    </a:avLst>
                  </a:pr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56122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10635-6EDE-1314-A984-B5106C03D470}"/>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ECB701D7-2AC0-A904-14B6-0316C0BBA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E3118F0B-F53C-1E5A-8F0B-1377ACAA9539}"/>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3. How can we serve our community?</a:t>
            </a:r>
          </a:p>
        </p:txBody>
      </p:sp>
      <p:pic>
        <p:nvPicPr>
          <p:cNvPr id="7" name="Picture 6" descr="Colorful overlapping people icons">
            <a:extLst>
              <a:ext uri="{FF2B5EF4-FFF2-40B4-BE49-F238E27FC236}">
                <a16:creationId xmlns:a16="http://schemas.microsoft.com/office/drawing/2014/main" id="{635D9510-88D1-4B91-0458-0CDA8DE0791A}"/>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0183809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F6911FDD-8F8F-6FAE-23AD-D608A9D8155E}"/>
              </a:ext>
            </a:extLst>
          </p:cNvPr>
          <p:cNvSpPr>
            <a:spLocks noGrp="1"/>
          </p:cNvSpPr>
          <p:nvPr>
            <p:ph type="title"/>
          </p:nvPr>
        </p:nvSpPr>
        <p:spPr>
          <a:xfrm>
            <a:off x="838201" y="365125"/>
            <a:ext cx="5251316" cy="1807305"/>
          </a:xfrm>
        </p:spPr>
        <p:txBody>
          <a:bodyPr>
            <a:normAutofit/>
          </a:bodyPr>
          <a:lstStyle/>
          <a:p>
            <a:r>
              <a:rPr lang="en-GB" dirty="0">
                <a:latin typeface="Abadi" panose="020B0604020104020204" pitchFamily="34" charset="0"/>
                <a:cs typeface="Calibri" panose="020F0502020204030204" pitchFamily="34" charset="0"/>
              </a:rPr>
              <a:t>Who might we serve?</a:t>
            </a:r>
          </a:p>
        </p:txBody>
      </p:sp>
      <p:sp>
        <p:nvSpPr>
          <p:cNvPr id="3" name="Content Placeholder 2">
            <a:extLst>
              <a:ext uri="{FF2B5EF4-FFF2-40B4-BE49-F238E27FC236}">
                <a16:creationId xmlns:a16="http://schemas.microsoft.com/office/drawing/2014/main" id="{33698C0E-F90E-FC8B-DA6C-D50AFD4E7FE0}"/>
              </a:ext>
            </a:extLst>
          </p:cNvPr>
          <p:cNvSpPr>
            <a:spLocks noGrp="1"/>
          </p:cNvSpPr>
          <p:nvPr>
            <p:ph idx="1"/>
          </p:nvPr>
        </p:nvSpPr>
        <p:spPr>
          <a:xfrm>
            <a:off x="838200" y="2333297"/>
            <a:ext cx="4619621" cy="3843666"/>
          </a:xfrm>
        </p:spPr>
        <p:txBody>
          <a:bodyPr>
            <a:normAutofit fontScale="92500" lnSpcReduction="10000"/>
          </a:bodyPr>
          <a:lstStyle/>
          <a:p>
            <a:r>
              <a:rPr lang="en-GB" sz="2000" dirty="0">
                <a:latin typeface="Abadi" panose="020B0604020104020204" pitchFamily="34" charset="0"/>
                <a:cs typeface="Calibri" panose="020F0502020204030204" pitchFamily="34" charset="0"/>
              </a:rPr>
              <a:t>We are now going to look at some examples of kindness and service from Sikhi and the Hindu faith.</a:t>
            </a:r>
          </a:p>
          <a:p>
            <a:r>
              <a:rPr lang="en-GB" sz="2000" dirty="0">
                <a:latin typeface="Abadi" panose="020B0604020104020204" pitchFamily="34" charset="0"/>
                <a:cs typeface="Calibri" panose="020F0502020204030204" pitchFamily="34" charset="0"/>
              </a:rPr>
              <a:t>For each example answer the following questions:</a:t>
            </a:r>
          </a:p>
          <a:p>
            <a:pPr marL="457200" indent="-457200">
              <a:buAutoNum type="arabicPeriod"/>
            </a:pPr>
            <a:r>
              <a:rPr lang="en-GB" sz="2000" dirty="0">
                <a:latin typeface="Abadi" panose="020B0604020104020204" pitchFamily="34" charset="0"/>
                <a:cs typeface="Calibri" panose="020F0502020204030204" pitchFamily="34" charset="0"/>
              </a:rPr>
              <a:t>How do each of these faiths demonstrate service to others? </a:t>
            </a:r>
          </a:p>
          <a:p>
            <a:pPr marL="457200" indent="-457200">
              <a:buAutoNum type="arabicPeriod"/>
            </a:pPr>
            <a:r>
              <a:rPr lang="en-GB" sz="2000" dirty="0">
                <a:latin typeface="Abadi" panose="020B0604020104020204" pitchFamily="34" charset="0"/>
                <a:cs typeface="Calibri" panose="020F0502020204030204" pitchFamily="34" charset="0"/>
              </a:rPr>
              <a:t>Which circle of obligation would these examples fit into?</a:t>
            </a:r>
          </a:p>
          <a:p>
            <a:pPr marL="457200" indent="-457200">
              <a:buAutoNum type="arabicPeriod"/>
            </a:pPr>
            <a:r>
              <a:rPr lang="en-GB" sz="2000" dirty="0">
                <a:latin typeface="Abadi" panose="020B0604020104020204" pitchFamily="34" charset="0"/>
                <a:cs typeface="Calibri" panose="020F0502020204030204" pitchFamily="34" charset="0"/>
              </a:rPr>
              <a:t>Does it mean more to show kindness and service to someone who doesn’t have the same beliefs as you? Or someone who is on your outer circle? Why?</a:t>
            </a:r>
          </a:p>
          <a:p>
            <a:pPr>
              <a:buFont typeface="Courier New" panose="02070309020205020404" pitchFamily="49" charset="0"/>
              <a:buChar char="o"/>
            </a:pPr>
            <a:endParaRPr lang="en-GB" sz="2000" dirty="0">
              <a:latin typeface="Calibri" panose="020F0502020204030204" pitchFamily="34" charset="0"/>
              <a:cs typeface="Calibri" panose="020F0502020204030204" pitchFamily="34" charset="0"/>
            </a:endParaRPr>
          </a:p>
          <a:p>
            <a:endParaRPr lang="en-GB" sz="2000" dirty="0"/>
          </a:p>
        </p:txBody>
      </p:sp>
      <p:pic>
        <p:nvPicPr>
          <p:cNvPr id="5" name="Picture 4" descr="Donation box with clothes on table">
            <a:extLst>
              <a:ext uri="{FF2B5EF4-FFF2-40B4-BE49-F238E27FC236}">
                <a16:creationId xmlns:a16="http://schemas.microsoft.com/office/drawing/2014/main" id="{77479967-E455-B733-604D-FBC01F05FA0A}"/>
              </a:ext>
            </a:extLst>
          </p:cNvPr>
          <p:cNvPicPr>
            <a:picLocks noChangeAspect="1"/>
          </p:cNvPicPr>
          <p:nvPr/>
        </p:nvPicPr>
        <p:blipFill>
          <a:blip r:embed="rId3">
            <a:extLst>
              <a:ext uri="{28A0092B-C50C-407E-A947-70E740481C1C}">
                <a14:useLocalDpi xmlns:a14="http://schemas.microsoft.com/office/drawing/2010/main" val="0"/>
              </a:ext>
            </a:extLst>
          </a:blip>
          <a:srcRect l="13053"/>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06369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57411-346D-FE62-BBD7-6051C4B776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920A76-2A6A-0BAE-EA5F-01D96099B5B1}"/>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Hindu Faith</a:t>
            </a:r>
          </a:p>
        </p:txBody>
      </p:sp>
      <p:sp>
        <p:nvSpPr>
          <p:cNvPr id="3" name="Content Placeholder 2">
            <a:extLst>
              <a:ext uri="{FF2B5EF4-FFF2-40B4-BE49-F238E27FC236}">
                <a16:creationId xmlns:a16="http://schemas.microsoft.com/office/drawing/2014/main" id="{2C20753D-1676-B875-99B6-1540007169BA}"/>
              </a:ext>
            </a:extLst>
          </p:cNvPr>
          <p:cNvSpPr>
            <a:spLocks noGrp="1"/>
          </p:cNvSpPr>
          <p:nvPr>
            <p:ph idx="1"/>
          </p:nvPr>
        </p:nvSpPr>
        <p:spPr>
          <a:xfrm>
            <a:off x="572493" y="2071316"/>
            <a:ext cx="6713552" cy="4119172"/>
          </a:xfrm>
        </p:spPr>
        <p:txBody>
          <a:bodyPr anchor="t">
            <a:normAutofit/>
          </a:bodyPr>
          <a:lstStyle/>
          <a:p>
            <a:pPr marL="457200" indent="-342900">
              <a:spcBef>
                <a:spcPts val="1600"/>
              </a:spcBef>
              <a:buSzPts val="1800"/>
              <a:buFont typeface="Arial" panose="020B0604020202020204" pitchFamily="34" charset="0"/>
              <a:buChar char="●"/>
            </a:pPr>
            <a:endParaRPr lang="en-US" sz="2400" dirty="0"/>
          </a:p>
          <a:p>
            <a:pPr marL="457200" lvl="0" indent="-342900">
              <a:spcBef>
                <a:spcPts val="1600"/>
              </a:spcBef>
              <a:buSzPts val="1800"/>
              <a:buChar char="●"/>
            </a:pPr>
            <a:endParaRPr lang="en-US" sz="2400" dirty="0"/>
          </a:p>
        </p:txBody>
      </p:sp>
      <p:sp>
        <p:nvSpPr>
          <p:cNvPr id="4" name="Rectangle: Rounded Corners 3">
            <a:extLst>
              <a:ext uri="{FF2B5EF4-FFF2-40B4-BE49-F238E27FC236}">
                <a16:creationId xmlns:a16="http://schemas.microsoft.com/office/drawing/2014/main" id="{D8A4A167-33EE-0D2C-7370-D8301DD147CA}"/>
              </a:ext>
            </a:extLst>
          </p:cNvPr>
          <p:cNvSpPr/>
          <p:nvPr/>
        </p:nvSpPr>
        <p:spPr>
          <a:xfrm>
            <a:off x="284129" y="2167955"/>
            <a:ext cx="6150862" cy="2964877"/>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lvl="0" indent="-342900">
              <a:spcBef>
                <a:spcPts val="1600"/>
              </a:spcBef>
              <a:buSzPts val="1800"/>
              <a:buChar char="●"/>
            </a:pPr>
            <a:r>
              <a:rPr lang="en-US" sz="2000" dirty="0">
                <a:solidFill>
                  <a:schemeClr val="tx1"/>
                </a:solidFill>
                <a:latin typeface="Abadi" panose="020B0604020104020204" pitchFamily="34" charset="0"/>
              </a:rPr>
              <a:t>Hindus </a:t>
            </a:r>
            <a:r>
              <a:rPr lang="en-US" sz="2000" dirty="0" err="1">
                <a:solidFill>
                  <a:schemeClr val="tx1"/>
                </a:solidFill>
                <a:latin typeface="Abadi" panose="020B0604020104020204" pitchFamily="34" charset="0"/>
              </a:rPr>
              <a:t>recognise</a:t>
            </a:r>
            <a:r>
              <a:rPr lang="en-US" sz="2000" dirty="0">
                <a:solidFill>
                  <a:schemeClr val="tx1"/>
                </a:solidFill>
                <a:latin typeface="Abadi" panose="020B0604020104020204" pitchFamily="34" charset="0"/>
              </a:rPr>
              <a:t> the whole world as a one big family. VASUDHAIVA KUTUMBAKAM </a:t>
            </a:r>
            <a:endParaRPr lang="en-GB" sz="2000" dirty="0">
              <a:solidFill>
                <a:schemeClr val="tx1"/>
              </a:solidFill>
              <a:latin typeface="Abadi" panose="020B0604020104020204" pitchFamily="34" charset="0"/>
            </a:endParaRPr>
          </a:p>
          <a:p>
            <a:pPr marL="457200" indent="-342900">
              <a:spcBef>
                <a:spcPts val="1600"/>
              </a:spcBef>
              <a:buSzPts val="1800"/>
              <a:buFont typeface="Arial" panose="020B0604020202020204" pitchFamily="34" charset="0"/>
              <a:buChar char="●"/>
            </a:pPr>
            <a:r>
              <a:rPr lang="en-US" sz="2000" dirty="0">
                <a:solidFill>
                  <a:schemeClr val="tx1"/>
                </a:solidFill>
                <a:latin typeface="Abadi" panose="020B0604020104020204" pitchFamily="34" charset="0"/>
              </a:rPr>
              <a:t>Like in a family they accept all the members irrespective of their opinions and differences. The same way Hindus accept whole of Human race as one family irrespective of their beliefs.</a:t>
            </a:r>
          </a:p>
          <a:p>
            <a:pPr marL="457200" indent="-342900">
              <a:spcBef>
                <a:spcPts val="1600"/>
              </a:spcBef>
              <a:buSzPts val="1800"/>
              <a:buFont typeface="Arial" panose="020B0604020202020204" pitchFamily="34" charset="0"/>
              <a:buChar char="●"/>
            </a:pPr>
            <a:r>
              <a:rPr lang="en-US" sz="2000" dirty="0">
                <a:solidFill>
                  <a:schemeClr val="tx1"/>
                </a:solidFill>
                <a:latin typeface="Abadi" panose="020B0604020104020204" pitchFamily="34" charset="0"/>
              </a:rPr>
              <a:t> Hindus apply this not only to human race but extend it to all living things too. </a:t>
            </a:r>
          </a:p>
        </p:txBody>
      </p:sp>
      <p:sp>
        <p:nvSpPr>
          <p:cNvPr id="8" name="Rectangle: Rounded Corners 7">
            <a:extLst>
              <a:ext uri="{FF2B5EF4-FFF2-40B4-BE49-F238E27FC236}">
                <a16:creationId xmlns:a16="http://schemas.microsoft.com/office/drawing/2014/main" id="{40E0D407-DF49-AEA1-E992-B028B3C36F5C}"/>
              </a:ext>
            </a:extLst>
          </p:cNvPr>
          <p:cNvSpPr/>
          <p:nvPr/>
        </p:nvSpPr>
        <p:spPr>
          <a:xfrm>
            <a:off x="7156704" y="1140747"/>
            <a:ext cx="4578094" cy="3190461"/>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tx1"/>
              </a:solidFill>
              <a:latin typeface="Abadi" panose="020B0604020104020204" pitchFamily="34" charset="0"/>
              <a:cs typeface="Calibri" panose="020F0502020204030204" pitchFamily="34" charset="0"/>
            </a:endParaRPr>
          </a:p>
          <a:p>
            <a:pPr algn="ctr"/>
            <a:r>
              <a:rPr lang="en-GB" sz="2000" dirty="0">
                <a:solidFill>
                  <a:schemeClr val="tx1"/>
                </a:solidFill>
                <a:latin typeface="Abadi" panose="020B0604020104020204" pitchFamily="34" charset="0"/>
                <a:cs typeface="Calibri" panose="020F0502020204030204" pitchFamily="34" charset="0"/>
              </a:rPr>
              <a:t>Hindus During Covid</a:t>
            </a:r>
          </a:p>
          <a:p>
            <a:pPr marL="457200" lvl="0" indent="-349250">
              <a:buSzPts val="1900"/>
              <a:buChar char="●"/>
            </a:pPr>
            <a:r>
              <a:rPr lang="en-US" sz="2000" dirty="0">
                <a:solidFill>
                  <a:schemeClr val="tx1"/>
                </a:solidFill>
                <a:latin typeface="Abadi" panose="020B0604020104020204" pitchFamily="34" charset="0"/>
              </a:rPr>
              <a:t>Hindus helped restore a balance in the society and country they were  living in by doing Sewa/service. </a:t>
            </a:r>
          </a:p>
          <a:p>
            <a:pPr marL="457200" lvl="0" indent="-349250">
              <a:buSzPts val="1900"/>
              <a:buChar char="●"/>
            </a:pPr>
            <a:r>
              <a:rPr lang="en-US" sz="2000" dirty="0">
                <a:solidFill>
                  <a:schemeClr val="tx1"/>
                </a:solidFill>
                <a:latin typeface="Abadi" panose="020B0604020104020204" pitchFamily="34" charset="0"/>
              </a:rPr>
              <a:t>They replenished food banks, supplied PPE and cooked and delivered hot meals to elderly and disabled. </a:t>
            </a:r>
          </a:p>
          <a:p>
            <a:pPr algn="ctr"/>
            <a:endParaRPr lang="en-GB" sz="2000" dirty="0">
              <a:solidFill>
                <a:schemeClr val="tx1"/>
              </a:solidFill>
              <a:latin typeface="Abadi" panose="020B0604020104020204" pitchFamily="34" charset="0"/>
              <a:cs typeface="Calibri" panose="020F0502020204030204" pitchFamily="34" charset="0"/>
            </a:endParaRPr>
          </a:p>
        </p:txBody>
      </p:sp>
      <p:pic>
        <p:nvPicPr>
          <p:cNvPr id="11" name="Google Shape;84;p17">
            <a:extLst>
              <a:ext uri="{FF2B5EF4-FFF2-40B4-BE49-F238E27FC236}">
                <a16:creationId xmlns:a16="http://schemas.microsoft.com/office/drawing/2014/main" id="{E391DA99-989D-7C43-54D1-BD01D7262EEA}"/>
              </a:ext>
            </a:extLst>
          </p:cNvPr>
          <p:cNvPicPr preferRelativeResize="0"/>
          <p:nvPr/>
        </p:nvPicPr>
        <p:blipFill>
          <a:blip r:embed="rId3">
            <a:alphaModFix/>
          </a:blip>
          <a:stretch>
            <a:fillRect/>
          </a:stretch>
        </p:blipFill>
        <p:spPr>
          <a:xfrm>
            <a:off x="8104445" y="4479449"/>
            <a:ext cx="2811953" cy="2018475"/>
          </a:xfrm>
          <a:prstGeom prst="rect">
            <a:avLst/>
          </a:prstGeom>
          <a:noFill/>
          <a:ln>
            <a:noFill/>
          </a:ln>
        </p:spPr>
      </p:pic>
    </p:spTree>
    <p:extLst>
      <p:ext uri="{BB962C8B-B14F-4D97-AF65-F5344CB8AC3E}">
        <p14:creationId xmlns:p14="http://schemas.microsoft.com/office/powerpoint/2010/main" val="111774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70DB1-3F63-BD91-EAD0-958FBEAB4D7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B131C7-684E-377B-F9C2-8B0231D2E063}"/>
              </a:ext>
            </a:extLst>
          </p:cNvPr>
          <p:cNvSpPr>
            <a:spLocks noGrp="1"/>
          </p:cNvSpPr>
          <p:nvPr>
            <p:ph type="title"/>
          </p:nvPr>
        </p:nvSpPr>
        <p:spPr>
          <a:xfrm>
            <a:off x="572493" y="238539"/>
            <a:ext cx="11018520" cy="1434415"/>
          </a:xfrm>
        </p:spPr>
        <p:txBody>
          <a:bodyPr anchor="b">
            <a:normAutofit/>
          </a:bodyPr>
          <a:lstStyle/>
          <a:p>
            <a:r>
              <a:rPr lang="en-GB" sz="5400" dirty="0">
                <a:latin typeface="Abadi" panose="020B0604020104020204" pitchFamily="34" charset="0"/>
                <a:cs typeface="Calibri" panose="020F0502020204030204" pitchFamily="34" charset="0"/>
              </a:rPr>
              <a:t>Sikh Faith</a:t>
            </a:r>
          </a:p>
        </p:txBody>
      </p:sp>
      <p:sp>
        <p:nvSpPr>
          <p:cNvPr id="3" name="Content Placeholder 2">
            <a:extLst>
              <a:ext uri="{FF2B5EF4-FFF2-40B4-BE49-F238E27FC236}">
                <a16:creationId xmlns:a16="http://schemas.microsoft.com/office/drawing/2014/main" id="{075CA13A-76F7-8CC1-4E3E-E48C13ACD356}"/>
              </a:ext>
            </a:extLst>
          </p:cNvPr>
          <p:cNvSpPr>
            <a:spLocks noGrp="1"/>
          </p:cNvSpPr>
          <p:nvPr>
            <p:ph idx="1"/>
          </p:nvPr>
        </p:nvSpPr>
        <p:spPr>
          <a:xfrm>
            <a:off x="572493" y="2071316"/>
            <a:ext cx="6713552" cy="4119172"/>
          </a:xfrm>
        </p:spPr>
        <p:txBody>
          <a:bodyPr anchor="t">
            <a:normAutofit/>
          </a:bodyPr>
          <a:lstStyle/>
          <a:p>
            <a:pPr marL="457200" indent="-342900">
              <a:spcBef>
                <a:spcPts val="1600"/>
              </a:spcBef>
              <a:buSzPts val="1800"/>
              <a:buFont typeface="Arial" panose="020B0604020202020204" pitchFamily="34" charset="0"/>
              <a:buChar char="●"/>
            </a:pPr>
            <a:endParaRPr lang="en-US" sz="2400" dirty="0"/>
          </a:p>
          <a:p>
            <a:pPr marL="457200" lvl="0" indent="-342900">
              <a:spcBef>
                <a:spcPts val="1600"/>
              </a:spcBef>
              <a:buSzPts val="1800"/>
              <a:buChar char="●"/>
            </a:pPr>
            <a:endParaRPr lang="en-US" sz="2400" dirty="0"/>
          </a:p>
        </p:txBody>
      </p:sp>
      <p:pic>
        <p:nvPicPr>
          <p:cNvPr id="5" name="Picture 4">
            <a:extLst>
              <a:ext uri="{FF2B5EF4-FFF2-40B4-BE49-F238E27FC236}">
                <a16:creationId xmlns:a16="http://schemas.microsoft.com/office/drawing/2014/main" id="{AE211606-50C1-849E-A61A-E6CA84FCC57E}"/>
              </a:ext>
            </a:extLst>
          </p:cNvPr>
          <p:cNvPicPr>
            <a:picLocks noChangeAspect="1"/>
          </p:cNvPicPr>
          <p:nvPr/>
        </p:nvPicPr>
        <p:blipFill>
          <a:blip r:embed="rId4"/>
          <a:stretch>
            <a:fillRect/>
          </a:stretch>
        </p:blipFill>
        <p:spPr>
          <a:xfrm>
            <a:off x="5945352" y="197515"/>
            <a:ext cx="6134100" cy="1200150"/>
          </a:xfrm>
          <a:prstGeom prst="rect">
            <a:avLst/>
          </a:prstGeom>
        </p:spPr>
      </p:pic>
      <p:pic>
        <p:nvPicPr>
          <p:cNvPr id="6" name="Picture 5">
            <a:extLst>
              <a:ext uri="{FF2B5EF4-FFF2-40B4-BE49-F238E27FC236}">
                <a16:creationId xmlns:a16="http://schemas.microsoft.com/office/drawing/2014/main" id="{5D59E921-5C7A-95C2-0068-1A16D5386905}"/>
              </a:ext>
            </a:extLst>
          </p:cNvPr>
          <p:cNvPicPr>
            <a:picLocks noChangeAspect="1"/>
          </p:cNvPicPr>
          <p:nvPr/>
        </p:nvPicPr>
        <p:blipFill>
          <a:blip r:embed="rId5"/>
          <a:stretch>
            <a:fillRect/>
          </a:stretch>
        </p:blipFill>
        <p:spPr>
          <a:xfrm>
            <a:off x="669054" y="1699672"/>
            <a:ext cx="4077794" cy="4862460"/>
          </a:xfrm>
          <a:prstGeom prst="rect">
            <a:avLst/>
          </a:prstGeom>
        </p:spPr>
      </p:pic>
      <p:pic>
        <p:nvPicPr>
          <p:cNvPr id="7" name="Picture 6">
            <a:extLst>
              <a:ext uri="{FF2B5EF4-FFF2-40B4-BE49-F238E27FC236}">
                <a16:creationId xmlns:a16="http://schemas.microsoft.com/office/drawing/2014/main" id="{BCE246B6-CE88-2519-0883-BA3286F406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24831" y="1959959"/>
            <a:ext cx="2585556" cy="3447408"/>
          </a:xfrm>
          <a:prstGeom prst="rect">
            <a:avLst/>
          </a:prstGeom>
        </p:spPr>
      </p:pic>
      <p:pic>
        <p:nvPicPr>
          <p:cNvPr id="9" name="Picture 8">
            <a:extLst>
              <a:ext uri="{FF2B5EF4-FFF2-40B4-BE49-F238E27FC236}">
                <a16:creationId xmlns:a16="http://schemas.microsoft.com/office/drawing/2014/main" id="{3AFCC372-AC45-7044-8619-9CA4D864BB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12402" y="1959958"/>
            <a:ext cx="2438400" cy="3447407"/>
          </a:xfrm>
          <a:prstGeom prst="rect">
            <a:avLst/>
          </a:prstGeom>
        </p:spPr>
      </p:pic>
      <p:pic>
        <p:nvPicPr>
          <p:cNvPr id="10" name="Online Media 9" title="Guru Nanak's Free Kitchen on BBC Reporting Scotland for #LangarWeek">
            <a:hlinkClick r:id="" action="ppaction://media"/>
            <a:extLst>
              <a:ext uri="{FF2B5EF4-FFF2-40B4-BE49-F238E27FC236}">
                <a16:creationId xmlns:a16="http://schemas.microsoft.com/office/drawing/2014/main" id="{197E814D-4C97-812E-DAF5-02BF44399380}"/>
              </a:ext>
            </a:extLst>
          </p:cNvPr>
          <p:cNvPicPr>
            <a:picLocks noRot="1" noChangeAspect="1"/>
          </p:cNvPicPr>
          <p:nvPr>
            <a:videoFile r:link="rId1"/>
          </p:nvPr>
        </p:nvPicPr>
        <p:blipFill>
          <a:blip r:embed="rId8"/>
          <a:stretch>
            <a:fillRect/>
          </a:stretch>
        </p:blipFill>
        <p:spPr>
          <a:xfrm>
            <a:off x="1063767" y="326401"/>
            <a:ext cx="10387035" cy="5864087"/>
          </a:xfrm>
          <a:prstGeom prst="rect">
            <a:avLst/>
          </a:prstGeom>
        </p:spPr>
      </p:pic>
    </p:spTree>
    <p:extLst>
      <p:ext uri="{BB962C8B-B14F-4D97-AF65-F5344CB8AC3E}">
        <p14:creationId xmlns:p14="http://schemas.microsoft.com/office/powerpoint/2010/main" val="1099706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10"/>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C8A0-7DCB-5B98-B0AE-EA94448BC612}"/>
            </a:ext>
          </a:extLst>
        </p:cNvPr>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E36C9A9E-50E1-0E8E-0D70-95ED02BE8850}"/>
              </a:ext>
            </a:extLst>
          </p:cNvPr>
          <p:cNvSpPr>
            <a:spLocks noGrp="1"/>
          </p:cNvSpPr>
          <p:nvPr>
            <p:ph type="title"/>
          </p:nvPr>
        </p:nvSpPr>
        <p:spPr>
          <a:xfrm>
            <a:off x="640080" y="329184"/>
            <a:ext cx="6894576" cy="1783080"/>
          </a:xfrm>
        </p:spPr>
        <p:txBody>
          <a:bodyPr anchor="b">
            <a:normAutofit/>
          </a:bodyPr>
          <a:lstStyle/>
          <a:p>
            <a:r>
              <a:rPr lang="en-GB" sz="6100">
                <a:latin typeface="Abadi" panose="020B0604020104020204" pitchFamily="34" charset="0"/>
                <a:cs typeface="Calibri" panose="020F0502020204030204" pitchFamily="34" charset="0"/>
              </a:rPr>
              <a:t>Does some service mean more?</a:t>
            </a:r>
          </a:p>
        </p:txBody>
      </p:sp>
      <p:sp>
        <p:nvSpPr>
          <p:cNvPr id="43"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2C5B376-3308-8409-2D36-A81B0381795C}"/>
              </a:ext>
            </a:extLst>
          </p:cNvPr>
          <p:cNvSpPr>
            <a:spLocks noGrp="1"/>
          </p:cNvSpPr>
          <p:nvPr>
            <p:ph idx="1"/>
          </p:nvPr>
        </p:nvSpPr>
        <p:spPr>
          <a:xfrm>
            <a:off x="640080" y="2706624"/>
            <a:ext cx="6894576" cy="4011676"/>
          </a:xfrm>
        </p:spPr>
        <p:txBody>
          <a:bodyPr>
            <a:normAutofit fontScale="85000" lnSpcReduction="20000"/>
          </a:bodyPr>
          <a:lstStyle/>
          <a:p>
            <a:pPr marL="0" indent="0">
              <a:buNone/>
            </a:pPr>
            <a:r>
              <a:rPr lang="en-GB" sz="1600" u="sng" dirty="0">
                <a:latin typeface="Abadi" panose="020B0604020104020204" pitchFamily="34" charset="0"/>
                <a:cs typeface="Calibri" panose="020F0502020204030204" pitchFamily="34" charset="0"/>
              </a:rPr>
              <a:t>Three Parables for Integration</a:t>
            </a:r>
          </a:p>
          <a:p>
            <a:pPr marL="0" indent="0">
              <a:buNone/>
            </a:pPr>
            <a:r>
              <a:rPr lang="en-US" sz="1600" dirty="0">
                <a:latin typeface="Abadi" panose="020B0604020104020204" pitchFamily="34" charset="0"/>
              </a:rPr>
              <a:t>Rabbi Jonathan Sacks tells three parables about 100 strangers looking for somewhere to stay. </a:t>
            </a:r>
          </a:p>
          <a:p>
            <a:pPr marL="0" indent="0">
              <a:buNone/>
            </a:pPr>
            <a:r>
              <a:rPr lang="en-US" sz="1600" dirty="0">
                <a:latin typeface="Abadi" panose="020B0604020104020204" pitchFamily="34" charset="0"/>
              </a:rPr>
              <a:t>In the first parable, they are wandering around the countryside and arrive at a big country house where they are welcomed to live with the owner as guests. This is society as a country house. </a:t>
            </a:r>
          </a:p>
          <a:p>
            <a:pPr marL="0" indent="0">
              <a:buNone/>
            </a:pPr>
            <a:r>
              <a:rPr lang="en-US" sz="1600" dirty="0">
                <a:latin typeface="Abadi" panose="020B0604020104020204" pitchFamily="34" charset="0"/>
              </a:rPr>
              <a:t>In the second parable, they are wandering around a city and find a hotel. They are able to pay to stay and have more freedom and equality than in the first parable as the hotel only has guests (there is no power imbalance). This is society as a hotel. </a:t>
            </a:r>
          </a:p>
          <a:p>
            <a:pPr marL="0" indent="0">
              <a:buNone/>
            </a:pPr>
            <a:r>
              <a:rPr lang="en-US" sz="1600" dirty="0">
                <a:latin typeface="Abadi" panose="020B0604020104020204" pitchFamily="34" charset="0"/>
              </a:rPr>
              <a:t>In the third parable, the strangers arrive at a town and are welcomed by everyone and are helped to build their own homes on an empty patch of land. This is society as a home we build together.  </a:t>
            </a:r>
          </a:p>
          <a:p>
            <a:pPr marL="0" indent="0">
              <a:buNone/>
            </a:pPr>
            <a:r>
              <a:rPr lang="en-US" sz="1600" dirty="0">
                <a:latin typeface="Abadi" panose="020B0604020104020204" pitchFamily="34" charset="0"/>
              </a:rPr>
              <a:t>In relation to this third model, Sacks states: </a:t>
            </a:r>
          </a:p>
          <a:p>
            <a:pPr marL="0" indent="0">
              <a:buNone/>
            </a:pPr>
            <a:r>
              <a:rPr lang="en-US" sz="1600" dirty="0">
                <a:latin typeface="Abadi" panose="020B0604020104020204" pitchFamily="34" charset="0"/>
              </a:rPr>
              <a:t>The newcomers still occasionally seem strange. They speak and act and dress differently than the locals. But those long sessions of working together have had their effect. The locals know the newcomers are serious, committed, dedicated. They have their own ways, but they have also learned the ways of the people of the town, and they have worked out [...] a rough and ready friendship. [...] Making something together breaks down walls of suspicion and misunderstanding. [. . .] That is society as the home we build together.  </a:t>
            </a:r>
            <a:br>
              <a:rPr lang="en-US" sz="1000" dirty="0">
                <a:latin typeface="Abadi" panose="020B0604020104020204" pitchFamily="34" charset="0"/>
              </a:rPr>
            </a:br>
            <a:endParaRPr lang="en-GB" sz="1000" dirty="0">
              <a:latin typeface="Abadi" panose="020B0604020104020204" pitchFamily="34" charset="0"/>
              <a:cs typeface="Calibri" panose="020F0502020204030204" pitchFamily="34" charset="0"/>
            </a:endParaRPr>
          </a:p>
          <a:p>
            <a:endParaRPr lang="en-GB" sz="1000" dirty="0"/>
          </a:p>
        </p:txBody>
      </p:sp>
      <p:pic>
        <p:nvPicPr>
          <p:cNvPr id="8" name="Picture 7" descr="Keys to a home">
            <a:extLst>
              <a:ext uri="{FF2B5EF4-FFF2-40B4-BE49-F238E27FC236}">
                <a16:creationId xmlns:a16="http://schemas.microsoft.com/office/drawing/2014/main" id="{1BC7FFCC-36F0-9211-B76F-84CD22B77452}"/>
              </a:ext>
            </a:extLst>
          </p:cNvPr>
          <p:cNvPicPr>
            <a:picLocks noChangeAspect="1"/>
          </p:cNvPicPr>
          <p:nvPr/>
        </p:nvPicPr>
        <p:blipFill>
          <a:blip r:embed="rId3">
            <a:extLst>
              <a:ext uri="{28A0092B-C50C-407E-A947-70E740481C1C}">
                <a14:useLocalDpi xmlns:a14="http://schemas.microsoft.com/office/drawing/2010/main" val="0"/>
              </a:ext>
            </a:extLst>
          </a:blip>
          <a:srcRect l="31297" r="4242"/>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10" name="Picture 9" descr="Person sanding wood frame">
            <a:extLst>
              <a:ext uri="{FF2B5EF4-FFF2-40B4-BE49-F238E27FC236}">
                <a16:creationId xmlns:a16="http://schemas.microsoft.com/office/drawing/2014/main" id="{8A6B6D21-4F64-D157-821C-B38A7C3F5D9E}"/>
              </a:ext>
            </a:extLst>
          </p:cNvPr>
          <p:cNvPicPr>
            <a:picLocks noChangeAspect="1"/>
          </p:cNvPicPr>
          <p:nvPr/>
        </p:nvPicPr>
        <p:blipFill>
          <a:blip r:embed="rId4">
            <a:extLst>
              <a:ext uri="{28A0092B-C50C-407E-A947-70E740481C1C}">
                <a14:useLocalDpi xmlns:a14="http://schemas.microsoft.com/office/drawing/2010/main" val="0"/>
              </a:ext>
            </a:extLst>
          </a:blip>
          <a:srcRect t="4108" r="-1" b="-1"/>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
        <p:nvSpPr>
          <p:cNvPr id="11" name="Rectangle 10">
            <a:extLst>
              <a:ext uri="{FF2B5EF4-FFF2-40B4-BE49-F238E27FC236}">
                <a16:creationId xmlns:a16="http://schemas.microsoft.com/office/drawing/2014/main" id="{502B8C4F-C7DC-5FE7-F866-A93B2E7E31E9}"/>
              </a:ext>
            </a:extLst>
          </p:cNvPr>
          <p:cNvSpPr/>
          <p:nvPr/>
        </p:nvSpPr>
        <p:spPr>
          <a:xfrm>
            <a:off x="7841731" y="2447558"/>
            <a:ext cx="4243589" cy="3115047"/>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panose="020B0604020104020204" pitchFamily="34" charset="0"/>
              </a:rPr>
              <a:t>Which spheres of community/obligation are being reflected?</a:t>
            </a:r>
          </a:p>
          <a:p>
            <a:endParaRPr lang="en-GB" sz="2000" dirty="0">
              <a:solidFill>
                <a:schemeClr val="tx1"/>
              </a:solidFill>
              <a:latin typeface="Abadi" panose="020B0604020104020204" pitchFamily="34" charset="0"/>
            </a:endParaRPr>
          </a:p>
          <a:p>
            <a:r>
              <a:rPr lang="en-GB" sz="2000" dirty="0">
                <a:solidFill>
                  <a:schemeClr val="tx1"/>
                </a:solidFill>
                <a:latin typeface="Abadi" panose="020B0604020104020204" pitchFamily="34" charset="0"/>
              </a:rPr>
              <a:t>What service is being given?</a:t>
            </a:r>
          </a:p>
          <a:p>
            <a:endParaRPr lang="en-GB" sz="2000" dirty="0">
              <a:solidFill>
                <a:schemeClr val="tx1"/>
              </a:solidFill>
              <a:latin typeface="Abadi" panose="020B0604020104020204" pitchFamily="34" charset="0"/>
            </a:endParaRPr>
          </a:p>
          <a:p>
            <a:r>
              <a:rPr lang="en-GB" sz="2000" dirty="0">
                <a:solidFill>
                  <a:schemeClr val="tx1"/>
                </a:solidFill>
                <a:latin typeface="Abadi" panose="020B0604020104020204" pitchFamily="34" charset="0"/>
              </a:rPr>
              <a:t>How is this more than just donating?</a:t>
            </a:r>
          </a:p>
          <a:p>
            <a:endParaRPr lang="en-GB" sz="2000" dirty="0">
              <a:solidFill>
                <a:schemeClr val="tx1"/>
              </a:solidFill>
              <a:latin typeface="Abadi" panose="020B0604020104020204" pitchFamily="34" charset="0"/>
            </a:endParaRPr>
          </a:p>
          <a:p>
            <a:r>
              <a:rPr lang="en-GB" sz="2000" dirty="0">
                <a:solidFill>
                  <a:schemeClr val="tx1"/>
                </a:solidFill>
                <a:latin typeface="Abadi" panose="020B0604020104020204" pitchFamily="34" charset="0"/>
              </a:rPr>
              <a:t>Is this type of service like obligation?</a:t>
            </a:r>
          </a:p>
        </p:txBody>
      </p:sp>
    </p:spTree>
    <p:extLst>
      <p:ext uri="{BB962C8B-B14F-4D97-AF65-F5344CB8AC3E}">
        <p14:creationId xmlns:p14="http://schemas.microsoft.com/office/powerpoint/2010/main" val="4211617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51A3CA2-2146-A417-BADA-3069D6617E21}"/>
              </a:ext>
            </a:extLst>
          </p:cNvPr>
          <p:cNvSpPr>
            <a:spLocks noGrp="1"/>
          </p:cNvSpPr>
          <p:nvPr>
            <p:ph type="title"/>
          </p:nvPr>
        </p:nvSpPr>
        <p:spPr>
          <a:xfrm>
            <a:off x="572493" y="238539"/>
            <a:ext cx="11018520" cy="1434415"/>
          </a:xfrm>
        </p:spPr>
        <p:txBody>
          <a:bodyPr anchor="b">
            <a:normAutofit/>
          </a:bodyPr>
          <a:lstStyle/>
          <a:p>
            <a:r>
              <a:rPr lang="en-GB" sz="4600">
                <a:latin typeface="Abadi" panose="020B0604020104020204" pitchFamily="34" charset="0"/>
                <a:cs typeface="Calibri" panose="020F0502020204030204" pitchFamily="34" charset="0"/>
              </a:rPr>
              <a:t>How can serving other bring us together?</a:t>
            </a: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87D6395-49EB-1677-6208-4036D24FDD2D}"/>
              </a:ext>
            </a:extLst>
          </p:cNvPr>
          <p:cNvSpPr>
            <a:spLocks noGrp="1"/>
          </p:cNvSpPr>
          <p:nvPr>
            <p:ph idx="1"/>
          </p:nvPr>
        </p:nvSpPr>
        <p:spPr>
          <a:xfrm>
            <a:off x="572493" y="2071316"/>
            <a:ext cx="6713552" cy="4119172"/>
          </a:xfrm>
        </p:spPr>
        <p:txBody>
          <a:bodyPr anchor="t">
            <a:normAutofit/>
          </a:bodyPr>
          <a:lstStyle/>
          <a:p>
            <a:r>
              <a:rPr lang="en-US" sz="2200" dirty="0">
                <a:latin typeface="Abadi" panose="020B0604020104020204" pitchFamily="34" charset="0"/>
                <a:cs typeface="Calibri" panose="020F0502020204030204" pitchFamily="34" charset="0"/>
              </a:rPr>
              <a:t>Think back to the examples of service from the Hindu and Sikh communities we looked at previously.</a:t>
            </a:r>
          </a:p>
          <a:p>
            <a:r>
              <a:rPr lang="en-US" sz="2200" dirty="0">
                <a:latin typeface="Abadi" panose="020B0604020104020204" pitchFamily="34" charset="0"/>
                <a:cs typeface="Calibri" panose="020F0502020204030204" pitchFamily="34" charset="0"/>
              </a:rPr>
              <a:t>Where in the spheres would these examples fit?  Would another sphere need to be added?</a:t>
            </a:r>
          </a:p>
          <a:p>
            <a:r>
              <a:rPr lang="en-US" sz="2200" dirty="0">
                <a:latin typeface="Abadi" panose="020B0604020104020204" pitchFamily="34" charset="0"/>
                <a:cs typeface="Calibri" panose="020F0502020204030204" pitchFamily="34" charset="0"/>
              </a:rPr>
              <a:t>Think again about why it might be important to serve others in the wider community, not just those who are the ‘same’ as us?  </a:t>
            </a:r>
          </a:p>
          <a:p>
            <a:r>
              <a:rPr lang="en-US" sz="2200" dirty="0">
                <a:latin typeface="Abadi" panose="020B0604020104020204" pitchFamily="34" charset="0"/>
                <a:cs typeface="Calibri" panose="020F0502020204030204" pitchFamily="34" charset="0"/>
              </a:rPr>
              <a:t>How can this negate the examples of ‘differences’ mentioned in the poem?</a:t>
            </a:r>
            <a:endParaRPr lang="en-GB" sz="2200" dirty="0">
              <a:latin typeface="Abadi" panose="020B0604020104020204" pitchFamily="34" charset="0"/>
              <a:cs typeface="Calibri" panose="020F0502020204030204" pitchFamily="34" charset="0"/>
            </a:endParaRPr>
          </a:p>
        </p:txBody>
      </p:sp>
      <p:pic>
        <p:nvPicPr>
          <p:cNvPr id="5" name="Picture 4" descr="Earth painted on hands">
            <a:extLst>
              <a:ext uri="{FF2B5EF4-FFF2-40B4-BE49-F238E27FC236}">
                <a16:creationId xmlns:a16="http://schemas.microsoft.com/office/drawing/2014/main" id="{3519B2FF-CB33-6B80-243D-5936830A10A4}"/>
              </a:ext>
            </a:extLst>
          </p:cNvPr>
          <p:cNvPicPr>
            <a:picLocks noChangeAspect="1"/>
          </p:cNvPicPr>
          <p:nvPr/>
        </p:nvPicPr>
        <p:blipFill>
          <a:blip r:embed="rId2">
            <a:extLst>
              <a:ext uri="{28A0092B-C50C-407E-A947-70E740481C1C}">
                <a14:useLocalDpi xmlns:a14="http://schemas.microsoft.com/office/drawing/2010/main" val="0"/>
              </a:ext>
            </a:extLst>
          </a:blip>
          <a:srcRect l="12493" r="15114" b="2"/>
          <a:stretch>
            <a:fillRect/>
          </a:stretch>
        </p:blipFill>
        <p:spPr>
          <a:xfrm>
            <a:off x="7675658" y="2093976"/>
            <a:ext cx="3941064" cy="4096512"/>
          </a:xfrm>
          <a:prstGeom prst="rect">
            <a:avLst/>
          </a:prstGeom>
        </p:spPr>
      </p:pic>
    </p:spTree>
    <p:extLst>
      <p:ext uri="{BB962C8B-B14F-4D97-AF65-F5344CB8AC3E}">
        <p14:creationId xmlns:p14="http://schemas.microsoft.com/office/powerpoint/2010/main" val="405161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DA9DF9-31F7-4056-B42E-878CC92417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4ECC3E0-11FD-D89D-B2EB-764C063D3234}"/>
              </a:ext>
            </a:extLst>
          </p:cNvPr>
          <p:cNvSpPr>
            <a:spLocks noGrp="1"/>
          </p:cNvSpPr>
          <p:nvPr>
            <p:ph type="title"/>
          </p:nvPr>
        </p:nvSpPr>
        <p:spPr>
          <a:xfrm>
            <a:off x="643468" y="643467"/>
            <a:ext cx="4852764" cy="4567137"/>
          </a:xfrm>
        </p:spPr>
        <p:txBody>
          <a:bodyPr vert="horz" lIns="91440" tIns="45720" rIns="91440" bIns="45720" rtlCol="0" anchor="b">
            <a:normAutofit fontScale="90000"/>
          </a:bodyPr>
          <a:lstStyle/>
          <a:p>
            <a:r>
              <a:rPr lang="en-US" sz="6600" dirty="0">
                <a:latin typeface="Abadi" panose="020B0604020104020204" pitchFamily="34" charset="0"/>
              </a:rPr>
              <a:t>1.What does it mean to be a community?? </a:t>
            </a:r>
          </a:p>
        </p:txBody>
      </p:sp>
      <p:pic>
        <p:nvPicPr>
          <p:cNvPr id="7" name="Picture 6" descr="Colorful overlapping people icons">
            <a:extLst>
              <a:ext uri="{FF2B5EF4-FFF2-40B4-BE49-F238E27FC236}">
                <a16:creationId xmlns:a16="http://schemas.microsoft.com/office/drawing/2014/main" id="{F63688B8-69F8-D100-00B4-0E0B0992474F}"/>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531912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6F3B51D-183A-C931-9748-E180C94CE042}"/>
              </a:ext>
            </a:extLst>
          </p:cNvPr>
          <p:cNvSpPr/>
          <p:nvPr/>
        </p:nvSpPr>
        <p:spPr>
          <a:xfrm>
            <a:off x="3974205" y="1996454"/>
            <a:ext cx="4243589" cy="3115047"/>
          </a:xfrm>
          <a:prstGeom prst="rect">
            <a:avLst/>
          </a:prstGeom>
          <a:solidFill>
            <a:srgbClr val="FFC000"/>
          </a:solidFill>
          <a:ln w="76200">
            <a:solidFill>
              <a:srgbClr val="7030A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tx1"/>
                </a:solidFill>
                <a:latin typeface="Abadi" panose="020B0604020104020204" pitchFamily="34" charset="0"/>
              </a:rPr>
              <a:t>How can serving others help bring us together?</a:t>
            </a:r>
          </a:p>
        </p:txBody>
      </p:sp>
    </p:spTree>
    <p:extLst>
      <p:ext uri="{BB962C8B-B14F-4D97-AF65-F5344CB8AC3E}">
        <p14:creationId xmlns:p14="http://schemas.microsoft.com/office/powerpoint/2010/main" val="87997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69A99-EE34-769C-68CC-C12A46BA18E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BDB292-56A0-0171-5F8E-59AFBF1DDA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B40D483-1783-15EE-DEFA-50FEE6468E9F}"/>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sz="6600" dirty="0">
                <a:latin typeface="Abadi" panose="020B0604020104020204" pitchFamily="34" charset="0"/>
              </a:rPr>
              <a:t>4. What is so good about sharing?</a:t>
            </a:r>
          </a:p>
        </p:txBody>
      </p:sp>
      <p:pic>
        <p:nvPicPr>
          <p:cNvPr id="7" name="Picture 6" descr="Colorful overlapping people icons">
            <a:extLst>
              <a:ext uri="{FF2B5EF4-FFF2-40B4-BE49-F238E27FC236}">
                <a16:creationId xmlns:a16="http://schemas.microsoft.com/office/drawing/2014/main" id="{341305BD-2A0A-E23C-F3FE-F552BA6D88E3}"/>
              </a:ext>
            </a:extLst>
          </p:cNvPr>
          <p:cNvPicPr>
            <a:picLocks noChangeAspect="1"/>
          </p:cNvPicPr>
          <p:nvPr/>
        </p:nvPicPr>
        <p:blipFill>
          <a:blip r:embed="rId3">
            <a:extLst>
              <a:ext uri="{28A0092B-C50C-407E-A947-70E740481C1C}">
                <a14:useLocalDpi xmlns:a14="http://schemas.microsoft.com/office/drawing/2010/main" val="0"/>
              </a:ext>
            </a:extLst>
          </a:blip>
          <a:srcRect l="28579" r="13383" b="-1"/>
          <a:stretch>
            <a:fillRect/>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445274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ED028-6E96-F314-0380-FBCD14377E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D6EB20-95B0-B2AE-3054-1C40EDA85AED}"/>
              </a:ext>
            </a:extLst>
          </p:cNvPr>
          <p:cNvSpPr>
            <a:spLocks noGrp="1"/>
          </p:cNvSpPr>
          <p:nvPr>
            <p:ph type="title"/>
          </p:nvPr>
        </p:nvSpPr>
        <p:spPr/>
        <p:txBody>
          <a:bodyPr/>
          <a:lstStyle/>
          <a:p>
            <a:r>
              <a:rPr lang="en-GB" dirty="0">
                <a:latin typeface="Abadi" panose="020B0604020104020204" pitchFamily="34" charset="0"/>
                <a:cs typeface="Calibri" panose="020F0502020204030204" pitchFamily="34" charset="0"/>
              </a:rPr>
              <a:t>What is so good about sharing?</a:t>
            </a:r>
          </a:p>
        </p:txBody>
      </p:sp>
      <p:sp>
        <p:nvSpPr>
          <p:cNvPr id="4" name="Rectangle: Rounded Corners 3">
            <a:extLst>
              <a:ext uri="{FF2B5EF4-FFF2-40B4-BE49-F238E27FC236}">
                <a16:creationId xmlns:a16="http://schemas.microsoft.com/office/drawing/2014/main" id="{001BBF90-4A9F-3A84-533A-5BC09435F62B}"/>
              </a:ext>
            </a:extLst>
          </p:cNvPr>
          <p:cNvSpPr/>
          <p:nvPr/>
        </p:nvSpPr>
        <p:spPr>
          <a:xfrm>
            <a:off x="731520" y="1690688"/>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What is Langar?  List all the ways people can give</a:t>
            </a:r>
          </a:p>
        </p:txBody>
      </p:sp>
      <p:sp>
        <p:nvSpPr>
          <p:cNvPr id="5" name="Rectangle: Rounded Corners 4">
            <a:extLst>
              <a:ext uri="{FF2B5EF4-FFF2-40B4-BE49-F238E27FC236}">
                <a16:creationId xmlns:a16="http://schemas.microsoft.com/office/drawing/2014/main" id="{E084278D-5522-311B-D14B-561866505A2D}"/>
              </a:ext>
            </a:extLst>
          </p:cNvPr>
          <p:cNvSpPr/>
          <p:nvPr/>
        </p:nvSpPr>
        <p:spPr>
          <a:xfrm>
            <a:off x="8537711" y="170465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If we just live together but don’t help each other are we still a community?</a:t>
            </a:r>
          </a:p>
        </p:txBody>
      </p:sp>
      <p:sp>
        <p:nvSpPr>
          <p:cNvPr id="6" name="Rectangle: Rounded Corners 5">
            <a:extLst>
              <a:ext uri="{FF2B5EF4-FFF2-40B4-BE49-F238E27FC236}">
                <a16:creationId xmlns:a16="http://schemas.microsoft.com/office/drawing/2014/main" id="{BDA0609F-AF71-0571-4617-911795B714B4}"/>
              </a:ext>
            </a:extLst>
          </p:cNvPr>
          <p:cNvSpPr/>
          <p:nvPr/>
        </p:nvSpPr>
        <p:spPr>
          <a:xfrm>
            <a:off x="8537710" y="3827779"/>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200" dirty="0">
                <a:solidFill>
                  <a:schemeClr val="tx1"/>
                </a:solidFill>
                <a:latin typeface="Abadi" panose="020B0604020104020204" pitchFamily="34" charset="0"/>
                <a:cs typeface="Calibri" panose="020F0502020204030204" pitchFamily="34" charset="0"/>
              </a:rPr>
              <a:t>What have you learnt today?</a:t>
            </a:r>
          </a:p>
        </p:txBody>
      </p:sp>
      <p:pic>
        <p:nvPicPr>
          <p:cNvPr id="11" name="Picture 10" descr="Thought squiggles of little boy">
            <a:extLst>
              <a:ext uri="{FF2B5EF4-FFF2-40B4-BE49-F238E27FC236}">
                <a16:creationId xmlns:a16="http://schemas.microsoft.com/office/drawing/2014/main" id="{141E301A-E9E2-9895-F6D5-BD3D1B667B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4615" y="2214923"/>
            <a:ext cx="3197087" cy="2428153"/>
          </a:xfrm>
          <a:prstGeom prst="rect">
            <a:avLst/>
          </a:prstGeom>
        </p:spPr>
      </p:pic>
      <p:sp>
        <p:nvSpPr>
          <p:cNvPr id="3" name="Rectangle: Rounded Corners 2">
            <a:extLst>
              <a:ext uri="{FF2B5EF4-FFF2-40B4-BE49-F238E27FC236}">
                <a16:creationId xmlns:a16="http://schemas.microsoft.com/office/drawing/2014/main" id="{FDE8095C-0C58-CA1D-B7CB-2B084AA178DC}"/>
              </a:ext>
            </a:extLst>
          </p:cNvPr>
          <p:cNvSpPr/>
          <p:nvPr/>
        </p:nvSpPr>
        <p:spPr>
          <a:xfrm>
            <a:off x="731519" y="3679032"/>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Who or what were your strongest influences on your sphere of influence?</a:t>
            </a:r>
          </a:p>
        </p:txBody>
      </p:sp>
      <p:sp>
        <p:nvSpPr>
          <p:cNvPr id="7" name="Rectangle: Rounded Corners 6">
            <a:extLst>
              <a:ext uri="{FF2B5EF4-FFF2-40B4-BE49-F238E27FC236}">
                <a16:creationId xmlns:a16="http://schemas.microsoft.com/office/drawing/2014/main" id="{6D41EB0A-5172-4658-1031-0F59DE5C9EEA}"/>
              </a:ext>
            </a:extLst>
          </p:cNvPr>
          <p:cNvSpPr/>
          <p:nvPr/>
        </p:nvSpPr>
        <p:spPr>
          <a:xfrm>
            <a:off x="4634615" y="5336885"/>
            <a:ext cx="3197087"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tx1"/>
                </a:solidFill>
                <a:latin typeface="Abadi" panose="020B0604020104020204" pitchFamily="34" charset="0"/>
                <a:cs typeface="Calibri" panose="020F0502020204030204" pitchFamily="34" charset="0"/>
              </a:rPr>
              <a:t>Why is it good to take a turn to serve others?  How does this show equality in a community?</a:t>
            </a:r>
          </a:p>
        </p:txBody>
      </p:sp>
    </p:spTree>
    <p:extLst>
      <p:ext uri="{BB962C8B-B14F-4D97-AF65-F5344CB8AC3E}">
        <p14:creationId xmlns:p14="http://schemas.microsoft.com/office/powerpoint/2010/main" val="215062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ppt_x"/>
                                          </p:val>
                                        </p:tav>
                                        <p:tav tm="100000">
                                          <p:val>
                                            <p:strVal val="#ppt_x"/>
                                          </p:val>
                                        </p:tav>
                                      </p:tavLst>
                                    </p:anim>
                                    <p:anim calcmode="lin" valueType="num">
                                      <p:cBhvr additive="base">
                                        <p:cTn id="3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3"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84AEED-1518-9223-49AD-5025A5F910F6}"/>
              </a:ext>
            </a:extLst>
          </p:cNvPr>
          <p:cNvSpPr>
            <a:spLocks noGrp="1"/>
          </p:cNvSpPr>
          <p:nvPr>
            <p:ph type="title"/>
          </p:nvPr>
        </p:nvSpPr>
        <p:spPr>
          <a:xfrm>
            <a:off x="640080" y="329184"/>
            <a:ext cx="6894576" cy="1783080"/>
          </a:xfrm>
        </p:spPr>
        <p:txBody>
          <a:bodyPr anchor="b">
            <a:normAutofit/>
          </a:bodyPr>
          <a:lstStyle/>
          <a:p>
            <a:r>
              <a:rPr lang="en-GB" sz="6600">
                <a:latin typeface="Abadi" panose="020B0604020104020204" pitchFamily="34" charset="0"/>
              </a:rPr>
              <a:t>Sikh: Sewa</a:t>
            </a:r>
            <a:endParaRPr lang="en-GB" sz="6600" dirty="0">
              <a:latin typeface="Abadi" panose="020B0604020104020204" pitchFamily="34" charset="0"/>
            </a:endParaRPr>
          </a:p>
        </p:txBody>
      </p:sp>
      <p:sp>
        <p:nvSpPr>
          <p:cNvPr id="19"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E2DBA66-72AA-F920-66E2-34351352C1DB}"/>
              </a:ext>
            </a:extLst>
          </p:cNvPr>
          <p:cNvSpPr>
            <a:spLocks noGrp="1"/>
          </p:cNvSpPr>
          <p:nvPr>
            <p:ph idx="1"/>
          </p:nvPr>
        </p:nvSpPr>
        <p:spPr>
          <a:xfrm>
            <a:off x="640080" y="2706624"/>
            <a:ext cx="6894576" cy="3483864"/>
          </a:xfrm>
        </p:spPr>
        <p:txBody>
          <a:bodyPr>
            <a:normAutofit/>
          </a:bodyPr>
          <a:lstStyle/>
          <a:p>
            <a:pPr marL="0" indent="0">
              <a:buNone/>
            </a:pPr>
            <a:r>
              <a:rPr lang="en-GB" sz="2200" dirty="0">
                <a:latin typeface="Abadi" panose="020B0604020104020204" pitchFamily="34" charset="0"/>
                <a:cs typeface="Calibri" panose="020F0502020204030204" pitchFamily="34" charset="0"/>
              </a:rPr>
              <a:t>Within the Sikh faith they believe in 3 types of service/</a:t>
            </a:r>
            <a:r>
              <a:rPr lang="en-GB" sz="2200" dirty="0" err="1">
                <a:latin typeface="Abadi" panose="020B0604020104020204" pitchFamily="34" charset="0"/>
                <a:cs typeface="Calibri" panose="020F0502020204030204" pitchFamily="34" charset="0"/>
              </a:rPr>
              <a:t>sewa</a:t>
            </a:r>
            <a:r>
              <a:rPr lang="en-GB" sz="2200" dirty="0">
                <a:latin typeface="Abadi" panose="020B0604020104020204" pitchFamily="34" charset="0"/>
                <a:cs typeface="Calibri" panose="020F0502020204030204" pitchFamily="34" charset="0"/>
              </a:rPr>
              <a:t>.</a:t>
            </a:r>
          </a:p>
          <a:p>
            <a:pPr marL="0" indent="0">
              <a:buNone/>
            </a:pPr>
            <a:r>
              <a:rPr lang="en-GB" sz="2200" dirty="0">
                <a:latin typeface="Abadi" panose="020B0604020104020204" pitchFamily="34" charset="0"/>
                <a:cs typeface="Calibri" panose="020F0502020204030204" pitchFamily="34" charset="0"/>
              </a:rPr>
              <a:t>We are now going to explore Sewa in more depth.</a:t>
            </a:r>
          </a:p>
          <a:p>
            <a:pPr marL="0" indent="0">
              <a:buNone/>
            </a:pPr>
            <a:r>
              <a:rPr lang="en-GB" sz="2200" dirty="0">
                <a:latin typeface="Abadi" panose="020B0604020104020204" pitchFamily="34" charset="0"/>
                <a:cs typeface="Calibri" panose="020F0502020204030204" pitchFamily="34" charset="0"/>
              </a:rPr>
              <a:t>Questions to consider:</a:t>
            </a:r>
          </a:p>
          <a:p>
            <a:pPr marL="457200" indent="-457200">
              <a:buFont typeface="+mj-lt"/>
              <a:buAutoNum type="arabicPeriod"/>
            </a:pPr>
            <a:r>
              <a:rPr lang="en-GB" sz="2200" dirty="0">
                <a:latin typeface="Abadi" panose="020B0604020104020204" pitchFamily="34" charset="0"/>
                <a:cs typeface="Calibri" panose="020F0502020204030204" pitchFamily="34" charset="0"/>
              </a:rPr>
              <a:t>How did the Gurus/Sikhs support the community in the examples we have seen?</a:t>
            </a:r>
          </a:p>
          <a:p>
            <a:pPr marL="457200" indent="-457200">
              <a:buFont typeface="+mj-lt"/>
              <a:buAutoNum type="arabicPeriod"/>
            </a:pPr>
            <a:r>
              <a:rPr lang="en-GB" sz="2200" dirty="0">
                <a:latin typeface="Abadi" panose="020B0604020104020204" pitchFamily="34" charset="0"/>
                <a:cs typeface="Calibri" panose="020F0502020204030204" pitchFamily="34" charset="0"/>
              </a:rPr>
              <a:t>Can you match these examples to the 3 types of service on the following slide?</a:t>
            </a:r>
          </a:p>
        </p:txBody>
      </p:sp>
      <p:pic>
        <p:nvPicPr>
          <p:cNvPr id="5" name="Picture 4" descr="A black symbol with a curved design&#10;&#10;AI-generated content may be incorrect.">
            <a:extLst>
              <a:ext uri="{FF2B5EF4-FFF2-40B4-BE49-F238E27FC236}">
                <a16:creationId xmlns:a16="http://schemas.microsoft.com/office/drawing/2014/main" id="{05571FCF-6EC8-E247-ACCE-E7129437F8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4172" y="1737692"/>
            <a:ext cx="2845448" cy="3772760"/>
          </a:xfrm>
          <a:prstGeom prst="rect">
            <a:avLst/>
          </a:prstGeom>
        </p:spPr>
      </p:pic>
    </p:spTree>
    <p:extLst>
      <p:ext uri="{BB962C8B-B14F-4D97-AF65-F5344CB8AC3E}">
        <p14:creationId xmlns:p14="http://schemas.microsoft.com/office/powerpoint/2010/main" val="136675765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86D60-EF49-4812-B388-E071D96F554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E53B8F8E-FB96-CA29-C0F9-343B3E913ED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760FC54-2882-FB79-340B-E90F0FA2C1BD}"/>
              </a:ext>
            </a:extLst>
          </p:cNvPr>
          <p:cNvPicPr>
            <a:picLocks noChangeAspect="1"/>
          </p:cNvPicPr>
          <p:nvPr/>
        </p:nvPicPr>
        <p:blipFill>
          <a:blip r:embed="rId3"/>
          <a:srcRect l="10761" t="24976" r="60326" b="11643"/>
          <a:stretch>
            <a:fillRect/>
          </a:stretch>
        </p:blipFill>
        <p:spPr>
          <a:xfrm>
            <a:off x="198782" y="170689"/>
            <a:ext cx="11794435" cy="6559024"/>
          </a:xfrm>
          <a:prstGeom prst="rect">
            <a:avLst/>
          </a:prstGeom>
        </p:spPr>
      </p:pic>
    </p:spTree>
    <p:extLst>
      <p:ext uri="{BB962C8B-B14F-4D97-AF65-F5344CB8AC3E}">
        <p14:creationId xmlns:p14="http://schemas.microsoft.com/office/powerpoint/2010/main" val="4878637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267817-DFCE-719C-E9DF-B2E519FF9EAF}"/>
            </a:ext>
          </a:extLst>
        </p:cNvPr>
        <p:cNvGrpSpPr/>
        <p:nvPr/>
      </p:nvGrpSpPr>
      <p:grpSpPr>
        <a:xfrm>
          <a:off x="0" y="0"/>
          <a:ext cx="0" cy="0"/>
          <a:chOff x="0" y="0"/>
          <a:chExt cx="0" cy="0"/>
        </a:xfrm>
      </p:grpSpPr>
      <p:sp useBgFill="1">
        <p:nvSpPr>
          <p:cNvPr id="2068" name="Rectangle 2067">
            <a:extLst>
              <a:ext uri="{FF2B5EF4-FFF2-40B4-BE49-F238E27FC236}">
                <a16:creationId xmlns:a16="http://schemas.microsoft.com/office/drawing/2014/main" id="{D12DB6EB-E48F-0631-C422-111369326A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72B05FB-F0D9-9ED7-E785-45B27D82831E}"/>
              </a:ext>
            </a:extLst>
          </p:cNvPr>
          <p:cNvSpPr>
            <a:spLocks noGrp="1"/>
          </p:cNvSpPr>
          <p:nvPr>
            <p:ph type="title"/>
          </p:nvPr>
        </p:nvSpPr>
        <p:spPr>
          <a:xfrm>
            <a:off x="640080" y="325369"/>
            <a:ext cx="4368602" cy="1956841"/>
          </a:xfrm>
        </p:spPr>
        <p:txBody>
          <a:bodyPr anchor="b">
            <a:normAutofit/>
          </a:bodyPr>
          <a:lstStyle/>
          <a:p>
            <a:r>
              <a:rPr lang="en-GB" sz="5400" dirty="0">
                <a:latin typeface="Abadi" panose="020B0604020104020204" pitchFamily="34" charset="0"/>
              </a:rPr>
              <a:t>The Power of Synergy</a:t>
            </a:r>
          </a:p>
        </p:txBody>
      </p:sp>
      <p:sp>
        <p:nvSpPr>
          <p:cNvPr id="2070" name="sketchy line">
            <a:extLst>
              <a:ext uri="{FF2B5EF4-FFF2-40B4-BE49-F238E27FC236}">
                <a16:creationId xmlns:a16="http://schemas.microsoft.com/office/drawing/2014/main" id="{9E44D6E7-D506-3A39-E604-01C554E3D5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BC7B6A7-5F99-F017-7BD3-99CEE50F8C96}"/>
              </a:ext>
            </a:extLst>
          </p:cNvPr>
          <p:cNvSpPr>
            <a:spLocks noGrp="1"/>
          </p:cNvSpPr>
          <p:nvPr>
            <p:ph idx="1"/>
          </p:nvPr>
        </p:nvSpPr>
        <p:spPr>
          <a:xfrm>
            <a:off x="244883" y="2748235"/>
            <a:ext cx="4821936" cy="3320668"/>
          </a:xfrm>
        </p:spPr>
        <p:txBody>
          <a:bodyPr>
            <a:noAutofit/>
          </a:bodyPr>
          <a:lstStyle/>
          <a:p>
            <a:r>
              <a:rPr lang="en-US" sz="1600" dirty="0">
                <a:latin typeface="Abadi" panose="020B0604020104020204" pitchFamily="34" charset="0"/>
              </a:rPr>
              <a:t>Centuries ago, within China, there was a Buddhist monastery. This monastery housed 99 monks, who were led by a Head Monk. These monks led a life of seclusion, chastity and penance. They sustained themselves by seeking food as alms from people in the </a:t>
            </a:r>
            <a:r>
              <a:rPr lang="en-US" sz="1600" dirty="0" err="1">
                <a:latin typeface="Abadi" panose="020B0604020104020204" pitchFamily="34" charset="0"/>
              </a:rPr>
              <a:t>neighbouring</a:t>
            </a:r>
            <a:r>
              <a:rPr lang="en-US" sz="1600" dirty="0">
                <a:latin typeface="Abadi" panose="020B0604020104020204" pitchFamily="34" charset="0"/>
              </a:rPr>
              <a:t> villages. Other than food, another basic necessity is drinking water. There was a fresh water pond at a distance from the monastery. Those were days, when there were no water pipes or borewells. Each day, a set of monks spent a few hours collecting water from the pond in earthen pots and transporting it to the monastery. There was a man-made tank, not too large, within the premises in which this water was stored for the 100 monks to drink from through the day.</a:t>
            </a:r>
            <a:endParaRPr lang="en-GB" sz="1600" dirty="0">
              <a:latin typeface="Abadi" panose="020B0604020104020204" pitchFamily="34" charset="0"/>
              <a:cs typeface="Calibri" panose="020F0502020204030204" pitchFamily="34" charset="0"/>
            </a:endParaRPr>
          </a:p>
        </p:txBody>
      </p:sp>
      <p:pic>
        <p:nvPicPr>
          <p:cNvPr id="5" name="Picture 4" descr="Top picture of a lotus flower floating">
            <a:extLst>
              <a:ext uri="{FF2B5EF4-FFF2-40B4-BE49-F238E27FC236}">
                <a16:creationId xmlns:a16="http://schemas.microsoft.com/office/drawing/2014/main" id="{0ACD660B-8629-FF81-0104-62366BDB80C9}"/>
              </a:ext>
            </a:extLst>
          </p:cNvPr>
          <p:cNvPicPr>
            <a:picLocks noChangeAspect="1"/>
          </p:cNvPicPr>
          <p:nvPr/>
        </p:nvPicPr>
        <p:blipFill>
          <a:blip r:embed="rId3">
            <a:extLst>
              <a:ext uri="{28A0092B-C50C-407E-A947-70E740481C1C}">
                <a14:useLocalDpi xmlns:a14="http://schemas.microsoft.com/office/drawing/2010/main" val="0"/>
              </a:ext>
            </a:extLst>
          </a:blip>
          <a:srcRect l="33298"/>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4" name="Rectangle: Rounded Corners 3">
            <a:extLst>
              <a:ext uri="{FF2B5EF4-FFF2-40B4-BE49-F238E27FC236}">
                <a16:creationId xmlns:a16="http://schemas.microsoft.com/office/drawing/2014/main" id="{9E51353E-19D2-487E-3197-F8110A53AECE}"/>
              </a:ext>
            </a:extLst>
          </p:cNvPr>
          <p:cNvSpPr/>
          <p:nvPr/>
        </p:nvSpPr>
        <p:spPr>
          <a:xfrm>
            <a:off x="5863309" y="5193283"/>
            <a:ext cx="6083808" cy="1325563"/>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chemeClr val="tx1"/>
                </a:solidFill>
                <a:latin typeface="Abadi" panose="020B0604020104020204" pitchFamily="34" charset="0"/>
                <a:cs typeface="Calibri" panose="020F0502020204030204" pitchFamily="34" charset="0"/>
              </a:rPr>
              <a:t>What does synergy mean?  </a:t>
            </a:r>
          </a:p>
          <a:p>
            <a:r>
              <a:rPr lang="en-GB" sz="2400" dirty="0">
                <a:solidFill>
                  <a:schemeClr val="tx1"/>
                </a:solidFill>
                <a:latin typeface="Abadi" panose="020B0604020104020204" pitchFamily="34" charset="0"/>
                <a:cs typeface="Calibri" panose="020F0502020204030204" pitchFamily="34" charset="0"/>
              </a:rPr>
              <a:t>Why is this showing how everyone contributing/serving in a community helps?</a:t>
            </a:r>
          </a:p>
        </p:txBody>
      </p:sp>
    </p:spTree>
    <p:extLst>
      <p:ext uri="{BB962C8B-B14F-4D97-AF65-F5344CB8AC3E}">
        <p14:creationId xmlns:p14="http://schemas.microsoft.com/office/powerpoint/2010/main" val="15587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442471-90CE-6F38-A533-DC1CBFC7084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BEA6E4C2-D28A-011D-E78E-49C9E65E515C}"/>
              </a:ext>
            </a:extLst>
          </p:cNvPr>
          <p:cNvPicPr>
            <a:picLocks noChangeAspect="1"/>
          </p:cNvPicPr>
          <p:nvPr/>
        </p:nvPicPr>
        <p:blipFill>
          <a:blip r:embed="rId3"/>
          <a:srcRect l="11948" t="31778" r="76900" b="38178"/>
          <a:stretch>
            <a:fillRect/>
          </a:stretch>
        </p:blipFill>
        <p:spPr>
          <a:xfrm>
            <a:off x="244883" y="339154"/>
            <a:ext cx="9521952" cy="6179692"/>
          </a:xfrm>
          <a:prstGeom prst="rect">
            <a:avLst/>
          </a:prstGeom>
        </p:spPr>
      </p:pic>
      <p:sp>
        <p:nvSpPr>
          <p:cNvPr id="4" name="Rectangle: Rounded Corners 3">
            <a:extLst>
              <a:ext uri="{FF2B5EF4-FFF2-40B4-BE49-F238E27FC236}">
                <a16:creationId xmlns:a16="http://schemas.microsoft.com/office/drawing/2014/main" id="{169AC4E2-2A7F-32D3-C995-BC6ADCACFAB2}"/>
              </a:ext>
            </a:extLst>
          </p:cNvPr>
          <p:cNvSpPr/>
          <p:nvPr/>
        </p:nvSpPr>
        <p:spPr>
          <a:xfrm>
            <a:off x="9106381" y="339154"/>
            <a:ext cx="2573555" cy="2231136"/>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panose="020B0604020104020204" pitchFamily="34" charset="0"/>
                <a:cs typeface="Calibri" panose="020F0502020204030204" pitchFamily="34" charset="0"/>
              </a:rPr>
              <a:t>The diagram shows a modern day example of synergy between lay and ordained Buddhists</a:t>
            </a:r>
          </a:p>
        </p:txBody>
      </p:sp>
      <p:sp>
        <p:nvSpPr>
          <p:cNvPr id="13" name="Rectangle: Rounded Corners 12">
            <a:extLst>
              <a:ext uri="{FF2B5EF4-FFF2-40B4-BE49-F238E27FC236}">
                <a16:creationId xmlns:a16="http://schemas.microsoft.com/office/drawing/2014/main" id="{CCCF789D-2F7D-CB81-E722-943BF8E07F30}"/>
              </a:ext>
            </a:extLst>
          </p:cNvPr>
          <p:cNvSpPr/>
          <p:nvPr/>
        </p:nvSpPr>
        <p:spPr>
          <a:xfrm>
            <a:off x="9106381" y="2832418"/>
            <a:ext cx="2573555" cy="2231136"/>
          </a:xfrm>
          <a:prstGeom prst="roundRect">
            <a:avLst/>
          </a:prstGeom>
          <a:solidFill>
            <a:srgbClr val="FFC000"/>
          </a:solidFill>
          <a:ln w="762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chemeClr val="tx1"/>
                </a:solidFill>
                <a:latin typeface="Abadi" panose="020B0604020104020204" pitchFamily="34" charset="0"/>
                <a:cs typeface="Calibri" panose="020F0502020204030204" pitchFamily="34" charset="0"/>
              </a:rPr>
              <a:t>Why is this sort of synergy of service important for a community?</a:t>
            </a:r>
          </a:p>
        </p:txBody>
      </p:sp>
    </p:spTree>
    <p:extLst>
      <p:ext uri="{BB962C8B-B14F-4D97-AF65-F5344CB8AC3E}">
        <p14:creationId xmlns:p14="http://schemas.microsoft.com/office/powerpoint/2010/main" val="4275897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BF7EA3-8BC3-7D49-6F65-1BC8AE29DA5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E39593-434C-EBB0-7DB4-F1593E427373}"/>
              </a:ext>
            </a:extLst>
          </p:cNvPr>
          <p:cNvSpPr>
            <a:spLocks noGrp="1"/>
          </p:cNvSpPr>
          <p:nvPr>
            <p:ph type="title"/>
          </p:nvPr>
        </p:nvSpPr>
        <p:spPr>
          <a:xfrm>
            <a:off x="638881" y="457200"/>
            <a:ext cx="10909640" cy="1368614"/>
          </a:xfrm>
        </p:spPr>
        <p:txBody>
          <a:bodyPr vert="horz" lIns="91440" tIns="45720" rIns="91440" bIns="45720" rtlCol="0" anchor="ctr">
            <a:noAutofit/>
          </a:bodyPr>
          <a:lstStyle/>
          <a:p>
            <a:pPr algn="ctr"/>
            <a:r>
              <a:rPr lang="en-US" sz="4800" dirty="0">
                <a:latin typeface="Abadi" panose="020B0604020104020204" pitchFamily="34" charset="0"/>
              </a:rPr>
              <a:t>Interfaith Week Poetry Competition 2025</a:t>
            </a:r>
          </a:p>
        </p:txBody>
      </p:sp>
      <p:sp>
        <p:nvSpPr>
          <p:cNvPr id="3" name="TextBox 2">
            <a:extLst>
              <a:ext uri="{FF2B5EF4-FFF2-40B4-BE49-F238E27FC236}">
                <a16:creationId xmlns:a16="http://schemas.microsoft.com/office/drawing/2014/main" id="{DBB1FF86-3AA9-B310-D658-6938A0239607}"/>
              </a:ext>
            </a:extLst>
          </p:cNvPr>
          <p:cNvSpPr txBox="1"/>
          <p:nvPr/>
        </p:nvSpPr>
        <p:spPr>
          <a:xfrm>
            <a:off x="638881" y="1859827"/>
            <a:ext cx="10909643" cy="5674589"/>
          </a:xfrm>
          <a:prstGeom prst="rect">
            <a:avLst/>
          </a:prstGeom>
        </p:spPr>
        <p:txBody>
          <a:bodyPr vert="horz" lIns="91440" tIns="45720" rIns="91440" bIns="45720" rtlCol="0" anchor="ctr">
            <a:normAutofit fontScale="47500" lnSpcReduction="20000"/>
          </a:bodyPr>
          <a:lstStyle/>
          <a:p>
            <a:pPr>
              <a:lnSpc>
                <a:spcPct val="90000"/>
              </a:lnSpc>
              <a:spcBef>
                <a:spcPts val="1000"/>
              </a:spcBef>
            </a:pPr>
            <a:r>
              <a:rPr lang="en-US" sz="3500" dirty="0">
                <a:latin typeface="Abadi" panose="020B0604020104020204" pitchFamily="34" charset="0"/>
              </a:rPr>
              <a:t>This year we are inviting you to take part in our Interfaith week poetry competition.</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are asking you to write a poem, no more than 30 lines in any style on the theme Community: Together we Serve</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We want to see you using the key concepts and perspectives from the IFW session reflected in your work.</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Your teacher will judge a Key Stage 3 and Key Stage 4 winner in school; the winner will then be sent to the Interfaith Week team to judge nationally.</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There will be lots of exciting prizes and certificates for individuals and the school.</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Further information available from your teachers.</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rPr>
              <a:t>Closing date 28</a:t>
            </a:r>
            <a:r>
              <a:rPr lang="en-US" sz="3500" baseline="30000" dirty="0">
                <a:latin typeface="Abadi" panose="020B0604020104020204" pitchFamily="34" charset="0"/>
              </a:rPr>
              <a:t>th</a:t>
            </a:r>
            <a:r>
              <a:rPr lang="en-US" sz="3500" dirty="0">
                <a:latin typeface="Abadi" panose="020B0604020104020204" pitchFamily="34" charset="0"/>
              </a:rPr>
              <a:t> November</a:t>
            </a:r>
          </a:p>
          <a:p>
            <a:pPr>
              <a:lnSpc>
                <a:spcPct val="90000"/>
              </a:lnSpc>
              <a:spcBef>
                <a:spcPts val="1000"/>
              </a:spcBef>
            </a:pPr>
            <a:endParaRPr lang="en-US" sz="3500" dirty="0">
              <a:latin typeface="Abadi" panose="020B0604020104020204" pitchFamily="34" charset="0"/>
            </a:endParaRPr>
          </a:p>
          <a:p>
            <a:pPr>
              <a:lnSpc>
                <a:spcPct val="90000"/>
              </a:lnSpc>
              <a:spcBef>
                <a:spcPts val="1000"/>
              </a:spcBef>
            </a:pPr>
            <a:r>
              <a:rPr lang="en-US" sz="3500" dirty="0">
                <a:latin typeface="Abadi" panose="020B0604020104020204" pitchFamily="34" charset="0"/>
                <a:hlinkClick r:id="rId2"/>
              </a:rPr>
              <a:t>www.ifw4schools.co.uk</a:t>
            </a:r>
            <a:endParaRPr lang="en-US" sz="3500" dirty="0">
              <a:latin typeface="Abadi" panose="020B0604020104020204" pitchFamily="34" charset="0"/>
            </a:endParaRPr>
          </a:p>
          <a:p>
            <a:pPr algn="ctr">
              <a:lnSpc>
                <a:spcPct val="90000"/>
              </a:lnSpc>
              <a:spcBef>
                <a:spcPts val="1000"/>
              </a:spcBef>
            </a:pPr>
            <a:endParaRPr lang="en-US" sz="2000" dirty="0">
              <a:latin typeface="Abadi" panose="020B0604020104020204" pitchFamily="34" charset="0"/>
            </a:endParaRPr>
          </a:p>
          <a:p>
            <a:pPr algn="ctr">
              <a:lnSpc>
                <a:spcPct val="90000"/>
              </a:lnSpc>
              <a:spcBef>
                <a:spcPts val="1000"/>
              </a:spcBef>
            </a:pPr>
            <a:r>
              <a:rPr lang="en-US" sz="2000" dirty="0">
                <a:latin typeface="Abadi" panose="020B0604020104020204" pitchFamily="34" charset="0"/>
              </a:rPr>
              <a:t> </a:t>
            </a:r>
          </a:p>
        </p:txBody>
      </p:sp>
      <p:pic>
        <p:nvPicPr>
          <p:cNvPr id="9" name="Picture 8">
            <a:extLst>
              <a:ext uri="{FF2B5EF4-FFF2-40B4-BE49-F238E27FC236}">
                <a16:creationId xmlns:a16="http://schemas.microsoft.com/office/drawing/2014/main" id="{3880477D-09B0-133F-DC75-7841D2E2F5BF}"/>
              </a:ext>
            </a:extLst>
          </p:cNvPr>
          <p:cNvPicPr>
            <a:picLocks noChangeAspect="1"/>
          </p:cNvPicPr>
          <p:nvPr/>
        </p:nvPicPr>
        <p:blipFill>
          <a:blip r:embed="rId3"/>
          <a:srcRect l="4038" t="11575" r="86731" b="71643"/>
          <a:stretch>
            <a:fillRect/>
          </a:stretch>
        </p:blipFill>
        <p:spPr>
          <a:xfrm>
            <a:off x="10148836" y="5032187"/>
            <a:ext cx="1637882" cy="1675027"/>
          </a:xfrm>
          <a:prstGeom prst="rect">
            <a:avLst/>
          </a:prstGeom>
        </p:spPr>
      </p:pic>
    </p:spTree>
    <p:extLst>
      <p:ext uri="{BB962C8B-B14F-4D97-AF65-F5344CB8AC3E}">
        <p14:creationId xmlns:p14="http://schemas.microsoft.com/office/powerpoint/2010/main" val="11200897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17D8DF-DCED-897D-0F1A-D238573BED0B}"/>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34945739-1424-022A-D459-423DD11B42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9F4A67-DF1D-B76A-9E06-57221BE0AB6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93EF2697-051D-5B0D-D0C1-3299BACCC4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DB45456-4A8F-10F8-D862-BCBCBD24DCE2}"/>
              </a:ext>
            </a:extLst>
          </p:cNvPr>
          <p:cNvSpPr>
            <a:spLocks noGrp="1"/>
          </p:cNvSpPr>
          <p:nvPr>
            <p:ph idx="1"/>
          </p:nvPr>
        </p:nvSpPr>
        <p:spPr>
          <a:xfrm>
            <a:off x="640080" y="2872899"/>
            <a:ext cx="4243589" cy="3320668"/>
          </a:xfrm>
        </p:spPr>
        <p:txBody>
          <a:bodyPr>
            <a:normAutofit lnSpcReduction="10000"/>
          </a:bodyPr>
          <a:lstStyle/>
          <a:p>
            <a:r>
              <a:rPr lang="en-GB" sz="2200" dirty="0">
                <a:latin typeface="Abadi" panose="020B0604020104020204" pitchFamily="34" charset="0"/>
                <a:cs typeface="Calibri" panose="020F0502020204030204" pitchFamily="34" charset="0"/>
              </a:rPr>
              <a:t>Our identity is shaped by many people and the things around us.  These are also known as </a:t>
            </a:r>
            <a:r>
              <a:rPr lang="en-GB" sz="2200" b="1" dirty="0">
                <a:latin typeface="Abadi" panose="020B0604020104020204" pitchFamily="34" charset="0"/>
                <a:cs typeface="Calibri" panose="020F0502020204030204" pitchFamily="34" charset="0"/>
              </a:rPr>
              <a:t>spheres of influence.</a:t>
            </a:r>
          </a:p>
          <a:p>
            <a:r>
              <a:rPr lang="en-GB" sz="2200" dirty="0">
                <a:latin typeface="Abadi" panose="020B0604020104020204" pitchFamily="34" charset="0"/>
                <a:cs typeface="Calibri" panose="020F0502020204030204" pitchFamily="34" charset="0"/>
              </a:rPr>
              <a:t>They might include family, friends, school, community, culture, religion or media.  </a:t>
            </a:r>
          </a:p>
          <a:p>
            <a:r>
              <a:rPr lang="en-GB" sz="2200" dirty="0">
                <a:latin typeface="Abadi" panose="020B0604020104020204" pitchFamily="34" charset="0"/>
                <a:cs typeface="Calibri" panose="020F0502020204030204" pitchFamily="34" charset="0"/>
              </a:rPr>
              <a:t>Use the blank diagram to fill in the different spheres of influence in your life with specific examples.</a:t>
            </a:r>
          </a:p>
          <a:p>
            <a:endParaRPr lang="en-GB" sz="2200" dirty="0">
              <a:latin typeface="Abadi" panose="020B060402010402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2659E7D7-7F07-2A65-B65B-4FEF02588089}"/>
              </a:ext>
            </a:extLst>
          </p:cNvPr>
          <p:cNvPicPr>
            <a:picLocks noChangeAspect="1"/>
          </p:cNvPicPr>
          <p:nvPr/>
        </p:nvPicPr>
        <p:blipFill>
          <a:blip r:embed="rId3"/>
          <a:srcRect l="21354" t="25444" r="70417" b="43841"/>
          <a:stretch>
            <a:fillRect/>
          </a:stretch>
        </p:blipFill>
        <p:spPr>
          <a:xfrm>
            <a:off x="6284974" y="1076529"/>
            <a:ext cx="4709029" cy="4943271"/>
          </a:xfrm>
          <a:prstGeom prst="rect">
            <a:avLst/>
          </a:prstGeom>
        </p:spPr>
      </p:pic>
    </p:spTree>
    <p:extLst>
      <p:ext uri="{BB962C8B-B14F-4D97-AF65-F5344CB8AC3E}">
        <p14:creationId xmlns:p14="http://schemas.microsoft.com/office/powerpoint/2010/main" val="2291545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FE1BD-22A5-ADA8-76EE-B9594652479E}"/>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2073B44-8D13-56A8-55B5-CDCCBAD669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DDE29A-C427-4CDB-C8EE-6B7F979D4F86}"/>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A65352C9-C0FC-3422-EE40-6EA62D059C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79F8EBF-EC15-7C38-ED10-25A384B32D3B}"/>
              </a:ext>
            </a:extLst>
          </p:cNvPr>
          <p:cNvSpPr>
            <a:spLocks noGrp="1"/>
          </p:cNvSpPr>
          <p:nvPr>
            <p:ph idx="1"/>
          </p:nvPr>
        </p:nvSpPr>
        <p:spPr>
          <a:xfrm>
            <a:off x="640080" y="2748235"/>
            <a:ext cx="4243589" cy="3320668"/>
          </a:xfrm>
        </p:spPr>
        <p:txBody>
          <a:bodyPr>
            <a:noAutofit/>
          </a:bodyPr>
          <a:lstStyle/>
          <a:p>
            <a:pPr marL="0" indent="0">
              <a:buNone/>
            </a:pPr>
            <a:r>
              <a:rPr lang="en-US" sz="1400" dirty="0">
                <a:latin typeface="Abadi" panose="020B0604020104020204" pitchFamily="34" charset="0"/>
                <a:cs typeface="Calibri" panose="020F0502020204030204" pitchFamily="34" charset="0"/>
              </a:rPr>
              <a:t>In Circle 1, write your name.</a:t>
            </a:r>
          </a:p>
          <a:p>
            <a:pPr marL="0" indent="0">
              <a:buNone/>
            </a:pPr>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2, write the name of people/groups/beings to whom you feel the greatest obligation to or sense of care for – for example, people for whom you’d be willing to take a great risk or put yourself in peril for (you don’t have to write actual names.)</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3, who are the people/groups/beings on the next level? That is people to whom you have some obligation/responsibility, but not as great as in circle 2.</a:t>
            </a:r>
          </a:p>
          <a:p>
            <a:endParaRPr lang="en-US" sz="1400" dirty="0">
              <a:latin typeface="Abadi" panose="020B0604020104020204" pitchFamily="34" charset="0"/>
              <a:cs typeface="Calibri" panose="020F0502020204030204" pitchFamily="34" charset="0"/>
            </a:endParaRPr>
          </a:p>
          <a:p>
            <a:pPr marL="0" indent="0">
              <a:buNone/>
            </a:pPr>
            <a:r>
              <a:rPr lang="en-US" sz="1400" dirty="0">
                <a:latin typeface="Abadi" panose="020B0604020104020204" pitchFamily="34" charset="0"/>
                <a:cs typeface="Calibri" panose="020F0502020204030204" pitchFamily="34" charset="0"/>
              </a:rPr>
              <a:t>In Circle 4, who are the people/groups/beings on the next level? People to whom you have some obligation, but not as great as in circle 3.</a:t>
            </a:r>
            <a:endParaRPr lang="en-GB" sz="1400" dirty="0">
              <a:latin typeface="Abadi" panose="020B0604020104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EE4BFE66-2040-BCC2-0367-9E35718868C9}"/>
              </a:ext>
            </a:extLst>
          </p:cNvPr>
          <p:cNvPicPr>
            <a:picLocks noChangeAspect="1"/>
          </p:cNvPicPr>
          <p:nvPr/>
        </p:nvPicPr>
        <p:blipFill>
          <a:blip r:embed="rId3"/>
          <a:srcRect l="21667" t="36296" r="70312" b="31482"/>
          <a:stretch>
            <a:fillRect/>
          </a:stretch>
        </p:blipFill>
        <p:spPr>
          <a:xfrm>
            <a:off x="6035623" y="1453944"/>
            <a:ext cx="5516297" cy="4984955"/>
          </a:xfrm>
          <a:prstGeom prst="rect">
            <a:avLst/>
          </a:prstGeom>
        </p:spPr>
      </p:pic>
    </p:spTree>
    <p:extLst>
      <p:ext uri="{BB962C8B-B14F-4D97-AF65-F5344CB8AC3E}">
        <p14:creationId xmlns:p14="http://schemas.microsoft.com/office/powerpoint/2010/main" val="293637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52B6121-C832-B0E7-FAA7-663EF7DE340F}"/>
              </a:ext>
            </a:extLst>
          </p:cNvPr>
          <p:cNvPicPr>
            <a:picLocks noChangeAspect="1"/>
          </p:cNvPicPr>
          <p:nvPr/>
        </p:nvPicPr>
        <p:blipFill>
          <a:blip r:embed="rId2"/>
          <a:srcRect l="21667" t="36296" r="70312" b="31482"/>
          <a:stretch>
            <a:fillRect/>
          </a:stretch>
        </p:blipFill>
        <p:spPr>
          <a:xfrm>
            <a:off x="2470150" y="152400"/>
            <a:ext cx="7251700" cy="6553200"/>
          </a:xfrm>
          <a:prstGeom prst="rect">
            <a:avLst/>
          </a:prstGeom>
        </p:spPr>
      </p:pic>
    </p:spTree>
    <p:extLst>
      <p:ext uri="{BB962C8B-B14F-4D97-AF65-F5344CB8AC3E}">
        <p14:creationId xmlns:p14="http://schemas.microsoft.com/office/powerpoint/2010/main" val="14892517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E438B6-2E13-95B3-4B1B-0DE4348C1243}"/>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BEE70F6B-64BD-3307-4396-EB0D338B36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D5A318-5378-AE39-277C-15C013E3C142}"/>
              </a:ext>
            </a:extLst>
          </p:cNvPr>
          <p:cNvSpPr>
            <a:spLocks noGrp="1"/>
          </p:cNvSpPr>
          <p:nvPr>
            <p:ph type="title"/>
          </p:nvPr>
        </p:nvSpPr>
        <p:spPr>
          <a:xfrm>
            <a:off x="640080" y="325369"/>
            <a:ext cx="4368602" cy="1956841"/>
          </a:xfrm>
        </p:spPr>
        <p:txBody>
          <a:bodyPr anchor="b">
            <a:normAutofit/>
          </a:bodyPr>
          <a:lstStyle/>
          <a:p>
            <a:r>
              <a:rPr lang="en-GB" sz="4200" dirty="0">
                <a:latin typeface="Abadi" panose="020B0604020104020204" pitchFamily="34" charset="0"/>
                <a:cs typeface="Calibri" panose="020F0502020204030204" pitchFamily="34" charset="0"/>
              </a:rPr>
              <a:t>Your sphere of influence</a:t>
            </a:r>
          </a:p>
        </p:txBody>
      </p:sp>
      <p:sp>
        <p:nvSpPr>
          <p:cNvPr id="21" name="sketchy line">
            <a:extLst>
              <a:ext uri="{FF2B5EF4-FFF2-40B4-BE49-F238E27FC236}">
                <a16:creationId xmlns:a16="http://schemas.microsoft.com/office/drawing/2014/main" id="{C17253A5-5FBD-9375-995D-6138CB6FF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D360F9-AA4A-AF11-988A-E9EABAB385A8}"/>
              </a:ext>
            </a:extLst>
          </p:cNvPr>
          <p:cNvSpPr>
            <a:spLocks noGrp="1"/>
          </p:cNvSpPr>
          <p:nvPr>
            <p:ph idx="1"/>
          </p:nvPr>
        </p:nvSpPr>
        <p:spPr>
          <a:xfrm>
            <a:off x="640080" y="2872899"/>
            <a:ext cx="4243589" cy="3320668"/>
          </a:xfrm>
        </p:spPr>
        <p:txBody>
          <a:bodyPr>
            <a:normAutofit fontScale="77500" lnSpcReduction="20000"/>
          </a:bodyPr>
          <a:lstStyle/>
          <a:p>
            <a:pPr marL="0" indent="0">
              <a:buNone/>
            </a:pPr>
            <a:r>
              <a:rPr lang="en-GB" sz="2200" dirty="0">
                <a:latin typeface="Abadi" panose="020B0604020104020204" pitchFamily="34" charset="0"/>
                <a:cs typeface="Calibri" panose="020F0502020204030204" pitchFamily="34" charset="0"/>
              </a:rPr>
              <a:t>Think about the following questions to help you with your spheres.</a:t>
            </a:r>
          </a:p>
          <a:p>
            <a:r>
              <a:rPr lang="en-GB" sz="2200" dirty="0">
                <a:latin typeface="Abadi" panose="020B0604020104020204" pitchFamily="34" charset="0"/>
                <a:cs typeface="Calibri" panose="020F0502020204030204" pitchFamily="34" charset="0"/>
              </a:rPr>
              <a:t>Who in your family influences the way you think or act?</a:t>
            </a:r>
          </a:p>
          <a:p>
            <a:r>
              <a:rPr lang="en-GB" sz="2200" dirty="0">
                <a:latin typeface="Abadi" panose="020B0604020104020204" pitchFamily="34" charset="0"/>
                <a:cs typeface="Calibri" panose="020F0502020204030204" pitchFamily="34" charset="0"/>
              </a:rPr>
              <a:t>How do your friends shape your identity?</a:t>
            </a:r>
          </a:p>
          <a:p>
            <a:r>
              <a:rPr lang="en-GB" sz="2200" dirty="0">
                <a:latin typeface="Abadi" panose="020B0604020104020204" pitchFamily="34" charset="0"/>
                <a:cs typeface="Calibri" panose="020F0502020204030204" pitchFamily="34" charset="0"/>
              </a:rPr>
              <a:t>What role does your school or teachers play in who your becoming?</a:t>
            </a:r>
          </a:p>
          <a:p>
            <a:r>
              <a:rPr lang="en-GB" sz="2200" dirty="0">
                <a:latin typeface="Abadi" panose="020B0604020104020204" pitchFamily="34" charset="0"/>
                <a:cs typeface="Calibri" panose="020F0502020204030204" pitchFamily="34" charset="0"/>
              </a:rPr>
              <a:t>Does your community, culture or religion influence your values?</a:t>
            </a:r>
          </a:p>
          <a:p>
            <a:r>
              <a:rPr lang="en-GB" sz="2200" dirty="0">
                <a:latin typeface="Abadi" panose="020B0604020104020204" pitchFamily="34" charset="0"/>
                <a:cs typeface="Calibri" panose="020F0502020204030204" pitchFamily="34" charset="0"/>
              </a:rPr>
              <a:t>How does the media affect the way you see yourself?</a:t>
            </a:r>
          </a:p>
        </p:txBody>
      </p:sp>
      <p:pic>
        <p:nvPicPr>
          <p:cNvPr id="4" name="Picture 3">
            <a:extLst>
              <a:ext uri="{FF2B5EF4-FFF2-40B4-BE49-F238E27FC236}">
                <a16:creationId xmlns:a16="http://schemas.microsoft.com/office/drawing/2014/main" id="{0D1D5C09-B8FB-C60D-DFA1-C4F068E2C4DC}"/>
              </a:ext>
            </a:extLst>
          </p:cNvPr>
          <p:cNvPicPr>
            <a:picLocks noChangeAspect="1"/>
          </p:cNvPicPr>
          <p:nvPr/>
        </p:nvPicPr>
        <p:blipFill>
          <a:blip r:embed="rId3"/>
          <a:srcRect l="21667" t="36296" r="70312" b="31482"/>
          <a:stretch>
            <a:fillRect/>
          </a:stretch>
        </p:blipFill>
        <p:spPr>
          <a:xfrm>
            <a:off x="6628676" y="1689374"/>
            <a:ext cx="4834163" cy="4368526"/>
          </a:xfrm>
          <a:prstGeom prst="rect">
            <a:avLst/>
          </a:prstGeom>
        </p:spPr>
      </p:pic>
    </p:spTree>
    <p:extLst>
      <p:ext uri="{BB962C8B-B14F-4D97-AF65-F5344CB8AC3E}">
        <p14:creationId xmlns:p14="http://schemas.microsoft.com/office/powerpoint/2010/main" val="1660244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0ED2B5-4ACD-F383-B7D5-363F8FEAFB0A}"/>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B824EA-F267-2778-D3EE-C11ED09BFEA5}"/>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000" kern="1200" dirty="0">
                <a:solidFill>
                  <a:schemeClr val="tx1"/>
                </a:solidFill>
                <a:latin typeface="Abadi" panose="020B0604020104020204" pitchFamily="34" charset="0"/>
              </a:rPr>
              <a:t>Who influences you?</a:t>
            </a:r>
          </a:p>
        </p:txBody>
      </p:sp>
      <p:sp>
        <p:nvSpPr>
          <p:cNvPr id="16"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8952"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95B4854-E818-AC39-9763-8A067CDAEB68}"/>
              </a:ext>
            </a:extLst>
          </p:cNvPr>
          <p:cNvSpPr txBox="1"/>
          <p:nvPr/>
        </p:nvSpPr>
        <p:spPr>
          <a:xfrm>
            <a:off x="640080" y="2706624"/>
            <a:ext cx="6894576" cy="3483864"/>
          </a:xfrm>
          <a:prstGeom prst="rect">
            <a:avLst/>
          </a:prstGeom>
        </p:spPr>
        <p:txBody>
          <a:bodyPr vert="horz" lIns="91440" tIns="45720" rIns="91440" bIns="45720" rtlCol="0">
            <a:normAutofit/>
          </a:bodyPr>
          <a:lstStyle/>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the most influence on you and why?</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Are there certain people who are a stronger influence in some areas than others?</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influenced what music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What food you like?</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How you know right from wrong?</a:t>
            </a:r>
          </a:p>
          <a:p>
            <a:pPr marL="342900" indent="-228600">
              <a:lnSpc>
                <a:spcPct val="90000"/>
              </a:lnSpc>
              <a:spcAft>
                <a:spcPts val="600"/>
              </a:spcAft>
              <a:buFont typeface="Arial" panose="020B0604020202020204" pitchFamily="34" charset="0"/>
              <a:buChar char="•"/>
            </a:pPr>
            <a:r>
              <a:rPr lang="en-US" sz="2200" dirty="0">
                <a:latin typeface="Abadi" panose="020B0604020104020204" pitchFamily="34" charset="0"/>
              </a:rPr>
              <a:t>Who has taught you how to read?</a:t>
            </a:r>
          </a:p>
          <a:p>
            <a:pPr marL="342900" indent="-228600">
              <a:lnSpc>
                <a:spcPct val="90000"/>
              </a:lnSpc>
              <a:spcAft>
                <a:spcPts val="600"/>
              </a:spcAft>
              <a:buFont typeface="Arial" panose="020B0604020202020204" pitchFamily="34" charset="0"/>
              <a:buChar char="•"/>
            </a:pPr>
            <a:endParaRPr lang="en-US" sz="2200" dirty="0">
              <a:latin typeface="Abadi" panose="020B0604020104020204" pitchFamily="34" charset="0"/>
            </a:endParaRPr>
          </a:p>
          <a:p>
            <a:pPr marL="114300">
              <a:lnSpc>
                <a:spcPct val="90000"/>
              </a:lnSpc>
              <a:spcAft>
                <a:spcPts val="600"/>
              </a:spcAft>
            </a:pPr>
            <a:endParaRPr lang="en-US" sz="2200" dirty="0">
              <a:latin typeface="Abadi" panose="020B0604020104020204" pitchFamily="34" charset="0"/>
            </a:endParaRPr>
          </a:p>
          <a:p>
            <a:pPr marL="342900" indent="-228600">
              <a:lnSpc>
                <a:spcPct val="90000"/>
              </a:lnSpc>
              <a:spcAft>
                <a:spcPts val="600"/>
              </a:spcAft>
              <a:buFont typeface="Arial" panose="020B0604020202020204" pitchFamily="34" charset="0"/>
              <a:buChar char="•"/>
            </a:pPr>
            <a:endParaRPr lang="en-US" sz="2200" dirty="0"/>
          </a:p>
        </p:txBody>
      </p:sp>
      <p:pic>
        <p:nvPicPr>
          <p:cNvPr id="6" name="Picture 5" descr="Father teaching son to play guitar">
            <a:extLst>
              <a:ext uri="{FF2B5EF4-FFF2-40B4-BE49-F238E27FC236}">
                <a16:creationId xmlns:a16="http://schemas.microsoft.com/office/drawing/2014/main" id="{C88FC3F2-1220-C9A2-16EF-4CA85270C158}"/>
              </a:ext>
            </a:extLst>
          </p:cNvPr>
          <p:cNvPicPr>
            <a:picLocks noChangeAspect="1"/>
          </p:cNvPicPr>
          <p:nvPr/>
        </p:nvPicPr>
        <p:blipFill>
          <a:blip r:embed="rId3">
            <a:extLst>
              <a:ext uri="{28A0092B-C50C-407E-A947-70E740481C1C}">
                <a14:useLocalDpi xmlns:a14="http://schemas.microsoft.com/office/drawing/2010/main" val="0"/>
              </a:ext>
            </a:extLst>
          </a:blip>
          <a:srcRect l="15872" r="19667"/>
          <a:stretch>
            <a:fillRect/>
          </a:stretch>
        </p:blipFill>
        <p:spPr>
          <a:xfrm>
            <a:off x="8156454" y="-7"/>
            <a:ext cx="4035547"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9" name="Picture 8" descr="Mother reading to child">
            <a:extLst>
              <a:ext uri="{FF2B5EF4-FFF2-40B4-BE49-F238E27FC236}">
                <a16:creationId xmlns:a16="http://schemas.microsoft.com/office/drawing/2014/main" id="{22068757-94B8-7895-92C5-D07B398DDD63}"/>
              </a:ext>
            </a:extLst>
          </p:cNvPr>
          <p:cNvPicPr>
            <a:picLocks noChangeAspect="1"/>
          </p:cNvPicPr>
          <p:nvPr/>
        </p:nvPicPr>
        <p:blipFill>
          <a:blip r:embed="rId4">
            <a:extLst>
              <a:ext uri="{28A0092B-C50C-407E-A947-70E740481C1C}">
                <a14:useLocalDpi xmlns:a14="http://schemas.microsoft.com/office/drawing/2010/main" val="0"/>
              </a:ext>
            </a:extLst>
          </a:blip>
          <a:srcRect r="-1" b="4107"/>
          <a:stretch>
            <a:fillRect/>
          </a:stretch>
        </p:blipFill>
        <p:spPr>
          <a:xfrm>
            <a:off x="8144356" y="4267201"/>
            <a:ext cx="4047645"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38806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368D3-B7EC-C3C6-A840-5F20860CE2FF}"/>
            </a:ext>
          </a:extLst>
        </p:cNvPr>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89C1535-F6CC-6DE1-C6B6-55F7177AABDF}"/>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000" dirty="0">
                <a:latin typeface="Abadi" panose="020B0604020104020204" pitchFamily="34" charset="0"/>
              </a:rPr>
              <a:t>Who influences you?</a:t>
            </a:r>
          </a:p>
        </p:txBody>
      </p:sp>
      <p:sp>
        <p:nvSpPr>
          <p:cNvPr id="28"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F99AB110-070F-60FB-3E5B-66B7B0ECBA41}"/>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200" dirty="0"/>
              <a:t>School</a:t>
            </a:r>
          </a:p>
          <a:p>
            <a:pPr marL="457200" indent="-228600">
              <a:lnSpc>
                <a:spcPct val="90000"/>
              </a:lnSpc>
              <a:spcAft>
                <a:spcPts val="600"/>
              </a:spcAft>
              <a:buFont typeface="Arial" panose="020B0604020202020204" pitchFamily="34" charset="0"/>
              <a:buChar char="•"/>
            </a:pPr>
            <a:r>
              <a:rPr lang="en-US" sz="2200" dirty="0"/>
              <a:t>Are there things you have learnt in school you would not have with any of the other influences in your circle? Why?</a:t>
            </a:r>
          </a:p>
          <a:p>
            <a:pPr marL="457200" indent="-228600">
              <a:lnSpc>
                <a:spcPct val="90000"/>
              </a:lnSpc>
              <a:spcAft>
                <a:spcPts val="600"/>
              </a:spcAft>
              <a:buFont typeface="Arial" panose="020B0604020202020204" pitchFamily="34" charset="0"/>
              <a:buChar char="•"/>
            </a:pPr>
            <a:r>
              <a:rPr lang="en-US" sz="2200" b="1" dirty="0"/>
              <a:t>Why might it be a good thing to have more people to help and learn from?</a:t>
            </a:r>
          </a:p>
        </p:txBody>
      </p:sp>
      <p:pic>
        <p:nvPicPr>
          <p:cNvPr id="5" name="Picture 4" descr="Open notebook with drawn charts">
            <a:extLst>
              <a:ext uri="{FF2B5EF4-FFF2-40B4-BE49-F238E27FC236}">
                <a16:creationId xmlns:a16="http://schemas.microsoft.com/office/drawing/2014/main" id="{59D1FD12-9099-5F42-CAE7-60A5732A8544}"/>
              </a:ext>
            </a:extLst>
          </p:cNvPr>
          <p:cNvPicPr>
            <a:picLocks noChangeAspect="1"/>
          </p:cNvPicPr>
          <p:nvPr/>
        </p:nvPicPr>
        <p:blipFill>
          <a:blip r:embed="rId3">
            <a:extLst>
              <a:ext uri="{28A0092B-C50C-407E-A947-70E740481C1C}">
                <a14:useLocalDpi xmlns:a14="http://schemas.microsoft.com/office/drawing/2010/main" val="0"/>
              </a:ext>
            </a:extLst>
          </a:blip>
          <a:srcRect l="7437" r="1909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6935151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A71A2A271AF37499E37E886BD5CFDAF" ma:contentTypeVersion="26" ma:contentTypeDescription="Create a new document." ma:contentTypeScope="" ma:versionID="ef4397708ed323d9efcc22aab9f1eaf6">
  <xsd:schema xmlns:xsd="http://www.w3.org/2001/XMLSchema" xmlns:xs="http://www.w3.org/2001/XMLSchema" xmlns:p="http://schemas.microsoft.com/office/2006/metadata/properties" xmlns:ns1="http://schemas.microsoft.com/sharepoint/v3" xmlns:ns2="210d88b8-1c87-439f-848d-ad442d2f6fd5" xmlns:ns3="http://schemas.microsoft.com/sharepoint/v4" xmlns:ns4="06e9f01b-b787-4c96-9b07-64e21198086c" targetNamespace="http://schemas.microsoft.com/office/2006/metadata/properties" ma:root="true" ma:fieldsID="e746e04ca91914fd059bc4bbb7bd0092" ns1:_="" ns2:_="" ns3:_="" ns4:_="">
    <xsd:import namespace="http://schemas.microsoft.com/sharepoint/v3"/>
    <xsd:import namespace="210d88b8-1c87-439f-848d-ad442d2f6fd5"/>
    <xsd:import namespace="http://schemas.microsoft.com/sharepoint/v4"/>
    <xsd:import namespace="06e9f01b-b787-4c96-9b07-64e21198086c"/>
    <xsd:element name="properties">
      <xsd:complexType>
        <xsd:sequence>
          <xsd:element name="documentManagement">
            <xsd:complexType>
              <xsd:all>
                <xsd:element ref="ns2:SharedWithUsers" minOccurs="0"/>
                <xsd:element ref="ns2:SharingHintHash" minOccurs="0"/>
                <xsd:element ref="ns2:SharedWithDetails" minOccurs="0"/>
                <xsd:element ref="ns3:IconOverlay" minOccurs="0"/>
                <xsd:element ref="ns2:LastSharedByUser" minOccurs="0"/>
                <xsd:element ref="ns2:LastSharedByTime" minOccurs="0"/>
                <xsd:element ref="ns4:MediaServiceMetadata" minOccurs="0"/>
                <xsd:element ref="ns4:MediaServiceFastMetadata" minOccurs="0"/>
                <xsd:element ref="ns4:MediaServiceDateTaken" minOccurs="0"/>
                <xsd:element ref="ns4:MediaServiceAutoTags" minOccurs="0"/>
                <xsd:element ref="ns4:MediaServiceLocation" minOccurs="0"/>
                <xsd:element ref="ns1:_ip_UnifiedCompliancePolicyProperties" minOccurs="0"/>
                <xsd:element ref="ns1:_ip_UnifiedCompliancePolicyUIAction" minOccurs="0"/>
                <xsd:element ref="ns4:MediaServiceOCR" minOccurs="0"/>
                <xsd:element ref="ns4:MediaServiceEventHashCode" minOccurs="0"/>
                <xsd:element ref="ns4:MediaServiceGenerationTime" minOccurs="0"/>
                <xsd:element ref="ns4:MediaServiceAutoKeyPoints" minOccurs="0"/>
                <xsd:element ref="ns4:MediaServiceKeyPoints" minOccurs="0"/>
                <xsd:element ref="ns4:MediaLengthInSeconds" minOccurs="0"/>
                <xsd:element ref="ns4:lcf76f155ced4ddcb4097134ff3c332f" minOccurs="0"/>
                <xsd:element ref="ns2:TaxCatchAll" minOccurs="0"/>
                <xsd:element ref="ns4:MediaServiceObjectDetectorVersions" minOccurs="0"/>
                <xsd:element ref="ns4:MediaServiceSearchProperties" minOccurs="0"/>
                <xsd:element ref="ns4: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9" nillable="true" ma:displayName="Unified Compliance Policy Properties" ma:description="" ma:hidden="true" ma:internalName="_ip_UnifiedCompliancePolicyProperties">
      <xsd:simpleType>
        <xsd:restriction base="dms:Note"/>
      </xsd:simpleType>
    </xsd:element>
    <xsd:element name="_ip_UnifiedCompliancePolicyUIAction" ma:index="20"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10d88b8-1c87-439f-848d-ad442d2f6fd5"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element name="TaxCatchAll" ma:index="29" nillable="true" ma:displayName="Taxonomy Catch All Column" ma:hidden="true" ma:list="{f1715e7c-66c9-4ad1-ab12-0f1f24e06d29}" ma:internalName="TaxCatchAll" ma:showField="CatchAllData" ma:web="210d88b8-1c87-439f-848d-ad442d2f6fd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11" nillable="true" ma:displayName="IconOverlay" ma:hidden="true" ma:internalName="IconOverlay">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e9f01b-b787-4c96-9b07-64e21198086c" elementFormDefault="qualified">
    <xsd:import namespace="http://schemas.microsoft.com/office/2006/documentManagement/types"/>
    <xsd:import namespace="http://schemas.microsoft.com/office/infopath/2007/PartnerControls"/>
    <xsd:element name="MediaServiceMetadata" ma:index="14" nillable="true" ma:displayName="MediaServiceMetadata" ma:description="" ma:hidden="true" ma:internalName="MediaServiceMetadata" ma:readOnly="true">
      <xsd:simpleType>
        <xsd:restriction base="dms:Note"/>
      </xsd:simpleType>
    </xsd:element>
    <xsd:element name="MediaServiceFastMetadata" ma:index="15" nillable="true" ma:displayName="MediaServiceFastMetadata" ma:description="" ma:hidden="true" ma:internalName="MediaServiceFastMetadata" ma:readOnly="true">
      <xsd:simpleType>
        <xsd:restriction base="dms:Note"/>
      </xsd:simpleType>
    </xsd:element>
    <xsd:element name="MediaServiceDateTaken" ma:index="16" nillable="true" ma:displayName="MediaServiceDateTaken" ma:description="" ma:hidden="true" ma:internalName="MediaServiceDateTaken" ma:readOnly="true">
      <xsd:simpleType>
        <xsd:restriction base="dms:Text"/>
      </xsd:simpleType>
    </xsd:element>
    <xsd:element name="MediaServiceAutoTags" ma:index="17" nillable="true" ma:displayName="MediaServiceAutoTags" ma:description="" ma:internalName="MediaServiceAutoTags" ma:readOnly="true">
      <xsd:simpleType>
        <xsd:restriction base="dms:Text"/>
      </xsd:simpleType>
    </xsd:element>
    <xsd:element name="MediaServiceLocation" ma:index="18"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2c6f060f-ba47-4fd8-a781-7f9e57c5c42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30"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1" nillable="true" ma:displayName="MediaServiceSearchProperties" ma:hidden="true" ma:internalName="MediaServiceSearchProperties" ma:readOnly="true">
      <xsd:simpleType>
        <xsd:restriction base="dms:Note"/>
      </xsd:simpleType>
    </xsd:element>
    <xsd:element name="MediaServiceBillingMetadata" ma:index="32"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TaxCatchAll xmlns="210d88b8-1c87-439f-848d-ad442d2f6fd5" xsi:nil="true"/>
    <IconOverlay xmlns="http://schemas.microsoft.com/sharepoint/v4" xsi:nil="true"/>
    <lcf76f155ced4ddcb4097134ff3c332f xmlns="06e9f01b-b787-4c96-9b07-64e21198086c">
      <Terms xmlns="http://schemas.microsoft.com/office/infopath/2007/PartnerControls"/>
    </lcf76f155ced4ddcb4097134ff3c332f>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DDAA54E-14C3-4B33-BCDA-FD5F77D8BB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210d88b8-1c87-439f-848d-ad442d2f6fd5"/>
    <ds:schemaRef ds:uri="http://schemas.microsoft.com/sharepoint/v4"/>
    <ds:schemaRef ds:uri="06e9f01b-b787-4c96-9b07-64e2119808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D7732D1-6D32-43E5-AA7C-3F24C65CF6DA}">
  <ds:schemaRefs>
    <ds:schemaRef ds:uri="http://schemas.microsoft.com/office/2006/metadata/properties"/>
    <ds:schemaRef ds:uri="http://schemas.microsoft.com/office/infopath/2007/PartnerControls"/>
    <ds:schemaRef ds:uri="http://schemas.microsoft.com/sharepoint/v3"/>
    <ds:schemaRef ds:uri="210d88b8-1c87-439f-848d-ad442d2f6fd5"/>
    <ds:schemaRef ds:uri="http://schemas.microsoft.com/sharepoint/v4"/>
    <ds:schemaRef ds:uri="06e9f01b-b787-4c96-9b07-64e21198086c"/>
  </ds:schemaRefs>
</ds:datastoreItem>
</file>

<file path=customXml/itemProps3.xml><?xml version="1.0" encoding="utf-8"?>
<ds:datastoreItem xmlns:ds="http://schemas.openxmlformats.org/officeDocument/2006/customXml" ds:itemID="{CC443E5B-5D1F-4035-A6B6-9EB26044ECA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4496</TotalTime>
  <Words>3542</Words>
  <Application>Microsoft Office PowerPoint</Application>
  <PresentationFormat>Widescreen</PresentationFormat>
  <Paragraphs>312</Paragraphs>
  <Slides>37</Slides>
  <Notes>32</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Abadi</vt:lpstr>
      <vt:lpstr>Aptos</vt:lpstr>
      <vt:lpstr>Aptos Display</vt:lpstr>
      <vt:lpstr>Arial</vt:lpstr>
      <vt:lpstr>Calibri</vt:lpstr>
      <vt:lpstr>Courier New</vt:lpstr>
      <vt:lpstr>Office Theme</vt:lpstr>
      <vt:lpstr> Interfaith Week 2025</vt:lpstr>
      <vt:lpstr>RSVP?</vt:lpstr>
      <vt:lpstr>1.What does it mean to be a community?? </vt:lpstr>
      <vt:lpstr>Your sphere of influence</vt:lpstr>
      <vt:lpstr>Your sphere of influence</vt:lpstr>
      <vt:lpstr>PowerPoint Presentation</vt:lpstr>
      <vt:lpstr>Your sphere of influence</vt:lpstr>
      <vt:lpstr>Who influences you?</vt:lpstr>
      <vt:lpstr>Who influences you?</vt:lpstr>
      <vt:lpstr>What does community mean?</vt:lpstr>
      <vt:lpstr>What does being part of a community mean?</vt:lpstr>
      <vt:lpstr>What does being part of a community mean?</vt:lpstr>
      <vt:lpstr>What do we do with a variation? James Berry</vt:lpstr>
      <vt:lpstr>2.What do we all need in a community?</vt:lpstr>
      <vt:lpstr>What do we all need in a community?</vt:lpstr>
      <vt:lpstr>PowerPoint Presentation</vt:lpstr>
      <vt:lpstr>PowerPoint Presentation</vt:lpstr>
      <vt:lpstr>PowerPoint Presentation</vt:lpstr>
      <vt:lpstr>PowerPoint Presentation</vt:lpstr>
      <vt:lpstr>Would it be a community without kindness?</vt:lpstr>
      <vt:lpstr>Why a commandment for kindness?</vt:lpstr>
      <vt:lpstr>Why a commandment for kindness?</vt:lpstr>
      <vt:lpstr>PowerPoint Presentation</vt:lpstr>
      <vt:lpstr>3. How can we serve our community?</vt:lpstr>
      <vt:lpstr>Who might we serve?</vt:lpstr>
      <vt:lpstr>Hindu Faith</vt:lpstr>
      <vt:lpstr>Sikh Faith</vt:lpstr>
      <vt:lpstr>Does some service mean more?</vt:lpstr>
      <vt:lpstr>How can serving other bring us together?</vt:lpstr>
      <vt:lpstr>PowerPoint Presentation</vt:lpstr>
      <vt:lpstr>4. What is so good about sharing?</vt:lpstr>
      <vt:lpstr>What is so good about sharing?</vt:lpstr>
      <vt:lpstr>Sikh: Sewa</vt:lpstr>
      <vt:lpstr>PowerPoint Presentation</vt:lpstr>
      <vt:lpstr>The Power of Synergy</vt:lpstr>
      <vt:lpstr>PowerPoint Presentation</vt:lpstr>
      <vt:lpstr>Interfaith Week Poetry Competition 2025</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hp</dc:creator>
  <cp:lastModifiedBy>Carrie Alderton</cp:lastModifiedBy>
  <cp:revision>8</cp:revision>
  <dcterms:created xsi:type="dcterms:W3CDTF">2025-08-14T15:31:47Z</dcterms:created>
  <dcterms:modified xsi:type="dcterms:W3CDTF">2025-08-29T15:42:47Z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0x010100DA71A2A271AF37499E37E886BD5CFDAF</vt:lpwstr>
  </property>
  <property fmtid="{D5CDD505-2E9C-101B-9397-08002B2CF9AE}" pid="3" name="MediaServiceImageTags">
    <vt:lpwstr/>
  </property>
</Properties>
</file>