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73" r:id="rId5"/>
    <p:sldId id="274" r:id="rId6"/>
    <p:sldId id="256" r:id="rId7"/>
    <p:sldId id="257" r:id="rId8"/>
    <p:sldId id="258" r:id="rId9"/>
    <p:sldId id="259" r:id="rId10"/>
    <p:sldId id="260" r:id="rId11"/>
    <p:sldId id="261" r:id="rId12"/>
    <p:sldId id="262" r:id="rId13"/>
    <p:sldId id="275" r:id="rId14"/>
    <p:sldId id="263" r:id="rId15"/>
    <p:sldId id="280" r:id="rId16"/>
    <p:sldId id="279" r:id="rId17"/>
    <p:sldId id="281" r:id="rId18"/>
    <p:sldId id="283" r:id="rId19"/>
    <p:sldId id="265" r:id="rId20"/>
    <p:sldId id="266" r:id="rId21"/>
    <p:sldId id="294" r:id="rId22"/>
    <p:sldId id="284" r:id="rId23"/>
    <p:sldId id="285" r:id="rId24"/>
    <p:sldId id="267" r:id="rId25"/>
    <p:sldId id="282" r:id="rId26"/>
    <p:sldId id="268" r:id="rId27"/>
    <p:sldId id="271" r:id="rId28"/>
    <p:sldId id="286" r:id="rId29"/>
    <p:sldId id="272" r:id="rId30"/>
    <p:sldId id="33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4B5413-1392-4079-84E1-BB56C1712129}" v="3" dt="2025-08-20T12:50:02.561"/>
    <p1510:client id="{D4D8DBCC-719E-4CC9-8EAA-64F585E92F8F}" v="2" dt="2025-08-19T17:16:22.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95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4BA66-66FE-4C49-AF0D-F4E93254C6C5}" type="datetimeFigureOut">
              <a:rPr lang="en-GB" smtClean="0"/>
              <a:t>29/08/2025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7EA572-D5B9-4E3B-AB7F-CFBBC1EF4DAA}" type="slidenum">
              <a:rPr lang="en-GB" smtClean="0"/>
              <a:t>‹#›</a:t>
            </a:fld>
            <a:endParaRPr lang="en-GB"/>
          </a:p>
        </p:txBody>
      </p:sp>
    </p:spTree>
    <p:extLst>
      <p:ext uri="{BB962C8B-B14F-4D97-AF65-F5344CB8AC3E}">
        <p14:creationId xmlns:p14="http://schemas.microsoft.com/office/powerpoint/2010/main" val="2530668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qhU5JEd-XRo&amp;t=62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bbc.co.uk/teach/school-radio/articles/zwfqwnb"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a:solidFill>
                  <a:schemeClr val="tx1"/>
                </a:solidFill>
                <a:effectLst/>
                <a:latin typeface="+mn-lt"/>
                <a:ea typeface="+mn-ea"/>
                <a:cs typeface="+mn-cs"/>
              </a:rPr>
              <a:t>This week is Interfaith week, a time when we learn about how people of different religions and beliefs can be friends, work together and help others.  This year's theme is Community: Together we Serve, this means helping others and making our community a kinder place, together!  We will be looking at people from different faiths, and those of no faith to see what they think about our theme.  Throughout the week we will be engaging in Interfaith Dialogue.  Interfaith means we will be looking at more than one faith and dialogue means sharing ideas.  So we will be sharing ideas about community and service from different faith points of view.</a:t>
            </a:r>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4D7EA572-D5B9-4E3B-AB7F-CFBBC1EF4DAA}" type="slidenum">
              <a:rPr lang="en-GB" smtClean="0"/>
              <a:t>1</a:t>
            </a:fld>
            <a:endParaRPr lang="en-GB"/>
          </a:p>
        </p:txBody>
      </p:sp>
    </p:spTree>
    <p:extLst>
      <p:ext uri="{BB962C8B-B14F-4D97-AF65-F5344CB8AC3E}">
        <p14:creationId xmlns:p14="http://schemas.microsoft.com/office/powerpoint/2010/main" val="2748278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fld id="{4D7EA572-D5B9-4E3B-AB7F-CFBBC1EF4DAA}" type="slidenum">
              <a:rPr lang="en-GB" smtClean="0"/>
              <a:t>10</a:t>
            </a:fld>
            <a:endParaRPr lang="en-GB"/>
          </a:p>
        </p:txBody>
      </p:sp>
    </p:spTree>
    <p:extLst>
      <p:ext uri="{BB962C8B-B14F-4D97-AF65-F5344CB8AC3E}">
        <p14:creationId xmlns:p14="http://schemas.microsoft.com/office/powerpoint/2010/main" val="1283349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Top left-Islam, Top right-Humanism, Bottom left – Buddhism, Bottom right – Christianity</a:t>
            </a:r>
          </a:p>
          <a:p>
            <a:r>
              <a:rPr lang="en-GB" dirty="0"/>
              <a:t>Ref: </a:t>
            </a:r>
            <a:r>
              <a:rPr lang="en-GB" dirty="0" err="1"/>
              <a:t>REMatters</a:t>
            </a:r>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11</a:t>
            </a:fld>
            <a:endParaRPr lang="en-GB"/>
          </a:p>
        </p:txBody>
      </p:sp>
    </p:spTree>
    <p:extLst>
      <p:ext uri="{BB962C8B-B14F-4D97-AF65-F5344CB8AC3E}">
        <p14:creationId xmlns:p14="http://schemas.microsoft.com/office/powerpoint/2010/main" val="3547195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522F1-729A-0D9D-ACC9-AF2D9AF3A0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A6D6CB-A54E-1D95-5D2C-9DAC6A0318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4D5DC5-73C0-6188-D254-5D085DB3628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A8CDE58-E0E8-5562-9995-0BFF30091BE4}"/>
              </a:ext>
            </a:extLst>
          </p:cNvPr>
          <p:cNvSpPr>
            <a:spLocks noGrp="1"/>
          </p:cNvSpPr>
          <p:nvPr>
            <p:ph type="sldNum" sz="quarter" idx="5"/>
          </p:nvPr>
        </p:nvSpPr>
        <p:spPr/>
        <p:txBody>
          <a:bodyPr/>
          <a:lstStyle/>
          <a:p>
            <a:fld id="{4D7EA572-D5B9-4E3B-AB7F-CFBBC1EF4DAA}" type="slidenum">
              <a:rPr lang="en-GB" smtClean="0"/>
              <a:t>12</a:t>
            </a:fld>
            <a:endParaRPr lang="en-GB"/>
          </a:p>
        </p:txBody>
      </p:sp>
    </p:spTree>
    <p:extLst>
      <p:ext uri="{BB962C8B-B14F-4D97-AF65-F5344CB8AC3E}">
        <p14:creationId xmlns:p14="http://schemas.microsoft.com/office/powerpoint/2010/main" val="2495673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7EA572-D5B9-4E3B-AB7F-CFBBC1EF4DAA}" type="slidenum">
              <a:rPr lang="en-GB" smtClean="0"/>
              <a:t>13</a:t>
            </a:fld>
            <a:endParaRPr lang="en-GB"/>
          </a:p>
        </p:txBody>
      </p:sp>
    </p:spTree>
    <p:extLst>
      <p:ext uri="{BB962C8B-B14F-4D97-AF65-F5344CB8AC3E}">
        <p14:creationId xmlns:p14="http://schemas.microsoft.com/office/powerpoint/2010/main" val="328020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3816D-EFC6-901A-1818-6BD6FB35C3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7A7C63-9D9F-EC4B-C303-49C8FAFE8E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A9E4AB-EDC3-09BB-F9D1-BBA0561375BF}"/>
              </a:ext>
            </a:extLst>
          </p:cNvPr>
          <p:cNvSpPr>
            <a:spLocks noGrp="1"/>
          </p:cNvSpPr>
          <p:nvPr>
            <p:ph type="body" idx="1"/>
          </p:nvPr>
        </p:nvSpPr>
        <p:spPr/>
        <p:txBody>
          <a:bodyPr/>
          <a:lstStyle/>
          <a:p>
            <a:r>
              <a:rPr lang="en-GB"/>
              <a:t>Ask the pupils for some initial answers to this question</a:t>
            </a:r>
          </a:p>
        </p:txBody>
      </p:sp>
      <p:sp>
        <p:nvSpPr>
          <p:cNvPr id="4" name="Slide Number Placeholder 3">
            <a:extLst>
              <a:ext uri="{FF2B5EF4-FFF2-40B4-BE49-F238E27FC236}">
                <a16:creationId xmlns:a16="http://schemas.microsoft.com/office/drawing/2014/main" id="{CDD10900-32C8-BCA9-A82B-176C0B662C76}"/>
              </a:ext>
            </a:extLst>
          </p:cNvPr>
          <p:cNvSpPr>
            <a:spLocks noGrp="1"/>
          </p:cNvSpPr>
          <p:nvPr>
            <p:ph type="sldNum" sz="quarter" idx="5"/>
          </p:nvPr>
        </p:nvSpPr>
        <p:spPr/>
        <p:txBody>
          <a:bodyPr/>
          <a:lstStyle/>
          <a:p>
            <a:fld id="{4D7EA572-D5B9-4E3B-AB7F-CFBBC1EF4DAA}" type="slidenum">
              <a:rPr lang="en-GB" smtClean="0"/>
              <a:t>14</a:t>
            </a:fld>
            <a:endParaRPr lang="en-GB"/>
          </a:p>
        </p:txBody>
      </p:sp>
    </p:spTree>
    <p:extLst>
      <p:ext uri="{BB962C8B-B14F-4D97-AF65-F5344CB8AC3E}">
        <p14:creationId xmlns:p14="http://schemas.microsoft.com/office/powerpoint/2010/main" val="4131967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a:t>
            </a:r>
            <a:r>
              <a:rPr lang="en-US" dirty="0">
                <a:hlinkClick r:id="rId3"/>
              </a:rPr>
              <a:t>One Human Family, Food for All</a:t>
            </a:r>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15</a:t>
            </a:fld>
            <a:endParaRPr lang="en-GB"/>
          </a:p>
        </p:txBody>
      </p:sp>
    </p:spTree>
    <p:extLst>
      <p:ext uri="{BB962C8B-B14F-4D97-AF65-F5344CB8AC3E}">
        <p14:creationId xmlns:p14="http://schemas.microsoft.com/office/powerpoint/2010/main" val="3238763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Meaning behind the long spoons: moral of sharing, encourages the nurturing of others as a means of nurturing ourselves. It's the ethic of reciprocity — aka the Golden Rule. In the exact same setting, one group perishes and one group thrives… all based on how they treat each other.</a:t>
            </a:r>
            <a:endParaRPr lang="en-GB"/>
          </a:p>
        </p:txBody>
      </p:sp>
      <p:sp>
        <p:nvSpPr>
          <p:cNvPr id="4" name="Slide Number Placeholder 3"/>
          <p:cNvSpPr>
            <a:spLocks noGrp="1"/>
          </p:cNvSpPr>
          <p:nvPr>
            <p:ph type="sldNum" sz="quarter" idx="5"/>
          </p:nvPr>
        </p:nvSpPr>
        <p:spPr/>
        <p:txBody>
          <a:bodyPr/>
          <a:lstStyle/>
          <a:p>
            <a:fld id="{4D7EA572-D5B9-4E3B-AB7F-CFBBC1EF4DAA}" type="slidenum">
              <a:rPr lang="en-GB" smtClean="0"/>
              <a:t>16</a:t>
            </a:fld>
            <a:endParaRPr lang="en-GB"/>
          </a:p>
        </p:txBody>
      </p:sp>
    </p:spTree>
    <p:extLst>
      <p:ext uri="{BB962C8B-B14F-4D97-AF65-F5344CB8AC3E}">
        <p14:creationId xmlns:p14="http://schemas.microsoft.com/office/powerpoint/2010/main" val="551962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DC</a:t>
            </a:r>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17</a:t>
            </a:fld>
            <a:endParaRPr lang="en-GB"/>
          </a:p>
        </p:txBody>
      </p:sp>
    </p:spTree>
    <p:extLst>
      <p:ext uri="{BB962C8B-B14F-4D97-AF65-F5344CB8AC3E}">
        <p14:creationId xmlns:p14="http://schemas.microsoft.com/office/powerpoint/2010/main" val="625811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D5FDE-E43C-05A5-F4A8-855C194C47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73381-0B51-F352-665B-7EDD862C06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790C3-EBF8-FC0B-1329-C7D4A12EF54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D5DFD1A-7A02-5AC7-88F8-F0367C78ECDD}"/>
              </a:ext>
            </a:extLst>
          </p:cNvPr>
          <p:cNvSpPr>
            <a:spLocks noGrp="1"/>
          </p:cNvSpPr>
          <p:nvPr>
            <p:ph type="sldNum" sz="quarter" idx="5"/>
          </p:nvPr>
        </p:nvSpPr>
        <p:spPr/>
        <p:txBody>
          <a:bodyPr/>
          <a:lstStyle/>
          <a:p>
            <a:fld id="{4D7EA572-D5B9-4E3B-AB7F-CFBBC1EF4DAA}" type="slidenum">
              <a:rPr lang="en-GB" smtClean="0"/>
              <a:t>18</a:t>
            </a:fld>
            <a:endParaRPr lang="en-GB"/>
          </a:p>
        </p:txBody>
      </p:sp>
    </p:spTree>
    <p:extLst>
      <p:ext uri="{BB962C8B-B14F-4D97-AF65-F5344CB8AC3E}">
        <p14:creationId xmlns:p14="http://schemas.microsoft.com/office/powerpoint/2010/main" val="2121176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Prophet was kind to everyone. Even when an old lady was unkind to him, he did not get angry. He helped her instead. This teaches us that kindness is stronger than anger.</a:t>
            </a:r>
          </a:p>
          <a:p>
            <a:r>
              <a:rPr lang="en-US" dirty="0"/>
              <a:t>REF: https://www.youtube.com/watch?time_continue=1&amp;v=QhYY9_m5uk0&amp;embeds_referring_euri=https%3A%2F%2Fhubblecontent.osi.office.net%2F&amp;source_ve_path=Mjg2NjY</a:t>
            </a:r>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19</a:t>
            </a:fld>
            <a:endParaRPr lang="en-GB"/>
          </a:p>
        </p:txBody>
      </p:sp>
    </p:spTree>
    <p:extLst>
      <p:ext uri="{BB962C8B-B14F-4D97-AF65-F5344CB8AC3E}">
        <p14:creationId xmlns:p14="http://schemas.microsoft.com/office/powerpoint/2010/main" val="1686782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Faith and Belief Forum</a:t>
            </a:r>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2</a:t>
            </a:fld>
            <a:endParaRPr lang="en-GB"/>
          </a:p>
        </p:txBody>
      </p:sp>
    </p:spTree>
    <p:extLst>
      <p:ext uri="{BB962C8B-B14F-4D97-AF65-F5344CB8AC3E}">
        <p14:creationId xmlns:p14="http://schemas.microsoft.com/office/powerpoint/2010/main" val="499262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can just ask the pupils to put their hands up to make the word into a sentence that you then write on the word wall</a:t>
            </a:r>
          </a:p>
        </p:txBody>
      </p:sp>
      <p:sp>
        <p:nvSpPr>
          <p:cNvPr id="4" name="Slide Number Placeholder 3"/>
          <p:cNvSpPr>
            <a:spLocks noGrp="1"/>
          </p:cNvSpPr>
          <p:nvPr>
            <p:ph type="sldNum" sz="quarter" idx="5"/>
          </p:nvPr>
        </p:nvSpPr>
        <p:spPr/>
        <p:txBody>
          <a:bodyPr/>
          <a:lstStyle/>
          <a:p>
            <a:fld id="{4D7EA572-D5B9-4E3B-AB7F-CFBBC1EF4DAA}" type="slidenum">
              <a:rPr lang="en-GB" smtClean="0"/>
              <a:t>21</a:t>
            </a:fld>
            <a:endParaRPr lang="en-GB"/>
          </a:p>
        </p:txBody>
      </p:sp>
    </p:spTree>
    <p:extLst>
      <p:ext uri="{BB962C8B-B14F-4D97-AF65-F5344CB8AC3E}">
        <p14:creationId xmlns:p14="http://schemas.microsoft.com/office/powerpoint/2010/main" val="3645168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A520C-FC5B-6D0D-D46F-B35C3003D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C17B95-0EAE-7ED9-7FAB-D6121393B6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CBC4B9-AA52-CDB1-859C-1D115AB4E4AD}"/>
              </a:ext>
            </a:extLst>
          </p:cNvPr>
          <p:cNvSpPr>
            <a:spLocks noGrp="1"/>
          </p:cNvSpPr>
          <p:nvPr>
            <p:ph type="body" idx="1"/>
          </p:nvPr>
        </p:nvSpPr>
        <p:spPr/>
        <p:txBody>
          <a:bodyPr/>
          <a:lstStyle/>
          <a:p>
            <a:r>
              <a:rPr lang="en-GB"/>
              <a:t>Ask the pupils for some initial answers to this question</a:t>
            </a:r>
          </a:p>
        </p:txBody>
      </p:sp>
      <p:sp>
        <p:nvSpPr>
          <p:cNvPr id="4" name="Slide Number Placeholder 3">
            <a:extLst>
              <a:ext uri="{FF2B5EF4-FFF2-40B4-BE49-F238E27FC236}">
                <a16:creationId xmlns:a16="http://schemas.microsoft.com/office/drawing/2014/main" id="{39729D77-8A4A-54F7-C149-831732F54C0C}"/>
              </a:ext>
            </a:extLst>
          </p:cNvPr>
          <p:cNvSpPr>
            <a:spLocks noGrp="1"/>
          </p:cNvSpPr>
          <p:nvPr>
            <p:ph type="sldNum" sz="quarter" idx="5"/>
          </p:nvPr>
        </p:nvSpPr>
        <p:spPr/>
        <p:txBody>
          <a:bodyPr/>
          <a:lstStyle/>
          <a:p>
            <a:fld id="{4D7EA572-D5B9-4E3B-AB7F-CFBBC1EF4DAA}" type="slidenum">
              <a:rPr lang="en-GB" smtClean="0"/>
              <a:t>22</a:t>
            </a:fld>
            <a:endParaRPr lang="en-GB"/>
          </a:p>
        </p:txBody>
      </p:sp>
    </p:spTree>
    <p:extLst>
      <p:ext uri="{BB962C8B-B14F-4D97-AF65-F5344CB8AC3E}">
        <p14:creationId xmlns:p14="http://schemas.microsoft.com/office/powerpoint/2010/main" val="4266374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7EA572-D5B9-4E3B-AB7F-CFBBC1EF4DAA}" type="slidenum">
              <a:rPr lang="en-GB" smtClean="0"/>
              <a:t>23</a:t>
            </a:fld>
            <a:endParaRPr lang="en-GB"/>
          </a:p>
        </p:txBody>
      </p:sp>
    </p:spTree>
    <p:extLst>
      <p:ext uri="{BB962C8B-B14F-4D97-AF65-F5344CB8AC3E}">
        <p14:creationId xmlns:p14="http://schemas.microsoft.com/office/powerpoint/2010/main" val="780896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would rather read the story here is the link: Ref: </a:t>
            </a:r>
            <a:r>
              <a:rPr lang="en-GB" dirty="0">
                <a:hlinkClick r:id="rId3"/>
              </a:rPr>
              <a:t>Stone soup - BBC Teach</a:t>
            </a:r>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24</a:t>
            </a:fld>
            <a:endParaRPr lang="en-GB"/>
          </a:p>
        </p:txBody>
      </p:sp>
    </p:spTree>
    <p:extLst>
      <p:ext uri="{BB962C8B-B14F-4D97-AF65-F5344CB8AC3E}">
        <p14:creationId xmlns:p14="http://schemas.microsoft.com/office/powerpoint/2010/main" val="3325331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Images show harvest festival, Iftar and Langar- adapt the images to your school.  You may have photos showing these events happening within your school.  If no examples talk through the ones shown.</a:t>
            </a:r>
          </a:p>
        </p:txBody>
      </p:sp>
      <p:sp>
        <p:nvSpPr>
          <p:cNvPr id="4" name="Slide Number Placeholder 3"/>
          <p:cNvSpPr>
            <a:spLocks noGrp="1"/>
          </p:cNvSpPr>
          <p:nvPr>
            <p:ph type="sldNum" sz="quarter" idx="5"/>
          </p:nvPr>
        </p:nvSpPr>
        <p:spPr/>
        <p:txBody>
          <a:bodyPr/>
          <a:lstStyle/>
          <a:p>
            <a:fld id="{4D7EA572-D5B9-4E3B-AB7F-CFBBC1EF4DAA}" type="slidenum">
              <a:rPr lang="en-GB" smtClean="0"/>
              <a:t>25</a:t>
            </a:fld>
            <a:endParaRPr lang="en-GB"/>
          </a:p>
        </p:txBody>
      </p:sp>
    </p:spTree>
    <p:extLst>
      <p:ext uri="{BB962C8B-B14F-4D97-AF65-F5344CB8AC3E}">
        <p14:creationId xmlns:p14="http://schemas.microsoft.com/office/powerpoint/2010/main" val="4204899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7EA572-D5B9-4E3B-AB7F-CFBBC1EF4DAA}" type="slidenum">
              <a:rPr lang="en-GB" smtClean="0"/>
              <a:t>26</a:t>
            </a:fld>
            <a:endParaRPr lang="en-GB"/>
          </a:p>
        </p:txBody>
      </p:sp>
    </p:spTree>
    <p:extLst>
      <p:ext uri="{BB962C8B-B14F-4D97-AF65-F5344CB8AC3E}">
        <p14:creationId xmlns:p14="http://schemas.microsoft.com/office/powerpoint/2010/main" val="3868005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the pupils for some initial answers to this question, do they know the word? What does it mean to them?</a:t>
            </a:r>
          </a:p>
        </p:txBody>
      </p:sp>
      <p:sp>
        <p:nvSpPr>
          <p:cNvPr id="4" name="Slide Number Placeholder 3"/>
          <p:cNvSpPr>
            <a:spLocks noGrp="1"/>
          </p:cNvSpPr>
          <p:nvPr>
            <p:ph type="sldNum" sz="quarter" idx="5"/>
          </p:nvPr>
        </p:nvSpPr>
        <p:spPr/>
        <p:txBody>
          <a:bodyPr/>
          <a:lstStyle/>
          <a:p>
            <a:fld id="{4D7EA572-D5B9-4E3B-AB7F-CFBBC1EF4DAA}" type="slidenum">
              <a:rPr lang="en-GB" smtClean="0"/>
              <a:t>3</a:t>
            </a:fld>
            <a:endParaRPr lang="en-GB"/>
          </a:p>
        </p:txBody>
      </p:sp>
    </p:spTree>
    <p:extLst>
      <p:ext uri="{BB962C8B-B14F-4D97-AF65-F5344CB8AC3E}">
        <p14:creationId xmlns:p14="http://schemas.microsoft.com/office/powerpoint/2010/main" val="1410652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Adapt X to relevant information</a:t>
            </a:r>
          </a:p>
        </p:txBody>
      </p:sp>
      <p:sp>
        <p:nvSpPr>
          <p:cNvPr id="4" name="Slide Number Placeholder 3"/>
          <p:cNvSpPr>
            <a:spLocks noGrp="1"/>
          </p:cNvSpPr>
          <p:nvPr>
            <p:ph type="sldNum" sz="quarter" idx="5"/>
          </p:nvPr>
        </p:nvSpPr>
        <p:spPr/>
        <p:txBody>
          <a:bodyPr/>
          <a:lstStyle/>
          <a:p>
            <a:fld id="{4D7EA572-D5B9-4E3B-AB7F-CFBBC1EF4DAA}" type="slidenum">
              <a:rPr lang="en-GB" smtClean="0"/>
              <a:t>4</a:t>
            </a:fld>
            <a:endParaRPr lang="en-GB"/>
          </a:p>
        </p:txBody>
      </p:sp>
    </p:spTree>
    <p:extLst>
      <p:ext uri="{BB962C8B-B14F-4D97-AF65-F5344CB8AC3E}">
        <p14:creationId xmlns:p14="http://schemas.microsoft.com/office/powerpoint/2010/main" val="4110761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Adapt the X to make relevant to your school.</a:t>
            </a:r>
          </a:p>
          <a:p>
            <a:r>
              <a:rPr lang="en-GB"/>
              <a:t>Give the class one post it note each and ask them to write down what do they all have in common.  Add the information to a class word wall someone in the room.  Discuss the words they added.  Emphasise the point that although we are all in the same school and live in the same area we have many differences.  We don’t have to all be the same to get along.  Ask them to consider what the biggest difference they have with their best friend is,  does it affect or change your friendship with them?</a:t>
            </a:r>
          </a:p>
        </p:txBody>
      </p:sp>
      <p:sp>
        <p:nvSpPr>
          <p:cNvPr id="4" name="Slide Number Placeholder 3"/>
          <p:cNvSpPr>
            <a:spLocks noGrp="1"/>
          </p:cNvSpPr>
          <p:nvPr>
            <p:ph type="sldNum" sz="quarter" idx="5"/>
          </p:nvPr>
        </p:nvSpPr>
        <p:spPr/>
        <p:txBody>
          <a:bodyPr/>
          <a:lstStyle/>
          <a:p>
            <a:fld id="{4D7EA572-D5B9-4E3B-AB7F-CFBBC1EF4DAA}" type="slidenum">
              <a:rPr lang="en-GB" smtClean="0"/>
              <a:t>5</a:t>
            </a:fld>
            <a:endParaRPr lang="en-GB"/>
          </a:p>
        </p:txBody>
      </p:sp>
    </p:spTree>
    <p:extLst>
      <p:ext uri="{BB962C8B-B14F-4D97-AF65-F5344CB8AC3E}">
        <p14:creationId xmlns:p14="http://schemas.microsoft.com/office/powerpoint/2010/main" val="1317528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Explain the etymology of the word community Com: with and Unity: One</a:t>
            </a:r>
          </a:p>
          <a:p>
            <a:r>
              <a:rPr lang="en-GB"/>
              <a:t>Ask the pupils to write down on a post it note what is good about being part of a community and add it to the word wall you have started to create.</a:t>
            </a:r>
          </a:p>
          <a:p>
            <a:endParaRPr lang="en-GB"/>
          </a:p>
        </p:txBody>
      </p:sp>
      <p:sp>
        <p:nvSpPr>
          <p:cNvPr id="4" name="Slide Number Placeholder 3"/>
          <p:cNvSpPr>
            <a:spLocks noGrp="1"/>
          </p:cNvSpPr>
          <p:nvPr>
            <p:ph type="sldNum" sz="quarter" idx="5"/>
          </p:nvPr>
        </p:nvSpPr>
        <p:spPr/>
        <p:txBody>
          <a:bodyPr/>
          <a:lstStyle/>
          <a:p>
            <a:fld id="{4D7EA572-D5B9-4E3B-AB7F-CFBBC1EF4DAA}" type="slidenum">
              <a:rPr lang="en-GB" smtClean="0"/>
              <a:t>6</a:t>
            </a:fld>
            <a:endParaRPr lang="en-GB"/>
          </a:p>
        </p:txBody>
      </p:sp>
    </p:spTree>
    <p:extLst>
      <p:ext uri="{BB962C8B-B14F-4D97-AF65-F5344CB8AC3E}">
        <p14:creationId xmlns:p14="http://schemas.microsoft.com/office/powerpoint/2010/main" val="902056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the pupils the question and get some answers using the images to help generate some thoughts.  </a:t>
            </a:r>
          </a:p>
          <a:p>
            <a:r>
              <a:rPr lang="en-GB"/>
              <a:t>Some suggestions for answers: </a:t>
            </a:r>
            <a:r>
              <a:rPr lang="en-GB" sz="1200" b="1" kern="1200">
                <a:solidFill>
                  <a:schemeClr val="tx1"/>
                </a:solidFill>
                <a:effectLst/>
                <a:latin typeface="+mn-lt"/>
                <a:ea typeface="+mn-ea"/>
                <a:cs typeface="+mn-cs"/>
              </a:rPr>
              <a:t>Sharing different Points of view</a:t>
            </a:r>
            <a:r>
              <a:rPr lang="en-GB" sz="1200" kern="1200">
                <a:solidFill>
                  <a:schemeClr val="tx1"/>
                </a:solidFill>
                <a:effectLst/>
                <a:latin typeface="+mn-lt"/>
                <a:ea typeface="+mn-ea"/>
                <a:cs typeface="+mn-cs"/>
              </a:rPr>
              <a:t>: Everyone brings unique experiences, knowledge, and ideas. When people think together, the community can see problems and solutions from many angles.</a:t>
            </a:r>
          </a:p>
          <a:p>
            <a:r>
              <a:rPr lang="en-GB" sz="1200" b="1" kern="1200">
                <a:solidFill>
                  <a:schemeClr val="tx1"/>
                </a:solidFill>
                <a:effectLst/>
                <a:latin typeface="+mn-lt"/>
                <a:ea typeface="+mn-ea"/>
                <a:cs typeface="+mn-cs"/>
              </a:rPr>
              <a:t>Stronger Solutions</a:t>
            </a:r>
            <a:r>
              <a:rPr lang="en-GB" sz="1200" kern="1200">
                <a:solidFill>
                  <a:schemeClr val="tx1"/>
                </a:solidFill>
                <a:effectLst/>
                <a:latin typeface="+mn-lt"/>
                <a:ea typeface="+mn-ea"/>
                <a:cs typeface="+mn-cs"/>
              </a:rPr>
              <a:t>: Working as a group often leads to more creative and practical answers than what one person might come up with alone.</a:t>
            </a:r>
          </a:p>
          <a:p>
            <a:r>
              <a:rPr lang="en-GB" sz="1200" b="1" kern="1200">
                <a:solidFill>
                  <a:schemeClr val="tx1"/>
                </a:solidFill>
                <a:effectLst/>
                <a:latin typeface="+mn-lt"/>
                <a:ea typeface="+mn-ea"/>
                <a:cs typeface="+mn-cs"/>
              </a:rPr>
              <a:t>Builds Trust</a:t>
            </a:r>
            <a:r>
              <a:rPr lang="en-GB" sz="1200" kern="1200">
                <a:solidFill>
                  <a:schemeClr val="tx1"/>
                </a:solidFill>
                <a:effectLst/>
                <a:latin typeface="+mn-lt"/>
                <a:ea typeface="+mn-ea"/>
                <a:cs typeface="+mn-cs"/>
              </a:rPr>
              <a:t>: When people are listened to and included, they feel valued and connected, which strengthens the community.</a:t>
            </a:r>
          </a:p>
          <a:p>
            <a:r>
              <a:rPr lang="en-GB" sz="1200" b="1" kern="1200">
                <a:solidFill>
                  <a:schemeClr val="tx1"/>
                </a:solidFill>
                <a:effectLst/>
                <a:latin typeface="+mn-lt"/>
                <a:ea typeface="+mn-ea"/>
                <a:cs typeface="+mn-cs"/>
              </a:rPr>
              <a:t>Learning from Each Other</a:t>
            </a:r>
            <a:r>
              <a:rPr lang="en-GB" sz="1200" kern="1200">
                <a:solidFill>
                  <a:schemeClr val="tx1"/>
                </a:solidFill>
                <a:effectLst/>
                <a:latin typeface="+mn-lt"/>
                <a:ea typeface="+mn-ea"/>
                <a:cs typeface="+mn-cs"/>
              </a:rPr>
              <a:t>: Helps people understand new viewpoints, challenge assumptions, and grow their knowledge.</a:t>
            </a:r>
          </a:p>
          <a:p>
            <a:r>
              <a:rPr lang="en-GB" sz="1200" b="1" kern="1200">
                <a:solidFill>
                  <a:schemeClr val="tx1"/>
                </a:solidFill>
                <a:effectLst/>
                <a:latin typeface="+mn-lt"/>
                <a:ea typeface="+mn-ea"/>
                <a:cs typeface="+mn-cs"/>
              </a:rPr>
              <a:t>Fairness and Inclusion</a:t>
            </a:r>
            <a:r>
              <a:rPr lang="en-GB" sz="1200" kern="1200">
                <a:solidFill>
                  <a:schemeClr val="tx1"/>
                </a:solidFill>
                <a:effectLst/>
                <a:latin typeface="+mn-lt"/>
                <a:ea typeface="+mn-ea"/>
                <a:cs typeface="+mn-cs"/>
              </a:rPr>
              <a:t>: Decisions made together are more likely to reflect the needs of everyone, not just a few.</a:t>
            </a:r>
          </a:p>
          <a:p>
            <a:r>
              <a:rPr lang="en-GB" sz="1200" b="1" kern="1200">
                <a:solidFill>
                  <a:schemeClr val="tx1"/>
                </a:solidFill>
                <a:effectLst/>
                <a:latin typeface="+mn-lt"/>
                <a:ea typeface="+mn-ea"/>
                <a:cs typeface="+mn-cs"/>
              </a:rPr>
              <a:t>Responsibility</a:t>
            </a:r>
            <a:r>
              <a:rPr lang="en-GB" sz="1200" kern="1200">
                <a:solidFill>
                  <a:schemeClr val="tx1"/>
                </a:solidFill>
                <a:effectLst/>
                <a:latin typeface="+mn-lt"/>
                <a:ea typeface="+mn-ea"/>
                <a:cs typeface="+mn-cs"/>
              </a:rPr>
              <a:t>: Thinking as a community gives people a sense of responsibility, which encourages action and cooperation.</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Explain that in the next session we will be looking and listening to others about how they serve their communities, so its important to remember the BUILD principles.</a:t>
            </a:r>
          </a:p>
          <a:p>
            <a:endParaRPr lang="en-GB"/>
          </a:p>
        </p:txBody>
      </p:sp>
      <p:sp>
        <p:nvSpPr>
          <p:cNvPr id="4" name="Slide Number Placeholder 3"/>
          <p:cNvSpPr>
            <a:spLocks noGrp="1"/>
          </p:cNvSpPr>
          <p:nvPr>
            <p:ph type="sldNum" sz="quarter" idx="5"/>
          </p:nvPr>
        </p:nvSpPr>
        <p:spPr/>
        <p:txBody>
          <a:bodyPr/>
          <a:lstStyle/>
          <a:p>
            <a:fld id="{4D7EA572-D5B9-4E3B-AB7F-CFBBC1EF4DAA}" type="slidenum">
              <a:rPr lang="en-GB" smtClean="0"/>
              <a:t>7</a:t>
            </a:fld>
            <a:endParaRPr lang="en-GB"/>
          </a:p>
        </p:txBody>
      </p:sp>
    </p:spTree>
    <p:extLst>
      <p:ext uri="{BB962C8B-B14F-4D97-AF65-F5344CB8AC3E}">
        <p14:creationId xmlns:p14="http://schemas.microsoft.com/office/powerpoint/2010/main" val="1550232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Initial thoughts from the pupils</a:t>
            </a:r>
          </a:p>
        </p:txBody>
      </p:sp>
      <p:sp>
        <p:nvSpPr>
          <p:cNvPr id="4" name="Slide Number Placeholder 3"/>
          <p:cNvSpPr>
            <a:spLocks noGrp="1"/>
          </p:cNvSpPr>
          <p:nvPr>
            <p:ph type="sldNum" sz="quarter" idx="5"/>
          </p:nvPr>
        </p:nvSpPr>
        <p:spPr/>
        <p:txBody>
          <a:bodyPr/>
          <a:lstStyle/>
          <a:p>
            <a:fld id="{4D7EA572-D5B9-4E3B-AB7F-CFBBC1EF4DAA}" type="slidenum">
              <a:rPr lang="en-GB" smtClean="0"/>
              <a:t>8</a:t>
            </a:fld>
            <a:endParaRPr lang="en-GB"/>
          </a:p>
        </p:txBody>
      </p:sp>
    </p:spTree>
    <p:extLst>
      <p:ext uri="{BB962C8B-B14F-4D97-AF65-F5344CB8AC3E}">
        <p14:creationId xmlns:p14="http://schemas.microsoft.com/office/powerpoint/2010/main" val="1464535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Recap: they will be looking and listening to others about how they serve and help their community</a:t>
            </a:r>
          </a:p>
          <a:p>
            <a:r>
              <a:rPr lang="en-GB" dirty="0"/>
              <a:t>Watch the video</a:t>
            </a:r>
          </a:p>
          <a:p>
            <a:r>
              <a:rPr lang="en-GB" dirty="0"/>
              <a:t>Ref: https://www.youtube.com/watch?time_continue=1&amp;v=ruW9GzcuFG4&amp;embeds_referring_euri=https%3A%2F%2Fhubblecontent.osi.office.net%2F&amp;source_ve_path=Mjg2NjY</a:t>
            </a:r>
          </a:p>
        </p:txBody>
      </p:sp>
      <p:sp>
        <p:nvSpPr>
          <p:cNvPr id="4" name="Slide Number Placeholder 3"/>
          <p:cNvSpPr>
            <a:spLocks noGrp="1"/>
          </p:cNvSpPr>
          <p:nvPr>
            <p:ph type="sldNum" sz="quarter" idx="5"/>
          </p:nvPr>
        </p:nvSpPr>
        <p:spPr/>
        <p:txBody>
          <a:bodyPr/>
          <a:lstStyle/>
          <a:p>
            <a:fld id="{4D7EA572-D5B9-4E3B-AB7F-CFBBC1EF4DAA}" type="slidenum">
              <a:rPr lang="en-GB" smtClean="0"/>
              <a:t>9</a:t>
            </a:fld>
            <a:endParaRPr lang="en-GB"/>
          </a:p>
        </p:txBody>
      </p:sp>
    </p:spTree>
    <p:extLst>
      <p:ext uri="{BB962C8B-B14F-4D97-AF65-F5344CB8AC3E}">
        <p14:creationId xmlns:p14="http://schemas.microsoft.com/office/powerpoint/2010/main" val="198305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68C1C-B5F8-2AFC-E1FB-1CB056361F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389F6E4-DF06-7933-CB67-D5E767A5D5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B25BED-9B3B-06FB-F93A-04DF6A441E6C}"/>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5" name="Footer Placeholder 4">
            <a:extLst>
              <a:ext uri="{FF2B5EF4-FFF2-40B4-BE49-F238E27FC236}">
                <a16:creationId xmlns:a16="http://schemas.microsoft.com/office/drawing/2014/main" id="{E7B23069-298D-9070-1277-CE563253C6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E768E0-C03E-D82C-01CB-7244B834FD1F}"/>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2769880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CFA19-8235-EE33-AC8E-2864D091B99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E04DC9F-1447-54CE-8901-4520005134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0AACD0-54DC-9E4C-A3E6-93C1AE57E99D}"/>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5" name="Footer Placeholder 4">
            <a:extLst>
              <a:ext uri="{FF2B5EF4-FFF2-40B4-BE49-F238E27FC236}">
                <a16:creationId xmlns:a16="http://schemas.microsoft.com/office/drawing/2014/main" id="{62021269-198C-1703-2AA4-1B8708A2F8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DEB9BC-17B7-00C0-68BC-2650B9418AB9}"/>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2208779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E40FA1-4950-0D2E-4D09-5EC0A93A4F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AE0B0D-2540-B2AB-BD57-D64011F639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BC390C-A4FA-C5A6-1BAF-65C21CEE6744}"/>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5" name="Footer Placeholder 4">
            <a:extLst>
              <a:ext uri="{FF2B5EF4-FFF2-40B4-BE49-F238E27FC236}">
                <a16:creationId xmlns:a16="http://schemas.microsoft.com/office/drawing/2014/main" id="{7C73C050-7351-AAA4-C7C6-FE4D70C079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F0A17C-B4E8-DF9D-CDCE-77DA2E5F0764}"/>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680094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D90B7-D876-50CA-F88A-35B764DBAB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0BC8B1-3A15-4336-D848-852FA8411B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54B24A-0F5E-D9A3-D957-86A013ABD927}"/>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5" name="Footer Placeholder 4">
            <a:extLst>
              <a:ext uri="{FF2B5EF4-FFF2-40B4-BE49-F238E27FC236}">
                <a16:creationId xmlns:a16="http://schemas.microsoft.com/office/drawing/2014/main" id="{EF35E1BF-CD7F-32E3-3CE7-FCD61E8739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35E9AD-441E-DDBE-B620-A9A2FD26EB62}"/>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323711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DBF1D-CBA0-7A83-3988-0C629CBC71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295A2A7-774B-8193-650B-F8934B0DA11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EF6387-FECA-D91B-0AF4-7FBFF651479D}"/>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5" name="Footer Placeholder 4">
            <a:extLst>
              <a:ext uri="{FF2B5EF4-FFF2-40B4-BE49-F238E27FC236}">
                <a16:creationId xmlns:a16="http://schemas.microsoft.com/office/drawing/2014/main" id="{38BB392A-D1EB-099D-D832-CB9D0B63D3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3C1D1A-EB27-22D8-54E9-2AB6B838A8A1}"/>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3210873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6216D-26DE-B82D-62EF-2C488C14E6E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7312496-600F-E038-83AE-3618D8350E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D12C8C-1878-8065-12AB-03F9851117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B3EDBFB-2F7B-22A7-1E67-D7D8D34E57BC}"/>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6" name="Footer Placeholder 5">
            <a:extLst>
              <a:ext uri="{FF2B5EF4-FFF2-40B4-BE49-F238E27FC236}">
                <a16:creationId xmlns:a16="http://schemas.microsoft.com/office/drawing/2014/main" id="{F6D0363C-D8AC-0655-DFE3-94EF543BFA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FC5052-350A-D0FF-6862-866AEBC7BC63}"/>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307362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854DC-F1C6-4551-E698-4E985CBC033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704C8A-CE37-85E9-4006-FEA728AC2A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253296-8E4F-1E94-B64A-0F83C68BFD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07A25A-C821-ABB2-1FC5-9D5116546A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C10B2C-E23B-B3A8-9693-33873C637A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FD59B8A-D0C7-A8A6-34FD-264E8B072DAB}"/>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8" name="Footer Placeholder 7">
            <a:extLst>
              <a:ext uri="{FF2B5EF4-FFF2-40B4-BE49-F238E27FC236}">
                <a16:creationId xmlns:a16="http://schemas.microsoft.com/office/drawing/2014/main" id="{0D291C86-3D33-08C0-CA5E-CDD89CCBBD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B652A91-203B-3B77-818D-6DD961DC034B}"/>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3279967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D1FE-87F4-E7EF-2C43-4F5ED3C516C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DED9F6F-EF26-7CF8-FEE4-6EE47B6856A7}"/>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4" name="Footer Placeholder 3">
            <a:extLst>
              <a:ext uri="{FF2B5EF4-FFF2-40B4-BE49-F238E27FC236}">
                <a16:creationId xmlns:a16="http://schemas.microsoft.com/office/drawing/2014/main" id="{2CB4864B-F622-D4F0-1261-7302FE09020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4E5313A-FE4B-17C8-725E-7E86E28C4F63}"/>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125134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5D34CD-C7A0-C3BA-0796-14F7EEFD604D}"/>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3" name="Footer Placeholder 2">
            <a:extLst>
              <a:ext uri="{FF2B5EF4-FFF2-40B4-BE49-F238E27FC236}">
                <a16:creationId xmlns:a16="http://schemas.microsoft.com/office/drawing/2014/main" id="{B37582DD-3222-319A-CFA1-7E6080D02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ADE6968-0F3F-40AD-1C80-3FB669228637}"/>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2721654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F66BB-7095-B84F-BC1B-ED34BE2CEC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7924A1C-680B-97F7-3672-0AD0DC5D88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8D623B4-BA6E-DB21-7152-ACF089948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5C9E4F-2987-8E3B-8178-890EAD699E45}"/>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6" name="Footer Placeholder 5">
            <a:extLst>
              <a:ext uri="{FF2B5EF4-FFF2-40B4-BE49-F238E27FC236}">
                <a16:creationId xmlns:a16="http://schemas.microsoft.com/office/drawing/2014/main" id="{02E1FD47-49A8-29E1-8F51-A9F43EA6C7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33BAFE-46D8-D325-05C5-013FBB2F9080}"/>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1745255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169D3-B8B3-3FFA-C227-FA7325CDA8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A3F8FF-5739-1623-FB0F-B22D3A134C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3D811AB-15F9-B6C8-94B4-18DC9FB163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723D-8149-0D3E-7F89-B131054E5791}"/>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6" name="Footer Placeholder 5">
            <a:extLst>
              <a:ext uri="{FF2B5EF4-FFF2-40B4-BE49-F238E27FC236}">
                <a16:creationId xmlns:a16="http://schemas.microsoft.com/office/drawing/2014/main" id="{E3255CCF-A3C5-3C77-B2F8-95E433A799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1AED06-0B4A-0B40-F3CE-51A16B64A072}"/>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1255154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5D4F86-2A1C-A983-CD81-50720485AF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6FEE4A-DF6D-7494-63EC-38249E120F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449CA7-84F6-0E32-94F4-24A8BB5F14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22EC92-5730-4AFA-AF13-E005610751B8}" type="datetimeFigureOut">
              <a:rPr lang="en-GB" smtClean="0"/>
              <a:t>29/08/2025</a:t>
            </a:fld>
            <a:endParaRPr lang="en-GB"/>
          </a:p>
        </p:txBody>
      </p:sp>
      <p:sp>
        <p:nvSpPr>
          <p:cNvPr id="5" name="Footer Placeholder 4">
            <a:extLst>
              <a:ext uri="{FF2B5EF4-FFF2-40B4-BE49-F238E27FC236}">
                <a16:creationId xmlns:a16="http://schemas.microsoft.com/office/drawing/2014/main" id="{441C46E5-FF57-12F7-7FDC-8F1140884D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A32B66A-098B-F552-49F6-DB63BD634F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CF3AA55-B92A-4728-8506-17CB1EFC55FF}" type="slidenum">
              <a:rPr lang="en-GB" smtClean="0"/>
              <a:t>‹#›</a:t>
            </a:fld>
            <a:endParaRPr lang="en-GB"/>
          </a:p>
        </p:txBody>
      </p:sp>
    </p:spTree>
    <p:extLst>
      <p:ext uri="{BB962C8B-B14F-4D97-AF65-F5344CB8AC3E}">
        <p14:creationId xmlns:p14="http://schemas.microsoft.com/office/powerpoint/2010/main" val="419072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qhU5JEd-XRo?start=61&amp;feature=oembed" TargetMode="Externa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QhYY9_m5uk0?feature=oembed" TargetMode="Externa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VkVkooLbcXU?feature=oembed"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qhU5JEd-XRo?start=61&amp;feature=oembed" TargetMode="External"/><Relationship Id="rId1" Type="http://schemas.openxmlformats.org/officeDocument/2006/relationships/video" Target="https://www.youtube.com/embed/ruW9GzcuFG4?feature=oembed" TargetMode="External"/><Relationship Id="rId6" Type="http://schemas.openxmlformats.org/officeDocument/2006/relationships/image" Target="../media/image16.jpeg"/><Relationship Id="rId5" Type="http://schemas.openxmlformats.org/officeDocument/2006/relationships/image" Target="../media/image12.jpe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www.youtube.com/embed/gkMwab5rz6g?feature=oembed" TargetMode="Externa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ifw4schools.co.u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openclipart.org/detail/28688/thumbs-up-smiley-by-skota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www.flickr.com/photos/id-iom/50505394251"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ruW9GzcuFG4?feature=oembed" TargetMode="Externa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C24DE1-397F-0634-6C6A-8829FA827089}"/>
              </a:ext>
            </a:extLst>
          </p:cNvPr>
          <p:cNvSpPr>
            <a:spLocks noGrp="1"/>
          </p:cNvSpPr>
          <p:nvPr>
            <p:ph type="ctrTitle"/>
          </p:nvPr>
        </p:nvSpPr>
        <p:spPr>
          <a:xfrm>
            <a:off x="640080" y="320040"/>
            <a:ext cx="6692827" cy="3892669"/>
          </a:xfrm>
        </p:spPr>
        <p:txBody>
          <a:bodyPr>
            <a:normAutofit/>
          </a:bodyPr>
          <a:lstStyle/>
          <a:p>
            <a:pPr algn="l"/>
            <a:br>
              <a:rPr lang="en-GB" sz="2400">
                <a:latin typeface="Abadi" panose="020B0604020104020204" pitchFamily="34" charset="0"/>
              </a:rPr>
            </a:br>
            <a:r>
              <a:rPr lang="en-GB" sz="6600">
                <a:latin typeface="Abadi" panose="020B0604020104020204" pitchFamily="34" charset="0"/>
              </a:rPr>
              <a:t>Interfaith Week 2025</a:t>
            </a:r>
          </a:p>
        </p:txBody>
      </p:sp>
      <p:sp>
        <p:nvSpPr>
          <p:cNvPr id="3" name="Subtitle 2">
            <a:extLst>
              <a:ext uri="{FF2B5EF4-FFF2-40B4-BE49-F238E27FC236}">
                <a16:creationId xmlns:a16="http://schemas.microsoft.com/office/drawing/2014/main" id="{966526BC-0B23-0868-36CE-E0AF39D91BDC}"/>
              </a:ext>
            </a:extLst>
          </p:cNvPr>
          <p:cNvSpPr>
            <a:spLocks noGrp="1"/>
          </p:cNvSpPr>
          <p:nvPr>
            <p:ph type="subTitle" idx="1"/>
          </p:nvPr>
        </p:nvSpPr>
        <p:spPr>
          <a:xfrm>
            <a:off x="640080" y="4631161"/>
            <a:ext cx="6692827" cy="1569486"/>
          </a:xfrm>
        </p:spPr>
        <p:txBody>
          <a:bodyPr>
            <a:normAutofit/>
          </a:bodyPr>
          <a:lstStyle/>
          <a:p>
            <a:pPr algn="l"/>
            <a:r>
              <a:rPr lang="en-GB" b="1">
                <a:latin typeface="Abadi" panose="020B0604020104020204" pitchFamily="34" charset="0"/>
              </a:rPr>
              <a:t>Community: Together We Serve</a:t>
            </a:r>
          </a:p>
          <a:p>
            <a:pPr algn="l"/>
            <a:r>
              <a:rPr lang="en-GB">
                <a:latin typeface="Abadi" panose="020B0604020104020204" pitchFamily="34" charset="0"/>
              </a:rPr>
              <a:t>EY/KS1</a:t>
            </a:r>
          </a:p>
          <a:p>
            <a:pPr algn="l"/>
            <a:r>
              <a:rPr lang="en-GB">
                <a:latin typeface="Abadi" panose="020B0604020104020204" pitchFamily="34" charset="0"/>
              </a:rPr>
              <a:t>Introduction</a:t>
            </a:r>
          </a:p>
        </p:txBody>
      </p:sp>
      <p:sp>
        <p:nvSpPr>
          <p:cNvPr id="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AI-generated content may be incorrect.">
            <a:extLst>
              <a:ext uri="{FF2B5EF4-FFF2-40B4-BE49-F238E27FC236}">
                <a16:creationId xmlns:a16="http://schemas.microsoft.com/office/drawing/2014/main" id="{D66290D3-6734-2CB0-139E-B7DC8FAD7E0F}"/>
              </a:ext>
            </a:extLst>
          </p:cNvPr>
          <p:cNvPicPr>
            <a:picLocks noChangeAspect="1"/>
          </p:cNvPicPr>
          <p:nvPr/>
        </p:nvPicPr>
        <p:blipFill rotWithShape="1">
          <a:blip r:embed="rId3"/>
          <a:srcRect l="13750" t="67407" r="19863" b="18025"/>
          <a:stretch>
            <a:fillRect/>
          </a:stretch>
        </p:blipFill>
        <p:spPr bwMode="auto">
          <a:xfrm>
            <a:off x="7597951" y="5162986"/>
            <a:ext cx="4200587" cy="608550"/>
          </a:xfrm>
          <a:prstGeom prst="rect">
            <a:avLst/>
          </a:prstGeom>
          <a:ln>
            <a:noFill/>
          </a:ln>
          <a:extLst>
            <a:ext uri="{53640926-AAD7-44D8-BBD7-CCE9431645EC}">
              <a14:shadowObscured xmlns:a14="http://schemas.microsoft.com/office/drawing/2010/main"/>
            </a:ext>
          </a:extLst>
        </p:spPr>
      </p:pic>
      <p:pic>
        <p:nvPicPr>
          <p:cNvPr id="8" name="Picture 7" descr="A screenshot of a computer&#10;&#10;AI-generated content may be incorrect.">
            <a:extLst>
              <a:ext uri="{FF2B5EF4-FFF2-40B4-BE49-F238E27FC236}">
                <a16:creationId xmlns:a16="http://schemas.microsoft.com/office/drawing/2014/main" id="{80C91AD2-1A21-EFC8-7F74-D85BFF0CA9E8}"/>
              </a:ext>
            </a:extLst>
          </p:cNvPr>
          <p:cNvPicPr>
            <a:picLocks noChangeAspect="1"/>
          </p:cNvPicPr>
          <p:nvPr/>
        </p:nvPicPr>
        <p:blipFill rotWithShape="1">
          <a:blip r:embed="rId3"/>
          <a:srcRect l="13889" t="39999" r="62222" b="49877"/>
          <a:stretch>
            <a:fillRect/>
          </a:stretch>
        </p:blipFill>
        <p:spPr bwMode="auto">
          <a:xfrm>
            <a:off x="9847899" y="5771536"/>
            <a:ext cx="1651082" cy="459792"/>
          </a:xfrm>
          <a:prstGeom prst="rect">
            <a:avLst/>
          </a:prstGeom>
          <a:ln>
            <a:noFill/>
          </a:ln>
          <a:extLst>
            <a:ext uri="{53640926-AAD7-44D8-BBD7-CCE9431645EC}">
              <a14:shadowObscured xmlns:a14="http://schemas.microsoft.com/office/drawing/2010/main"/>
            </a:ext>
          </a:extLst>
        </p:spPr>
      </p:pic>
      <p:pic>
        <p:nvPicPr>
          <p:cNvPr id="10" name="Picture 9" descr="A screenshot of a computer&#10;&#10;AI-generated content may be incorrect.">
            <a:extLst>
              <a:ext uri="{FF2B5EF4-FFF2-40B4-BE49-F238E27FC236}">
                <a16:creationId xmlns:a16="http://schemas.microsoft.com/office/drawing/2014/main" id="{E4A782C6-B943-0AA4-4880-3C84B95A328D}"/>
              </a:ext>
            </a:extLst>
          </p:cNvPr>
          <p:cNvPicPr>
            <a:picLocks noChangeAspect="1"/>
          </p:cNvPicPr>
          <p:nvPr/>
        </p:nvPicPr>
        <p:blipFill rotWithShape="1">
          <a:blip r:embed="rId3"/>
          <a:srcRect l="14305" t="51606" r="59863" b="34814"/>
          <a:stretch>
            <a:fillRect/>
          </a:stretch>
        </p:blipFill>
        <p:spPr bwMode="auto">
          <a:xfrm>
            <a:off x="8212458" y="5771536"/>
            <a:ext cx="1651082" cy="459792"/>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BE7D099C-0023-96D9-C913-8432AAEF2B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4390" y="810525"/>
            <a:ext cx="3867708" cy="3892669"/>
          </a:xfrm>
          <a:prstGeom prst="rect">
            <a:avLst/>
          </a:prstGeom>
        </p:spPr>
      </p:pic>
      <p:pic>
        <p:nvPicPr>
          <p:cNvPr id="4" name="Picture 3" descr="A logo for a company&#10;&#10;AI-generated content may be incorrect.">
            <a:extLst>
              <a:ext uri="{FF2B5EF4-FFF2-40B4-BE49-F238E27FC236}">
                <a16:creationId xmlns:a16="http://schemas.microsoft.com/office/drawing/2014/main" id="{3191F310-2613-85C7-5518-FE84977E1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7248" y="5771537"/>
            <a:ext cx="915293" cy="459792"/>
          </a:xfrm>
          <a:prstGeom prst="rect">
            <a:avLst/>
          </a:prstGeom>
        </p:spPr>
      </p:pic>
    </p:spTree>
    <p:extLst>
      <p:ext uri="{BB962C8B-B14F-4D97-AF65-F5344CB8AC3E}">
        <p14:creationId xmlns:p14="http://schemas.microsoft.com/office/powerpoint/2010/main" val="824359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40665-8FE4-026B-10BD-9128A04CFBF7}"/>
              </a:ext>
            </a:extLst>
          </p:cNvPr>
          <p:cNvSpPr>
            <a:spLocks noGrp="1"/>
          </p:cNvSpPr>
          <p:nvPr>
            <p:ph type="title"/>
          </p:nvPr>
        </p:nvSpPr>
        <p:spPr/>
        <p:txBody>
          <a:bodyPr/>
          <a:lstStyle/>
          <a:p>
            <a:r>
              <a:rPr lang="en-GB">
                <a:latin typeface="Abadi" panose="020B0604020104020204" pitchFamily="34" charset="0"/>
                <a:cs typeface="Calibri" panose="020F0502020204030204" pitchFamily="34" charset="0"/>
              </a:rPr>
              <a:t>What does helping the community look like?</a:t>
            </a:r>
          </a:p>
        </p:txBody>
      </p:sp>
      <p:pic>
        <p:nvPicPr>
          <p:cNvPr id="5" name="Picture 4" descr="Brick wall">
            <a:extLst>
              <a:ext uri="{FF2B5EF4-FFF2-40B4-BE49-F238E27FC236}">
                <a16:creationId xmlns:a16="http://schemas.microsoft.com/office/drawing/2014/main" id="{F2CFD364-F464-6406-19FB-7E2F7B6B2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42" y="2080985"/>
            <a:ext cx="4044043" cy="2696029"/>
          </a:xfrm>
          <a:prstGeom prst="rect">
            <a:avLst/>
          </a:prstGeom>
        </p:spPr>
      </p:pic>
      <p:sp>
        <p:nvSpPr>
          <p:cNvPr id="4" name="TextBox 3">
            <a:extLst>
              <a:ext uri="{FF2B5EF4-FFF2-40B4-BE49-F238E27FC236}">
                <a16:creationId xmlns:a16="http://schemas.microsoft.com/office/drawing/2014/main" id="{C7A9DB4B-B13D-F88D-0127-9FA50186615C}"/>
              </a:ext>
            </a:extLst>
          </p:cNvPr>
          <p:cNvSpPr txBox="1"/>
          <p:nvPr/>
        </p:nvSpPr>
        <p:spPr>
          <a:xfrm>
            <a:off x="5476618" y="1963231"/>
            <a:ext cx="6062240" cy="2677656"/>
          </a:xfrm>
          <a:prstGeom prst="rect">
            <a:avLst/>
          </a:prstGeom>
          <a:noFill/>
        </p:spPr>
        <p:txBody>
          <a:bodyPr wrap="square">
            <a:spAutoFit/>
          </a:bodyPr>
          <a:lstStyle/>
          <a:p>
            <a:pPr marL="342900" indent="-342900">
              <a:buFont typeface="Arial" panose="020B0604020202020204" pitchFamily="34" charset="0"/>
              <a:buChar char="•"/>
            </a:pPr>
            <a:r>
              <a:rPr lang="en-GB" sz="2800">
                <a:latin typeface="Abadi" panose="020B0604020104020204" pitchFamily="34" charset="0"/>
              </a:rPr>
              <a:t>How do you think the boy felt at the start of the video?  </a:t>
            </a:r>
          </a:p>
          <a:p>
            <a:pPr marL="342900" indent="-342900">
              <a:buFont typeface="Arial" panose="020B0604020202020204" pitchFamily="34" charset="0"/>
              <a:buChar char="•"/>
            </a:pPr>
            <a:r>
              <a:rPr lang="en-GB" sz="2800">
                <a:latin typeface="Abadi" panose="020B0604020104020204" pitchFamily="34" charset="0"/>
              </a:rPr>
              <a:t>How does he feel at the end? </a:t>
            </a:r>
          </a:p>
          <a:p>
            <a:pPr marL="342900" indent="-342900">
              <a:buFont typeface="Arial" panose="020B0604020202020204" pitchFamily="34" charset="0"/>
              <a:buChar char="•"/>
            </a:pPr>
            <a:r>
              <a:rPr lang="en-GB" sz="2800">
                <a:latin typeface="Abadi" panose="020B0604020104020204" pitchFamily="34" charset="0"/>
              </a:rPr>
              <a:t>How do you think the children felt who helped him?  </a:t>
            </a:r>
          </a:p>
          <a:p>
            <a:pPr marL="342900" indent="-342900">
              <a:buFont typeface="Arial" panose="020B0604020202020204" pitchFamily="34" charset="0"/>
              <a:buChar char="•"/>
            </a:pPr>
            <a:r>
              <a:rPr lang="en-GB" sz="2800">
                <a:latin typeface="Abadi" panose="020B0604020104020204" pitchFamily="34" charset="0"/>
              </a:rPr>
              <a:t>Why did they do it?</a:t>
            </a:r>
          </a:p>
        </p:txBody>
      </p:sp>
      <p:sp>
        <p:nvSpPr>
          <p:cNvPr id="7" name="Rectangle 6">
            <a:extLst>
              <a:ext uri="{FF2B5EF4-FFF2-40B4-BE49-F238E27FC236}">
                <a16:creationId xmlns:a16="http://schemas.microsoft.com/office/drawing/2014/main" id="{800D11AD-09A5-7805-94FA-56AEF52C4FD9}"/>
              </a:ext>
            </a:extLst>
          </p:cNvPr>
          <p:cNvSpPr/>
          <p:nvPr/>
        </p:nvSpPr>
        <p:spPr>
          <a:xfrm>
            <a:off x="2986268" y="5555848"/>
            <a:ext cx="6030410" cy="844952"/>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latin typeface="Abadi" panose="020B0604020104020204" pitchFamily="34" charset="0"/>
              </a:rPr>
              <a:t>Add your answers to the Word Wall from last lesson</a:t>
            </a:r>
          </a:p>
        </p:txBody>
      </p:sp>
    </p:spTree>
    <p:extLst>
      <p:ext uri="{BB962C8B-B14F-4D97-AF65-F5344CB8AC3E}">
        <p14:creationId xmlns:p14="http://schemas.microsoft.com/office/powerpoint/2010/main" val="105322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317E05-1395-EB2E-A9C5-9A2DEDB65829}"/>
              </a:ext>
            </a:extLst>
          </p:cNvPr>
          <p:cNvSpPr>
            <a:spLocks noGrp="1"/>
          </p:cNvSpPr>
          <p:nvPr>
            <p:ph type="title"/>
          </p:nvPr>
        </p:nvSpPr>
        <p:spPr>
          <a:xfrm>
            <a:off x="630918" y="643465"/>
            <a:ext cx="3895359" cy="1846615"/>
          </a:xfrm>
        </p:spPr>
        <p:txBody>
          <a:bodyPr anchor="b">
            <a:normAutofit/>
          </a:bodyPr>
          <a:lstStyle/>
          <a:p>
            <a:r>
              <a:rPr lang="en-GB" sz="3800">
                <a:latin typeface="Calibri" panose="020F0502020204030204" pitchFamily="34" charset="0"/>
                <a:cs typeface="Calibri" panose="020F0502020204030204" pitchFamily="34" charset="0"/>
              </a:rPr>
              <a:t>Would it be a community without kindness?</a:t>
            </a:r>
          </a:p>
        </p:txBody>
      </p:sp>
      <p:sp>
        <p:nvSpPr>
          <p:cNvPr id="14" name="sketch line">
            <a:extLst>
              <a:ext uri="{FF2B5EF4-FFF2-40B4-BE49-F238E27FC236}">
                <a16:creationId xmlns:a16="http://schemas.microsoft.com/office/drawing/2014/main" id="{0059B5C0-FEC8-4370-AF45-02E3AEF6F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659144"/>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FE736F7-F71C-38F8-EDF7-2D6467C1270D}"/>
              </a:ext>
            </a:extLst>
          </p:cNvPr>
          <p:cNvSpPr>
            <a:spLocks noGrp="1"/>
          </p:cNvSpPr>
          <p:nvPr>
            <p:ph idx="1"/>
          </p:nvPr>
        </p:nvSpPr>
        <p:spPr>
          <a:xfrm>
            <a:off x="630936" y="2807167"/>
            <a:ext cx="3895522" cy="3386399"/>
          </a:xfrm>
        </p:spPr>
        <p:txBody>
          <a:bodyPr>
            <a:normAutofit/>
          </a:bodyPr>
          <a:lstStyle/>
          <a:p>
            <a:r>
              <a:rPr lang="en-GB" sz="2200">
                <a:latin typeface="Calibri" panose="020F0502020204030204" pitchFamily="34" charset="0"/>
                <a:cs typeface="Calibri" panose="020F0502020204030204" pitchFamily="34" charset="0"/>
              </a:rPr>
              <a:t>What do you think each of these world views believe about community and kindness from the quotes?</a:t>
            </a:r>
          </a:p>
        </p:txBody>
      </p:sp>
      <p:pic>
        <p:nvPicPr>
          <p:cNvPr id="5" name="Picture 4" descr="A screenshot of a computer&#10;&#10;AI-generated content may be incorrect.">
            <a:extLst>
              <a:ext uri="{FF2B5EF4-FFF2-40B4-BE49-F238E27FC236}">
                <a16:creationId xmlns:a16="http://schemas.microsoft.com/office/drawing/2014/main" id="{54E4F6E9-64CE-7226-A7A4-3A3FBA2A12DE}"/>
              </a:ext>
            </a:extLst>
          </p:cNvPr>
          <p:cNvPicPr>
            <a:picLocks noChangeAspect="1"/>
          </p:cNvPicPr>
          <p:nvPr/>
        </p:nvPicPr>
        <p:blipFill>
          <a:blip r:embed="rId3"/>
          <a:srcRect l="60951" t="55634" r="28702" b="30344"/>
          <a:stretch>
            <a:fillRect/>
          </a:stretch>
        </p:blipFill>
        <p:spPr>
          <a:xfrm>
            <a:off x="4992624" y="666593"/>
            <a:ext cx="3099816" cy="2362841"/>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0ACD8E8A-AD39-81E9-5CD5-726D1AA326F0}"/>
              </a:ext>
            </a:extLst>
          </p:cNvPr>
          <p:cNvPicPr>
            <a:picLocks noChangeAspect="1"/>
          </p:cNvPicPr>
          <p:nvPr/>
        </p:nvPicPr>
        <p:blipFill>
          <a:blip r:embed="rId3"/>
          <a:srcRect l="39049" t="71495" r="50895" b="14330"/>
          <a:stretch>
            <a:fillRect/>
          </a:stretch>
        </p:blipFill>
        <p:spPr>
          <a:xfrm>
            <a:off x="8641861" y="643465"/>
            <a:ext cx="3169119" cy="2512840"/>
          </a:xfrm>
          <a:prstGeom prst="rect">
            <a:avLst/>
          </a:prstGeom>
        </p:spPr>
      </p:pic>
      <p:pic>
        <p:nvPicPr>
          <p:cNvPr id="4" name="Content Placeholder 6" descr="A screenshot of a computer&#10;&#10;AI-generated content may be incorrect.">
            <a:extLst>
              <a:ext uri="{FF2B5EF4-FFF2-40B4-BE49-F238E27FC236}">
                <a16:creationId xmlns:a16="http://schemas.microsoft.com/office/drawing/2014/main" id="{597A75C9-D293-D549-5384-A163002CE29B}"/>
              </a:ext>
            </a:extLst>
          </p:cNvPr>
          <p:cNvPicPr>
            <a:picLocks noChangeAspect="1"/>
          </p:cNvPicPr>
          <p:nvPr/>
        </p:nvPicPr>
        <p:blipFill>
          <a:blip r:embed="rId3"/>
          <a:srcRect l="39139" t="24274" r="51104" b="62237"/>
          <a:stretch>
            <a:fillRect/>
          </a:stretch>
        </p:blipFill>
        <p:spPr>
          <a:xfrm>
            <a:off x="4992624" y="3828566"/>
            <a:ext cx="2998851" cy="2331955"/>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72CF20BC-511F-7980-64F5-B311242F2724}"/>
              </a:ext>
            </a:extLst>
          </p:cNvPr>
          <p:cNvPicPr>
            <a:picLocks noChangeAspect="1"/>
          </p:cNvPicPr>
          <p:nvPr/>
        </p:nvPicPr>
        <p:blipFill>
          <a:blip r:embed="rId3"/>
          <a:srcRect l="49941" t="23820" r="39485" b="62170"/>
          <a:stretch>
            <a:fillRect/>
          </a:stretch>
        </p:blipFill>
        <p:spPr>
          <a:xfrm>
            <a:off x="8247887" y="3372210"/>
            <a:ext cx="3785616" cy="2821356"/>
          </a:xfrm>
          <a:prstGeom prst="rect">
            <a:avLst/>
          </a:prstGeom>
        </p:spPr>
      </p:pic>
    </p:spTree>
    <p:extLst>
      <p:ext uri="{BB962C8B-B14F-4D97-AF65-F5344CB8AC3E}">
        <p14:creationId xmlns:p14="http://schemas.microsoft.com/office/powerpoint/2010/main" val="1157534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36D26-56B1-568F-AE4E-9F38375194C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115C550-9E12-2E0B-691F-7248FE06DD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90C6A9-79E1-8CFC-030A-BBC2446409F4}"/>
              </a:ext>
            </a:extLst>
          </p:cNvPr>
          <p:cNvSpPr>
            <a:spLocks noGrp="1"/>
          </p:cNvSpPr>
          <p:nvPr>
            <p:ph type="title"/>
          </p:nvPr>
        </p:nvSpPr>
        <p:spPr>
          <a:xfrm>
            <a:off x="630918" y="643465"/>
            <a:ext cx="3895359" cy="1846615"/>
          </a:xfrm>
        </p:spPr>
        <p:txBody>
          <a:bodyPr anchor="b">
            <a:normAutofit/>
          </a:bodyPr>
          <a:lstStyle/>
          <a:p>
            <a:r>
              <a:rPr lang="en-GB" sz="3800">
                <a:latin typeface="Calibri" panose="020F0502020204030204" pitchFamily="34" charset="0"/>
                <a:cs typeface="Calibri" panose="020F0502020204030204" pitchFamily="34" charset="0"/>
              </a:rPr>
              <a:t>Would it be a community without kindness?</a:t>
            </a:r>
          </a:p>
        </p:txBody>
      </p:sp>
      <p:sp>
        <p:nvSpPr>
          <p:cNvPr id="14" name="sketch line">
            <a:extLst>
              <a:ext uri="{FF2B5EF4-FFF2-40B4-BE49-F238E27FC236}">
                <a16:creationId xmlns:a16="http://schemas.microsoft.com/office/drawing/2014/main" id="{42A194CB-793A-5D52-FAE7-6C4715B68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659144"/>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3A69A17-3B97-9597-D774-4C27E5639BAB}"/>
              </a:ext>
            </a:extLst>
          </p:cNvPr>
          <p:cNvSpPr>
            <a:spLocks noGrp="1"/>
          </p:cNvSpPr>
          <p:nvPr>
            <p:ph idx="1"/>
          </p:nvPr>
        </p:nvSpPr>
        <p:spPr>
          <a:xfrm>
            <a:off x="630936" y="2807167"/>
            <a:ext cx="3895522" cy="3386399"/>
          </a:xfrm>
        </p:spPr>
        <p:txBody>
          <a:bodyPr>
            <a:normAutofit/>
          </a:bodyPr>
          <a:lstStyle/>
          <a:p>
            <a:r>
              <a:rPr lang="en-GB" sz="2200">
                <a:latin typeface="Calibri" panose="020F0502020204030204" pitchFamily="34" charset="0"/>
                <a:cs typeface="Calibri" panose="020F0502020204030204" pitchFamily="34" charset="0"/>
              </a:rPr>
              <a:t>Which of these words taken from the quotes on the previous slide do you think is the most important?</a:t>
            </a:r>
          </a:p>
          <a:p>
            <a:pPr marL="0" indent="0">
              <a:buNone/>
            </a:pPr>
            <a:endParaRPr lang="en-GB" sz="2200">
              <a:latin typeface="Calibri" panose="020F0502020204030204" pitchFamily="34" charset="0"/>
              <a:cs typeface="Calibri" panose="020F0502020204030204" pitchFamily="34" charset="0"/>
            </a:endParaRPr>
          </a:p>
          <a:p>
            <a:r>
              <a:rPr lang="en-GB" sz="2200">
                <a:latin typeface="Calibri" panose="020F0502020204030204" pitchFamily="34" charset="0"/>
                <a:cs typeface="Calibri" panose="020F0502020204030204" pitchFamily="34" charset="0"/>
              </a:rPr>
              <a:t>Why?</a:t>
            </a:r>
          </a:p>
        </p:txBody>
      </p:sp>
      <p:sp>
        <p:nvSpPr>
          <p:cNvPr id="8" name="Rectangle 7">
            <a:extLst>
              <a:ext uri="{FF2B5EF4-FFF2-40B4-BE49-F238E27FC236}">
                <a16:creationId xmlns:a16="http://schemas.microsoft.com/office/drawing/2014/main" id="{CB8AFD0D-A005-9A1A-1066-5ABBEF2C581C}"/>
              </a:ext>
            </a:extLst>
          </p:cNvPr>
          <p:cNvSpPr/>
          <p:nvPr/>
        </p:nvSpPr>
        <p:spPr>
          <a:xfrm>
            <a:off x="6213761" y="1252537"/>
            <a:ext cx="2247900" cy="1952625"/>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badi" panose="020B0604020104020204" pitchFamily="34" charset="0"/>
              </a:rPr>
              <a:t>Kind manners</a:t>
            </a:r>
          </a:p>
        </p:txBody>
      </p:sp>
      <p:sp>
        <p:nvSpPr>
          <p:cNvPr id="9" name="Rectangle 8">
            <a:extLst>
              <a:ext uri="{FF2B5EF4-FFF2-40B4-BE49-F238E27FC236}">
                <a16:creationId xmlns:a16="http://schemas.microsoft.com/office/drawing/2014/main" id="{526DDF9F-B2C0-00A9-C3F6-FD21D967B8D5}"/>
              </a:ext>
            </a:extLst>
          </p:cNvPr>
          <p:cNvSpPr/>
          <p:nvPr/>
        </p:nvSpPr>
        <p:spPr>
          <a:xfrm>
            <a:off x="9261056" y="1252536"/>
            <a:ext cx="2247900" cy="1952625"/>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badi" panose="020B0604020104020204" pitchFamily="34" charset="0"/>
              </a:rPr>
              <a:t>Generosity</a:t>
            </a:r>
          </a:p>
        </p:txBody>
      </p:sp>
      <p:sp>
        <p:nvSpPr>
          <p:cNvPr id="10" name="Rectangle 9">
            <a:extLst>
              <a:ext uri="{FF2B5EF4-FFF2-40B4-BE49-F238E27FC236}">
                <a16:creationId xmlns:a16="http://schemas.microsoft.com/office/drawing/2014/main" id="{7D7F5D86-622D-3DB1-6310-8592A6BA9EAE}"/>
              </a:ext>
            </a:extLst>
          </p:cNvPr>
          <p:cNvSpPr/>
          <p:nvPr/>
        </p:nvSpPr>
        <p:spPr>
          <a:xfrm>
            <a:off x="6213761" y="4629150"/>
            <a:ext cx="2247900" cy="1952625"/>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badi" panose="020B0604020104020204" pitchFamily="34" charset="0"/>
              </a:rPr>
              <a:t>Love</a:t>
            </a:r>
          </a:p>
        </p:txBody>
      </p:sp>
      <p:sp>
        <p:nvSpPr>
          <p:cNvPr id="11" name="Rectangle 10">
            <a:extLst>
              <a:ext uri="{FF2B5EF4-FFF2-40B4-BE49-F238E27FC236}">
                <a16:creationId xmlns:a16="http://schemas.microsoft.com/office/drawing/2014/main" id="{A0F1C3EA-D467-8E93-2D55-004511E809B3}"/>
              </a:ext>
            </a:extLst>
          </p:cNvPr>
          <p:cNvSpPr/>
          <p:nvPr/>
        </p:nvSpPr>
        <p:spPr>
          <a:xfrm>
            <a:off x="9261056" y="4629150"/>
            <a:ext cx="2247900" cy="1952625"/>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badi" panose="020B0604020104020204" pitchFamily="34" charset="0"/>
              </a:rPr>
              <a:t>Goodness</a:t>
            </a:r>
          </a:p>
        </p:txBody>
      </p:sp>
    </p:spTree>
    <p:extLst>
      <p:ext uri="{BB962C8B-B14F-4D97-AF65-F5344CB8AC3E}">
        <p14:creationId xmlns:p14="http://schemas.microsoft.com/office/powerpoint/2010/main" val="2888076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5E3D3-B2DC-BA10-DA8C-BBCBE6EF09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8E8A14-BB74-E3E9-CB03-05E30E2465CB}"/>
              </a:ext>
            </a:extLst>
          </p:cNvPr>
          <p:cNvSpPr>
            <a:spLocks noGrp="1"/>
          </p:cNvSpPr>
          <p:nvPr>
            <p:ph type="title"/>
          </p:nvPr>
        </p:nvSpPr>
        <p:spPr/>
        <p:txBody>
          <a:bodyPr/>
          <a:lstStyle/>
          <a:p>
            <a:r>
              <a:rPr lang="en-GB">
                <a:latin typeface="Abadi" panose="020B0604020104020204" pitchFamily="34" charset="0"/>
                <a:cs typeface="Calibri" panose="020F0502020204030204" pitchFamily="34" charset="0"/>
              </a:rPr>
              <a:t>Community</a:t>
            </a:r>
          </a:p>
        </p:txBody>
      </p:sp>
      <p:sp>
        <p:nvSpPr>
          <p:cNvPr id="3" name="Content Placeholder 2">
            <a:extLst>
              <a:ext uri="{FF2B5EF4-FFF2-40B4-BE49-F238E27FC236}">
                <a16:creationId xmlns:a16="http://schemas.microsoft.com/office/drawing/2014/main" id="{668F4AE6-78BF-C25E-132D-87085821C452}"/>
              </a:ext>
            </a:extLst>
          </p:cNvPr>
          <p:cNvSpPr>
            <a:spLocks noGrp="1"/>
          </p:cNvSpPr>
          <p:nvPr>
            <p:ph idx="1"/>
          </p:nvPr>
        </p:nvSpPr>
        <p:spPr>
          <a:xfrm>
            <a:off x="838200" y="1825625"/>
            <a:ext cx="10515600" cy="688975"/>
          </a:xfrm>
        </p:spPr>
        <p:txBody>
          <a:bodyPr/>
          <a:lstStyle/>
          <a:p>
            <a:pPr marL="0" indent="0">
              <a:buNone/>
            </a:pPr>
            <a:r>
              <a:rPr lang="en-GB">
                <a:latin typeface="Abadi" panose="020B0604020104020204" pitchFamily="34" charset="0"/>
                <a:cs typeface="Calibri" panose="020F0502020204030204" pitchFamily="34" charset="0"/>
              </a:rPr>
              <a:t>Can you remember what community means?</a:t>
            </a:r>
          </a:p>
          <a:p>
            <a:pPr marL="0" indent="0">
              <a:buNone/>
            </a:pPr>
            <a:endParaRPr lang="en-GB">
              <a:latin typeface="Abadi" panose="020B0604020104020204" pitchFamily="34" charset="0"/>
              <a:cs typeface="Calibri" panose="020F0502020204030204" pitchFamily="34" charset="0"/>
            </a:endParaRPr>
          </a:p>
          <a:p>
            <a:endParaRPr lang="en-GB">
              <a:latin typeface="Abadi" panose="020B0604020104020204" pitchFamily="34" charset="0"/>
              <a:cs typeface="Calibri" panose="020F0502020204030204" pitchFamily="34" charset="0"/>
            </a:endParaRPr>
          </a:p>
          <a:p>
            <a:endParaRPr lang="en-GB">
              <a:latin typeface="Abadi" panose="020B0604020104020204" pitchFamily="34" charset="0"/>
              <a:cs typeface="Calibri" panose="020F0502020204030204" pitchFamily="34" charset="0"/>
            </a:endParaRPr>
          </a:p>
          <a:p>
            <a:endParaRPr lang="en-GB">
              <a:latin typeface="Abadi" panose="020B0604020104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89727A-4C45-DBB0-597E-0E2468713B56}"/>
              </a:ext>
            </a:extLst>
          </p:cNvPr>
          <p:cNvSpPr txBox="1"/>
          <p:nvPr/>
        </p:nvSpPr>
        <p:spPr>
          <a:xfrm>
            <a:off x="3476625" y="5101709"/>
            <a:ext cx="6096000" cy="523220"/>
          </a:xfrm>
          <a:prstGeom prst="rect">
            <a:avLst/>
          </a:prstGeom>
          <a:noFill/>
        </p:spPr>
        <p:txBody>
          <a:bodyPr wrap="square">
            <a:spAutoFit/>
          </a:bodyPr>
          <a:lstStyle/>
          <a:p>
            <a:r>
              <a:rPr lang="en-GB" sz="2800">
                <a:latin typeface="Abadi" panose="020B0604020104020204" pitchFamily="34" charset="0"/>
                <a:cs typeface="Calibri" panose="020F0502020204030204" pitchFamily="34" charset="0"/>
              </a:rPr>
              <a:t>What have you learnt today?</a:t>
            </a:r>
          </a:p>
        </p:txBody>
      </p:sp>
      <p:pic>
        <p:nvPicPr>
          <p:cNvPr id="9" name="Picture 8">
            <a:extLst>
              <a:ext uri="{FF2B5EF4-FFF2-40B4-BE49-F238E27FC236}">
                <a16:creationId xmlns:a16="http://schemas.microsoft.com/office/drawing/2014/main" id="{4D0D2F77-26AE-A288-850B-7B37C21FCEED}"/>
              </a:ext>
            </a:extLst>
          </p:cNvPr>
          <p:cNvPicPr>
            <a:picLocks noChangeAspect="1"/>
          </p:cNvPicPr>
          <p:nvPr/>
        </p:nvPicPr>
        <p:blipFill>
          <a:blip r:embed="rId3"/>
          <a:srcRect l="34610" t="33888" r="6875" b="40139"/>
          <a:stretch>
            <a:fillRect/>
          </a:stretch>
        </p:blipFill>
        <p:spPr>
          <a:xfrm>
            <a:off x="2528887" y="2743200"/>
            <a:ext cx="7134226" cy="1781175"/>
          </a:xfrm>
          <a:prstGeom prst="rect">
            <a:avLst/>
          </a:prstGeom>
        </p:spPr>
      </p:pic>
    </p:spTree>
    <p:extLst>
      <p:ext uri="{BB962C8B-B14F-4D97-AF65-F5344CB8AC3E}">
        <p14:creationId xmlns:p14="http://schemas.microsoft.com/office/powerpoint/2010/main" val="388274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10635-6EDE-1314-A984-B5106C03D470}"/>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CB701D7-2AC0-A904-14B6-0316C0BBA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3118F0B-F53C-1E5A-8F0B-1377ACAA9539}"/>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6600">
                <a:latin typeface="Abadi" panose="020B0604020104020204" pitchFamily="34" charset="0"/>
              </a:rPr>
              <a:t>3. How can we serve our community?</a:t>
            </a:r>
          </a:p>
        </p:txBody>
      </p:sp>
      <p:pic>
        <p:nvPicPr>
          <p:cNvPr id="7" name="Picture 6" descr="Colorful overlapping people icons">
            <a:extLst>
              <a:ext uri="{FF2B5EF4-FFF2-40B4-BE49-F238E27FC236}">
                <a16:creationId xmlns:a16="http://schemas.microsoft.com/office/drawing/2014/main" id="{635D9510-88D1-4B91-0458-0CDA8DE0791A}"/>
              </a:ext>
            </a:extLst>
          </p:cNvPr>
          <p:cNvPicPr>
            <a:picLocks noChangeAspect="1"/>
          </p:cNvPicPr>
          <p:nvPr/>
        </p:nvPicPr>
        <p:blipFill>
          <a:blip r:embed="rId3">
            <a:extLst>
              <a:ext uri="{28A0092B-C50C-407E-A947-70E740481C1C}">
                <a14:useLocalDpi xmlns:a14="http://schemas.microsoft.com/office/drawing/2010/main" val="0"/>
              </a:ext>
            </a:extLst>
          </a:blip>
          <a:srcRect l="28579" r="13383"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018380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6911FDD-8F8F-6FAE-23AD-D608A9D8155E}"/>
              </a:ext>
            </a:extLst>
          </p:cNvPr>
          <p:cNvSpPr>
            <a:spLocks noGrp="1"/>
          </p:cNvSpPr>
          <p:nvPr>
            <p:ph type="title"/>
          </p:nvPr>
        </p:nvSpPr>
        <p:spPr>
          <a:xfrm>
            <a:off x="838200" y="365125"/>
            <a:ext cx="10515600" cy="1325563"/>
          </a:xfrm>
        </p:spPr>
        <p:txBody>
          <a:bodyPr/>
          <a:lstStyle/>
          <a:p>
            <a:r>
              <a:rPr lang="en-GB">
                <a:latin typeface="Abadi" panose="020B0604020104020204" pitchFamily="34" charset="0"/>
                <a:cs typeface="Calibri" panose="020F0502020204030204" pitchFamily="34" charset="0"/>
              </a:rPr>
              <a:t>The Long Spoons</a:t>
            </a:r>
          </a:p>
        </p:txBody>
      </p:sp>
      <p:pic>
        <p:nvPicPr>
          <p:cNvPr id="5" name="Online Media 4" title="One Human Family, Food for All">
            <a:hlinkClick r:id="" action="ppaction://media"/>
            <a:extLst>
              <a:ext uri="{FF2B5EF4-FFF2-40B4-BE49-F238E27FC236}">
                <a16:creationId xmlns:a16="http://schemas.microsoft.com/office/drawing/2014/main" id="{1100A8B8-85DA-055C-6F4D-3D384B507179}"/>
              </a:ext>
            </a:extLst>
          </p:cNvPr>
          <p:cNvPicPr>
            <a:picLocks noRot="1" noChangeAspect="1"/>
          </p:cNvPicPr>
          <p:nvPr>
            <a:videoFile r:link="rId1"/>
          </p:nvPr>
        </p:nvPicPr>
        <p:blipFill>
          <a:blip r:embed="rId4"/>
          <a:stretch>
            <a:fillRect/>
          </a:stretch>
        </p:blipFill>
        <p:spPr>
          <a:xfrm>
            <a:off x="624840" y="1417320"/>
            <a:ext cx="10942320" cy="5265045"/>
          </a:xfrm>
          <a:prstGeom prst="rect">
            <a:avLst/>
          </a:prstGeom>
        </p:spPr>
      </p:pic>
    </p:spTree>
    <p:extLst>
      <p:ext uri="{BB962C8B-B14F-4D97-AF65-F5344CB8AC3E}">
        <p14:creationId xmlns:p14="http://schemas.microsoft.com/office/powerpoint/2010/main" val="318545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6911FDD-8F8F-6FAE-23AD-D608A9D8155E}"/>
              </a:ext>
            </a:extLst>
          </p:cNvPr>
          <p:cNvSpPr>
            <a:spLocks noGrp="1"/>
          </p:cNvSpPr>
          <p:nvPr>
            <p:ph type="title"/>
          </p:nvPr>
        </p:nvSpPr>
        <p:spPr>
          <a:xfrm>
            <a:off x="640080" y="329184"/>
            <a:ext cx="6894576" cy="1783080"/>
          </a:xfrm>
        </p:spPr>
        <p:txBody>
          <a:bodyPr anchor="b">
            <a:normAutofit/>
          </a:bodyPr>
          <a:lstStyle/>
          <a:p>
            <a:r>
              <a:rPr lang="en-GB" sz="6100">
                <a:latin typeface="Abadi" panose="020B0604020104020204" pitchFamily="34" charset="0"/>
                <a:cs typeface="Calibri" panose="020F0502020204030204" pitchFamily="34" charset="0"/>
              </a:rPr>
              <a:t>Who should we help?</a:t>
            </a:r>
          </a:p>
        </p:txBody>
      </p:sp>
      <p:sp>
        <p:nvSpPr>
          <p:cNvPr id="20"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3698C0E-F90E-FC8B-DA6C-D50AFD4E7FE0}"/>
              </a:ext>
            </a:extLst>
          </p:cNvPr>
          <p:cNvSpPr>
            <a:spLocks noGrp="1"/>
          </p:cNvSpPr>
          <p:nvPr>
            <p:ph idx="1"/>
          </p:nvPr>
        </p:nvSpPr>
        <p:spPr>
          <a:xfrm>
            <a:off x="640080" y="2706624"/>
            <a:ext cx="6894576" cy="3483864"/>
          </a:xfrm>
        </p:spPr>
        <p:txBody>
          <a:bodyPr>
            <a:normAutofit fontScale="85000" lnSpcReduction="20000"/>
          </a:bodyPr>
          <a:lstStyle/>
          <a:p>
            <a:pPr>
              <a:buFont typeface="Courier New" panose="02070309020205020404" pitchFamily="49" charset="0"/>
              <a:buChar char="o"/>
            </a:pPr>
            <a:r>
              <a:rPr lang="en-GB" sz="2400">
                <a:latin typeface="Abadi" panose="020B0604020104020204" pitchFamily="34" charset="0"/>
                <a:cs typeface="Calibri" panose="020F0502020204030204" pitchFamily="34" charset="0"/>
              </a:rPr>
              <a:t>At the start of the clip the community doesn’t help or serve each other.  What happens because of this?  </a:t>
            </a:r>
          </a:p>
          <a:p>
            <a:pPr marL="0" indent="0">
              <a:buNone/>
            </a:pPr>
            <a:endParaRPr lang="en-GB" sz="2400">
              <a:latin typeface="Abadi" panose="020B0604020104020204" pitchFamily="34" charset="0"/>
              <a:cs typeface="Calibri" panose="020F0502020204030204" pitchFamily="34" charset="0"/>
            </a:endParaRPr>
          </a:p>
          <a:p>
            <a:pPr>
              <a:buFont typeface="Courier New" panose="02070309020205020404" pitchFamily="49" charset="0"/>
              <a:buChar char="o"/>
            </a:pPr>
            <a:r>
              <a:rPr lang="en-GB" sz="2400">
                <a:latin typeface="Abadi" panose="020B0604020104020204" pitchFamily="34" charset="0"/>
                <a:cs typeface="Calibri" panose="020F0502020204030204" pitchFamily="34" charset="0"/>
              </a:rPr>
              <a:t>What happens at the end of the clip? How does it reflect your word wall/ideas about kindness?</a:t>
            </a:r>
          </a:p>
          <a:p>
            <a:pPr>
              <a:buFont typeface="Courier New" panose="02070309020205020404" pitchFamily="49" charset="0"/>
              <a:buChar char="o"/>
            </a:pPr>
            <a:endParaRPr lang="en-GB" sz="2400">
              <a:latin typeface="Abadi" panose="020B0604020104020204" pitchFamily="34" charset="0"/>
              <a:cs typeface="Calibri" panose="020F0502020204030204" pitchFamily="34" charset="0"/>
            </a:endParaRPr>
          </a:p>
          <a:p>
            <a:r>
              <a:rPr lang="en-GB" sz="2400">
                <a:latin typeface="Abadi" panose="020B0604020104020204" pitchFamily="34" charset="0"/>
                <a:cs typeface="Calibri" panose="020F0502020204030204" pitchFamily="34" charset="0"/>
              </a:rPr>
              <a:t>Think about the word service. The people in the story served each other food, but which of the other words (from your word-wall) did this show?</a:t>
            </a:r>
          </a:p>
          <a:p>
            <a:endParaRPr lang="en-GB" sz="2400">
              <a:latin typeface="Abadi" panose="020B0604020104020204" pitchFamily="34" charset="0"/>
              <a:cs typeface="Calibri" panose="020F0502020204030204" pitchFamily="34" charset="0"/>
            </a:endParaRPr>
          </a:p>
          <a:p>
            <a:r>
              <a:rPr lang="en-GB" sz="2400">
                <a:latin typeface="Abadi" panose="020B0604020104020204" pitchFamily="34" charset="0"/>
                <a:cs typeface="Calibri" panose="020F0502020204030204" pitchFamily="34" charset="0"/>
              </a:rPr>
              <a:t>Did you notice that everyone served each other – how did this show equality?</a:t>
            </a:r>
          </a:p>
          <a:p>
            <a:pPr>
              <a:buFont typeface="Courier New" panose="02070309020205020404" pitchFamily="49" charset="0"/>
              <a:buChar char="o"/>
            </a:pPr>
            <a:endParaRPr lang="en-GB" sz="2200">
              <a:latin typeface="Calibri" panose="020F0502020204030204" pitchFamily="34" charset="0"/>
              <a:cs typeface="Calibri" panose="020F0502020204030204" pitchFamily="34" charset="0"/>
            </a:endParaRPr>
          </a:p>
          <a:p>
            <a:endParaRPr lang="en-GB" sz="2200"/>
          </a:p>
        </p:txBody>
      </p:sp>
      <p:pic>
        <p:nvPicPr>
          <p:cNvPr id="13" name="Picture 12" descr="Close up of meal">
            <a:extLst>
              <a:ext uri="{FF2B5EF4-FFF2-40B4-BE49-F238E27FC236}">
                <a16:creationId xmlns:a16="http://schemas.microsoft.com/office/drawing/2014/main" id="{5DCCEF8B-5B8D-C389-6F98-070D62D00E5E}"/>
              </a:ext>
            </a:extLst>
          </p:cNvPr>
          <p:cNvPicPr>
            <a:picLocks noChangeAspect="1"/>
          </p:cNvPicPr>
          <p:nvPr/>
        </p:nvPicPr>
        <p:blipFill>
          <a:blip r:embed="rId3">
            <a:extLst>
              <a:ext uri="{28A0092B-C50C-407E-A947-70E740481C1C}">
                <a14:useLocalDpi xmlns:a14="http://schemas.microsoft.com/office/drawing/2010/main" val="0"/>
              </a:ext>
            </a:extLst>
          </a:blip>
          <a:srcRect t="13824" r="-3" b="17054"/>
          <a:stretch>
            <a:fillRect/>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11" name="Picture 10" descr="Feeding a baby">
            <a:extLst>
              <a:ext uri="{FF2B5EF4-FFF2-40B4-BE49-F238E27FC236}">
                <a16:creationId xmlns:a16="http://schemas.microsoft.com/office/drawing/2014/main" id="{4FE1D7E0-767A-0100-9151-07368F43B416}"/>
              </a:ext>
            </a:extLst>
          </p:cNvPr>
          <p:cNvPicPr>
            <a:picLocks noChangeAspect="1"/>
          </p:cNvPicPr>
          <p:nvPr/>
        </p:nvPicPr>
        <p:blipFill>
          <a:blip r:embed="rId4">
            <a:extLst>
              <a:ext uri="{28A0092B-C50C-407E-A947-70E740481C1C}">
                <a14:useLocalDpi xmlns:a14="http://schemas.microsoft.com/office/drawing/2010/main" val="0"/>
              </a:ext>
            </a:extLst>
          </a:blip>
          <a:srcRect r="-1" b="4107"/>
          <a:stretch>
            <a:fillRect/>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20636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1A3CA2-2146-A417-BADA-3069D6617E21}"/>
              </a:ext>
            </a:extLst>
          </p:cNvPr>
          <p:cNvSpPr>
            <a:spLocks noGrp="1"/>
          </p:cNvSpPr>
          <p:nvPr>
            <p:ph type="title"/>
          </p:nvPr>
        </p:nvSpPr>
        <p:spPr>
          <a:xfrm>
            <a:off x="572493" y="238539"/>
            <a:ext cx="11018520" cy="1434415"/>
          </a:xfrm>
        </p:spPr>
        <p:txBody>
          <a:bodyPr anchor="b">
            <a:normAutofit/>
          </a:bodyPr>
          <a:lstStyle/>
          <a:p>
            <a:r>
              <a:rPr lang="en-GB" sz="5400">
                <a:latin typeface="Abadi" panose="020B0604020104020204" pitchFamily="34" charset="0"/>
                <a:cs typeface="Calibri" panose="020F0502020204030204" pitchFamily="34" charset="0"/>
              </a:rPr>
              <a:t>What do we mean by service?</a:t>
            </a:r>
          </a:p>
        </p:txBody>
      </p:sp>
      <p:sp>
        <p:nvSpPr>
          <p:cNvPr id="103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7D6395-49EB-1677-6208-4036D24FDD2D}"/>
              </a:ext>
            </a:extLst>
          </p:cNvPr>
          <p:cNvSpPr>
            <a:spLocks noGrp="1"/>
          </p:cNvSpPr>
          <p:nvPr>
            <p:ph idx="1"/>
          </p:nvPr>
        </p:nvSpPr>
        <p:spPr>
          <a:xfrm>
            <a:off x="572493" y="2071316"/>
            <a:ext cx="6713552" cy="4119172"/>
          </a:xfrm>
        </p:spPr>
        <p:txBody>
          <a:bodyPr anchor="t">
            <a:normAutofit/>
          </a:bodyPr>
          <a:lstStyle/>
          <a:p>
            <a:endParaRPr lang="en-GB" sz="2200" dirty="0">
              <a:latin typeface="Abadi" panose="020B0604020104020204" pitchFamily="34" charset="0"/>
              <a:cs typeface="Calibri" panose="020F0502020204030204" pitchFamily="34" charset="0"/>
            </a:endParaRPr>
          </a:p>
          <a:p>
            <a:r>
              <a:rPr lang="en-GB" sz="2200" dirty="0">
                <a:latin typeface="Abadi" panose="020B0604020104020204" pitchFamily="34" charset="0"/>
                <a:cs typeface="Calibri" panose="020F0502020204030204" pitchFamily="34" charset="0"/>
              </a:rPr>
              <a:t>Read or watch the story of Muhammad (PBUH) and the old woman. </a:t>
            </a:r>
          </a:p>
          <a:p>
            <a:r>
              <a:rPr lang="en-GB" sz="2200" dirty="0">
                <a:latin typeface="Abadi" panose="020B0604020104020204" pitchFamily="34" charset="0"/>
                <a:cs typeface="Calibri" panose="020F0502020204030204" pitchFamily="34" charset="0"/>
              </a:rPr>
              <a:t>What acts of service or kindness did he show? </a:t>
            </a:r>
          </a:p>
          <a:p>
            <a:r>
              <a:rPr lang="en-GB" sz="2200" dirty="0">
                <a:latin typeface="Abadi" panose="020B0604020104020204" pitchFamily="34" charset="0"/>
                <a:cs typeface="Calibri" panose="020F0502020204030204" pitchFamily="34" charset="0"/>
              </a:rPr>
              <a:t>Did it mean more that it was to someone who didn’t show kindness to him at first? </a:t>
            </a:r>
          </a:p>
          <a:p>
            <a:r>
              <a:rPr lang="en-GB" sz="2200" dirty="0">
                <a:latin typeface="Abadi" panose="020B0604020104020204" pitchFamily="34" charset="0"/>
                <a:cs typeface="Calibri" panose="020F0502020204030204" pitchFamily="34" charset="0"/>
              </a:rPr>
              <a:t>Does this make a difference to the value of service/kindness that Muhammad showed?</a:t>
            </a:r>
          </a:p>
        </p:txBody>
      </p:sp>
      <p:pic>
        <p:nvPicPr>
          <p:cNvPr id="1028" name="Picture 4" descr="Symbol of islam and mosque ramadan Royalty Free Vector Image">
            <a:extLst>
              <a:ext uri="{FF2B5EF4-FFF2-40B4-BE49-F238E27FC236}">
                <a16:creationId xmlns:a16="http://schemas.microsoft.com/office/drawing/2014/main" id="{E164518B-18D6-A1FC-D272-A0A997BDB0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9305"/>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306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F5271-942B-392C-6C7C-E8DBB0708BAF}"/>
            </a:ext>
          </a:extLst>
        </p:cNvPr>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2AE36C1E-00AD-0710-4FBB-EDF103DD6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DF652-7FB7-45E9-E7D1-9BD29FE80574}"/>
              </a:ext>
            </a:extLst>
          </p:cNvPr>
          <p:cNvSpPr>
            <a:spLocks noGrp="1"/>
          </p:cNvSpPr>
          <p:nvPr>
            <p:ph type="title"/>
          </p:nvPr>
        </p:nvSpPr>
        <p:spPr>
          <a:xfrm>
            <a:off x="572493" y="238539"/>
            <a:ext cx="11018520" cy="1434415"/>
          </a:xfrm>
        </p:spPr>
        <p:txBody>
          <a:bodyPr anchor="b">
            <a:normAutofit fontScale="90000"/>
          </a:bodyPr>
          <a:lstStyle/>
          <a:p>
            <a:r>
              <a:rPr lang="en-GB" sz="5400" dirty="0">
                <a:latin typeface="Abadi" panose="020B0604020104020204" pitchFamily="34" charset="0"/>
                <a:cs typeface="Calibri" panose="020F0502020204030204" pitchFamily="34" charset="0"/>
              </a:rPr>
              <a:t>Story of Prophet Muhammad (PBUH) and the Old Woman</a:t>
            </a:r>
          </a:p>
        </p:txBody>
      </p:sp>
      <p:sp>
        <p:nvSpPr>
          <p:cNvPr id="1035" name="sketchy line">
            <a:extLst>
              <a:ext uri="{FF2B5EF4-FFF2-40B4-BE49-F238E27FC236}">
                <a16:creationId xmlns:a16="http://schemas.microsoft.com/office/drawing/2014/main" id="{AE7C9ECE-B159-2FA3-450C-D93DA69628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BD7CB7-CE0D-52F3-7775-885E8E34D9C5}"/>
              </a:ext>
            </a:extLst>
          </p:cNvPr>
          <p:cNvSpPr>
            <a:spLocks noGrp="1"/>
          </p:cNvSpPr>
          <p:nvPr>
            <p:ph idx="1"/>
          </p:nvPr>
        </p:nvSpPr>
        <p:spPr>
          <a:xfrm>
            <a:off x="572493" y="1672954"/>
            <a:ext cx="10972799" cy="4548145"/>
          </a:xfrm>
        </p:spPr>
        <p:txBody>
          <a:bodyPr anchor="t">
            <a:noAutofit/>
          </a:bodyPr>
          <a:lstStyle/>
          <a:p>
            <a:r>
              <a:rPr lang="en-US" sz="2200" dirty="0">
                <a:latin typeface="Abadi" panose="020B0604020104020204" pitchFamily="34" charset="0"/>
              </a:rPr>
              <a:t>In Makkah, the people loved and respected Muhammad (</a:t>
            </a:r>
            <a:r>
              <a:rPr lang="en-US" sz="2200" dirty="0" err="1">
                <a:latin typeface="Abadi" panose="020B0604020104020204" pitchFamily="34" charset="0"/>
              </a:rPr>
              <a:t>pbuh</a:t>
            </a:r>
            <a:r>
              <a:rPr lang="en-US" sz="2200" dirty="0">
                <a:latin typeface="Abadi" panose="020B0604020104020204" pitchFamily="34" charset="0"/>
              </a:rPr>
              <a:t>) and treated him kindly. When Allah gave him revelation and made him a prophet, the people turned against him and would try to harm him. This was because Muhammad told them to worship only Allah and they wanted to worship their stone idols. There was an old woman who would collect thorns and twigs. She would wait until Muhammad (</a:t>
            </a:r>
            <a:r>
              <a:rPr lang="en-US" sz="2200" dirty="0" err="1">
                <a:latin typeface="Abadi" panose="020B0604020104020204" pitchFamily="34" charset="0"/>
              </a:rPr>
              <a:t>pbuh</a:t>
            </a:r>
            <a:r>
              <a:rPr lang="en-US" sz="2200" dirty="0">
                <a:latin typeface="Abadi" panose="020B0604020104020204" pitchFamily="34" charset="0"/>
              </a:rPr>
              <a:t>) was coming and she then threw them in the way hoping that Muhammad (</a:t>
            </a:r>
            <a:r>
              <a:rPr lang="en-US" sz="2200" dirty="0" err="1">
                <a:latin typeface="Abadi" panose="020B0604020104020204" pitchFamily="34" charset="0"/>
              </a:rPr>
              <a:t>pbuh</a:t>
            </a:r>
            <a:r>
              <a:rPr lang="en-US" sz="2200" dirty="0">
                <a:latin typeface="Abadi" panose="020B0604020104020204" pitchFamily="34" charset="0"/>
              </a:rPr>
              <a:t>) would step on them and get hurt. She would collect these thorns everyday and wait for Muhammad (</a:t>
            </a:r>
            <a:r>
              <a:rPr lang="en-US" sz="2200" dirty="0" err="1">
                <a:latin typeface="Abadi" panose="020B0604020104020204" pitchFamily="34" charset="0"/>
              </a:rPr>
              <a:t>pbuh</a:t>
            </a:r>
            <a:r>
              <a:rPr lang="en-US" sz="2200" dirty="0">
                <a:latin typeface="Abadi" panose="020B0604020104020204" pitchFamily="34" charset="0"/>
              </a:rPr>
              <a:t>) to arrive. One day, the prophet (</a:t>
            </a:r>
            <a:r>
              <a:rPr lang="en-US" sz="2200" dirty="0" err="1">
                <a:latin typeface="Abadi" panose="020B0604020104020204" pitchFamily="34" charset="0"/>
              </a:rPr>
              <a:t>pbuh</a:t>
            </a:r>
            <a:r>
              <a:rPr lang="en-US" sz="2200" dirty="0">
                <a:latin typeface="Abadi" panose="020B0604020104020204" pitchFamily="34" charset="0"/>
              </a:rPr>
              <a:t>) was passing by and saw that the old woman had not thrown down the thorns on the road. He was worried for the old lady and asked some people where she was. They told him that the old woman was very ill and too sick to leave her bed. The Prophet (</a:t>
            </a:r>
            <a:r>
              <a:rPr lang="en-US" sz="2200" dirty="0" err="1">
                <a:latin typeface="Abadi" panose="020B0604020104020204" pitchFamily="34" charset="0"/>
              </a:rPr>
              <a:t>pbuh</a:t>
            </a:r>
            <a:r>
              <a:rPr lang="en-US" sz="2200" dirty="0">
                <a:latin typeface="Abadi" panose="020B0604020104020204" pitchFamily="34" charset="0"/>
              </a:rPr>
              <a:t>) was very concerned for the old lady and went to visit her. When he went to her house, he spoke to her in a respectful and kind manner. He spoke to her politely and said some kind words before he left her house. The woman was very surprised to meet such a respectful man. She felt ashamed that she had been so cruel to him over all this time. She decided that Muhammad (</a:t>
            </a:r>
            <a:r>
              <a:rPr lang="en-US" sz="2200" dirty="0" err="1">
                <a:latin typeface="Abadi" panose="020B0604020104020204" pitchFamily="34" charset="0"/>
              </a:rPr>
              <a:t>pbuh</a:t>
            </a:r>
            <a:r>
              <a:rPr lang="en-US" sz="2200" dirty="0">
                <a:latin typeface="Abadi" panose="020B0604020104020204" pitchFamily="34" charset="0"/>
              </a:rPr>
              <a:t>) was not a bad person like people had told her but was a kind and honest gentleman. From that day on she never tried to hurt the prophet (</a:t>
            </a:r>
            <a:r>
              <a:rPr lang="en-US" sz="2200" dirty="0" err="1">
                <a:latin typeface="Abadi" panose="020B0604020104020204" pitchFamily="34" charset="0"/>
              </a:rPr>
              <a:t>pbuh</a:t>
            </a:r>
            <a:r>
              <a:rPr lang="en-US" sz="2200" dirty="0">
                <a:latin typeface="Abadi" panose="020B0604020104020204" pitchFamily="34" charset="0"/>
              </a:rPr>
              <a:t>) in any way.</a:t>
            </a:r>
            <a:endParaRPr lang="en-GB" sz="2200" dirty="0">
              <a:latin typeface="Abadi" panose="020B0604020104020204" pitchFamily="34" charset="0"/>
            </a:endParaRPr>
          </a:p>
        </p:txBody>
      </p:sp>
    </p:spTree>
    <p:extLst>
      <p:ext uri="{BB962C8B-B14F-4D97-AF65-F5344CB8AC3E}">
        <p14:creationId xmlns:p14="http://schemas.microsoft.com/office/powerpoint/2010/main" val="1853737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F32A-AF8B-389F-471C-2B479B5FA696}"/>
              </a:ext>
            </a:extLst>
          </p:cNvPr>
          <p:cNvSpPr>
            <a:spLocks noGrp="1"/>
          </p:cNvSpPr>
          <p:nvPr>
            <p:ph type="title"/>
          </p:nvPr>
        </p:nvSpPr>
        <p:spPr/>
        <p:txBody>
          <a:bodyPr/>
          <a:lstStyle/>
          <a:p>
            <a:endParaRPr lang="en-GB"/>
          </a:p>
        </p:txBody>
      </p:sp>
      <p:pic>
        <p:nvPicPr>
          <p:cNvPr id="4" name="Online Media 3" title="TLB - Prophet Mohammed and the Old Lady (Animated Story)">
            <a:hlinkClick r:id="" action="ppaction://media"/>
            <a:extLst>
              <a:ext uri="{FF2B5EF4-FFF2-40B4-BE49-F238E27FC236}">
                <a16:creationId xmlns:a16="http://schemas.microsoft.com/office/drawing/2014/main" id="{EA029F78-B51C-91DA-B75C-633FB9F52577}"/>
              </a:ext>
            </a:extLst>
          </p:cNvPr>
          <p:cNvPicPr>
            <a:picLocks noGrp="1" noRot="1" noChangeAspect="1"/>
          </p:cNvPicPr>
          <p:nvPr>
            <p:ph idx="1"/>
            <a:videoFile r:link="rId1"/>
          </p:nvPr>
        </p:nvPicPr>
        <p:blipFill>
          <a:blip r:embed="rId4"/>
          <a:stretch>
            <a:fillRect/>
          </a:stretch>
        </p:blipFill>
        <p:spPr>
          <a:xfrm>
            <a:off x="417412" y="205740"/>
            <a:ext cx="11357176" cy="6446520"/>
          </a:xfrm>
          <a:prstGeom prst="rect">
            <a:avLst/>
          </a:prstGeom>
        </p:spPr>
      </p:pic>
    </p:spTree>
    <p:extLst>
      <p:ext uri="{BB962C8B-B14F-4D97-AF65-F5344CB8AC3E}">
        <p14:creationId xmlns:p14="http://schemas.microsoft.com/office/powerpoint/2010/main" val="1493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0E890-80E3-3E57-7A9C-B6CF60E744C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E9B4B4-1590-CF84-16CE-19CE6AAE4325}"/>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kern="1200">
                <a:solidFill>
                  <a:schemeClr val="tx1"/>
                </a:solidFill>
                <a:latin typeface="Abadi" panose="020B0604020104020204" pitchFamily="34" charset="0"/>
              </a:rPr>
              <a:t>BUILD</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AE601FA-4525-F5D8-D9CC-84B42A84EC8D}"/>
              </a:ext>
            </a:extLst>
          </p:cNvPr>
          <p:cNvSpPr txBox="1"/>
          <p:nvPr/>
        </p:nvSpPr>
        <p:spPr>
          <a:xfrm>
            <a:off x="630936" y="2807208"/>
            <a:ext cx="3429000" cy="3410712"/>
          </a:xfrm>
          <a:prstGeom prst="rect">
            <a:avLst/>
          </a:prstGeom>
        </p:spPr>
        <p:txBody>
          <a:bodyPr vert="horz" lIns="91440" tIns="45720" rIns="91440" bIns="45720" rtlCol="0" anchor="t">
            <a:normAutofit/>
          </a:bodyPr>
          <a:lstStyle/>
          <a:p>
            <a:pPr>
              <a:lnSpc>
                <a:spcPct val="90000"/>
              </a:lnSpc>
              <a:spcAft>
                <a:spcPts val="600"/>
              </a:spcAft>
            </a:pPr>
            <a:r>
              <a:rPr lang="en-US" sz="2000">
                <a:latin typeface="Abadi" panose="020B0604020104020204" pitchFamily="34" charset="0"/>
              </a:rPr>
              <a:t>When sharing our own faiths and beliefs, it’s important to agree on some ground rules. This helps make sure that everyone feels comfortable, respected, and able to speak in a brave and safe space. Watch the following clip to see how we can create this kind of space in our school.</a:t>
            </a:r>
          </a:p>
        </p:txBody>
      </p:sp>
      <p:pic>
        <p:nvPicPr>
          <p:cNvPr id="4" name="Online Media 3" title="BUILDing a Safe Space film for primary schools">
            <a:hlinkClick r:id="" action="ppaction://media"/>
            <a:extLst>
              <a:ext uri="{FF2B5EF4-FFF2-40B4-BE49-F238E27FC236}">
                <a16:creationId xmlns:a16="http://schemas.microsoft.com/office/drawing/2014/main" id="{32BBD7AB-003B-B64B-263E-5F873EC74E47}"/>
              </a:ext>
            </a:extLst>
          </p:cNvPr>
          <p:cNvPicPr>
            <a:picLocks noRot="1" noChangeAspect="1"/>
          </p:cNvPicPr>
          <p:nvPr>
            <a:videoFile r:link="rId1"/>
          </p:nvPr>
        </p:nvPicPr>
        <p:blipFill>
          <a:blip r:embed="rId4"/>
          <a:stretch>
            <a:fillRect/>
          </a:stretch>
        </p:blipFill>
        <p:spPr>
          <a:xfrm>
            <a:off x="4654296" y="1478699"/>
            <a:ext cx="6903720" cy="3900601"/>
          </a:xfrm>
          <a:prstGeom prst="rect">
            <a:avLst/>
          </a:prstGeom>
        </p:spPr>
      </p:pic>
    </p:spTree>
    <p:extLst>
      <p:ext uri="{BB962C8B-B14F-4D97-AF65-F5344CB8AC3E}">
        <p14:creationId xmlns:p14="http://schemas.microsoft.com/office/powerpoint/2010/main" val="135672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ED028-6E96-F314-0380-FBCD14377E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D6EB20-95B0-B2AE-3054-1C40EDA85AED}"/>
              </a:ext>
            </a:extLst>
          </p:cNvPr>
          <p:cNvSpPr>
            <a:spLocks noGrp="1"/>
          </p:cNvSpPr>
          <p:nvPr>
            <p:ph type="title"/>
          </p:nvPr>
        </p:nvSpPr>
        <p:spPr/>
        <p:txBody>
          <a:bodyPr/>
          <a:lstStyle/>
          <a:p>
            <a:r>
              <a:rPr lang="en-GB">
                <a:latin typeface="Abadi" panose="020B0604020104020204" pitchFamily="34" charset="0"/>
                <a:cs typeface="Calibri" panose="020F0502020204030204" pitchFamily="34" charset="0"/>
              </a:rPr>
              <a:t>How can serving others bring us together?</a:t>
            </a:r>
          </a:p>
        </p:txBody>
      </p:sp>
      <p:sp>
        <p:nvSpPr>
          <p:cNvPr id="4" name="Rectangle: Rounded Corners 3">
            <a:extLst>
              <a:ext uri="{FF2B5EF4-FFF2-40B4-BE49-F238E27FC236}">
                <a16:creationId xmlns:a16="http://schemas.microsoft.com/office/drawing/2014/main" id="{001BBF90-4A9F-3A84-533A-5BC09435F62B}"/>
              </a:ext>
            </a:extLst>
          </p:cNvPr>
          <p:cNvSpPr/>
          <p:nvPr/>
        </p:nvSpPr>
        <p:spPr>
          <a:xfrm>
            <a:off x="731520" y="1690688"/>
            <a:ext cx="3197087"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latin typeface="Abadi" panose="020B0604020104020204" pitchFamily="34" charset="0"/>
                <a:cs typeface="Calibri" panose="020F0502020204030204" pitchFamily="34" charset="0"/>
              </a:rPr>
              <a:t>Who can remember what community means?</a:t>
            </a:r>
          </a:p>
        </p:txBody>
      </p:sp>
      <p:sp>
        <p:nvSpPr>
          <p:cNvPr id="5" name="Rectangle: Rounded Corners 4">
            <a:extLst>
              <a:ext uri="{FF2B5EF4-FFF2-40B4-BE49-F238E27FC236}">
                <a16:creationId xmlns:a16="http://schemas.microsoft.com/office/drawing/2014/main" id="{E084278D-5522-311B-D14B-561866505A2D}"/>
              </a:ext>
            </a:extLst>
          </p:cNvPr>
          <p:cNvSpPr/>
          <p:nvPr/>
        </p:nvSpPr>
        <p:spPr>
          <a:xfrm>
            <a:off x="8537711" y="1704659"/>
            <a:ext cx="3197087"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latin typeface="Abadi" panose="020B0604020104020204" pitchFamily="34" charset="0"/>
                <a:cs typeface="Calibri" panose="020F0502020204030204" pitchFamily="34" charset="0"/>
              </a:rPr>
              <a:t>If we just live together but don’t help each other are we still a community?</a:t>
            </a:r>
          </a:p>
        </p:txBody>
      </p:sp>
      <p:sp>
        <p:nvSpPr>
          <p:cNvPr id="6" name="Rectangle: Rounded Corners 5">
            <a:extLst>
              <a:ext uri="{FF2B5EF4-FFF2-40B4-BE49-F238E27FC236}">
                <a16:creationId xmlns:a16="http://schemas.microsoft.com/office/drawing/2014/main" id="{BDA0609F-AF71-0571-4617-911795B714B4}"/>
              </a:ext>
            </a:extLst>
          </p:cNvPr>
          <p:cNvSpPr/>
          <p:nvPr/>
        </p:nvSpPr>
        <p:spPr>
          <a:xfrm>
            <a:off x="4634615" y="5202229"/>
            <a:ext cx="3197087"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a:solidFill>
                  <a:schemeClr val="tx1"/>
                </a:solidFill>
                <a:latin typeface="Abadi" panose="020B0604020104020204" pitchFamily="34" charset="0"/>
                <a:cs typeface="Calibri" panose="020F0502020204030204" pitchFamily="34" charset="0"/>
              </a:rPr>
              <a:t>What have you learnt today?</a:t>
            </a:r>
          </a:p>
        </p:txBody>
      </p:sp>
      <p:pic>
        <p:nvPicPr>
          <p:cNvPr id="11" name="Picture 10" descr="Thought squiggles of little boy">
            <a:extLst>
              <a:ext uri="{FF2B5EF4-FFF2-40B4-BE49-F238E27FC236}">
                <a16:creationId xmlns:a16="http://schemas.microsoft.com/office/drawing/2014/main" id="{141E301A-E9E2-9895-F6D5-BD3D1B667B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4615" y="2214923"/>
            <a:ext cx="3197087" cy="2428153"/>
          </a:xfrm>
          <a:prstGeom prst="rect">
            <a:avLst/>
          </a:prstGeom>
        </p:spPr>
      </p:pic>
    </p:spTree>
    <p:extLst>
      <p:ext uri="{BB962C8B-B14F-4D97-AF65-F5344CB8AC3E}">
        <p14:creationId xmlns:p14="http://schemas.microsoft.com/office/powerpoint/2010/main" val="215062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8D888-C275-3D3D-5BDE-F41083E1BA8C}"/>
              </a:ext>
            </a:extLst>
          </p:cNvPr>
          <p:cNvSpPr>
            <a:spLocks noGrp="1"/>
          </p:cNvSpPr>
          <p:nvPr>
            <p:ph type="title"/>
          </p:nvPr>
        </p:nvSpPr>
        <p:spPr/>
        <p:txBody>
          <a:bodyPr/>
          <a:lstStyle/>
          <a:p>
            <a:r>
              <a:rPr lang="en-GB">
                <a:latin typeface="Abadi" panose="020B0604020104020204" pitchFamily="34" charset="0"/>
                <a:cs typeface="Calibri" panose="020F0502020204030204" pitchFamily="34" charset="0"/>
              </a:rPr>
              <a:t>How can serving others bring us together?</a:t>
            </a:r>
          </a:p>
        </p:txBody>
      </p:sp>
      <p:sp>
        <p:nvSpPr>
          <p:cNvPr id="3" name="Content Placeholder 2">
            <a:extLst>
              <a:ext uri="{FF2B5EF4-FFF2-40B4-BE49-F238E27FC236}">
                <a16:creationId xmlns:a16="http://schemas.microsoft.com/office/drawing/2014/main" id="{EA940134-2CEB-D35E-2FB9-D96C462619E4}"/>
              </a:ext>
            </a:extLst>
          </p:cNvPr>
          <p:cNvSpPr>
            <a:spLocks noGrp="1"/>
          </p:cNvSpPr>
          <p:nvPr>
            <p:ph sz="half" idx="1"/>
          </p:nvPr>
        </p:nvSpPr>
        <p:spPr/>
        <p:txBody>
          <a:bodyPr>
            <a:normAutofit/>
          </a:bodyPr>
          <a:lstStyle/>
          <a:p>
            <a:pPr marL="0" indent="0">
              <a:buNone/>
            </a:pPr>
            <a:endParaRPr lang="en-GB">
              <a:latin typeface="Abadi" panose="020B060402010402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p:txBody>
      </p:sp>
      <p:sp>
        <p:nvSpPr>
          <p:cNvPr id="14" name="Content Placeholder 13">
            <a:extLst>
              <a:ext uri="{FF2B5EF4-FFF2-40B4-BE49-F238E27FC236}">
                <a16:creationId xmlns:a16="http://schemas.microsoft.com/office/drawing/2014/main" id="{55303519-87FE-4192-4084-6919AD354EA4}"/>
              </a:ext>
            </a:extLst>
          </p:cNvPr>
          <p:cNvSpPr>
            <a:spLocks noGrp="1"/>
          </p:cNvSpPr>
          <p:nvPr>
            <p:ph sz="half" idx="2"/>
          </p:nvPr>
        </p:nvSpPr>
        <p:spPr/>
        <p:txBody>
          <a:bodyPr/>
          <a:lstStyle/>
          <a:p>
            <a:r>
              <a:rPr lang="en-GB">
                <a:latin typeface="Abadi" panose="020B0604020104020204" pitchFamily="34" charset="0"/>
                <a:cs typeface="Calibri" panose="020F0502020204030204" pitchFamily="34" charset="0"/>
              </a:rPr>
              <a:t>Reflect on the 3 key words we have looked at – </a:t>
            </a:r>
            <a:r>
              <a:rPr lang="en-GB" b="1">
                <a:latin typeface="Abadi" panose="020B0604020104020204" pitchFamily="34" charset="0"/>
                <a:cs typeface="Calibri" panose="020F0502020204030204" pitchFamily="34" charset="0"/>
              </a:rPr>
              <a:t>service, kindness and equality</a:t>
            </a:r>
            <a:r>
              <a:rPr lang="en-GB">
                <a:latin typeface="Abadi" panose="020B0604020104020204" pitchFamily="34" charset="0"/>
                <a:cs typeface="Calibri" panose="020F0502020204030204" pitchFamily="34" charset="0"/>
              </a:rPr>
              <a:t>.  How do they fit with the idea of community?</a:t>
            </a:r>
          </a:p>
          <a:p>
            <a:endParaRPr lang="en-GB">
              <a:latin typeface="Abadi" panose="020B0604020104020204" pitchFamily="34" charset="0"/>
            </a:endParaRPr>
          </a:p>
          <a:p>
            <a:r>
              <a:rPr lang="en-GB">
                <a:latin typeface="Abadi" panose="020B0604020104020204" pitchFamily="34" charset="0"/>
              </a:rPr>
              <a:t>Can you now write a sentence using one of these words?</a:t>
            </a:r>
          </a:p>
        </p:txBody>
      </p:sp>
      <p:pic>
        <p:nvPicPr>
          <p:cNvPr id="16" name="Picture 15" descr="Floral cup penholder with pencils">
            <a:extLst>
              <a:ext uri="{FF2B5EF4-FFF2-40B4-BE49-F238E27FC236}">
                <a16:creationId xmlns:a16="http://schemas.microsoft.com/office/drawing/2014/main" id="{48BE3C79-338A-00CF-E860-40B6E54E3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41" y="1940528"/>
            <a:ext cx="5706959" cy="3804951"/>
          </a:xfrm>
          <a:prstGeom prst="rect">
            <a:avLst/>
          </a:prstGeom>
        </p:spPr>
      </p:pic>
    </p:spTree>
    <p:extLst>
      <p:ext uri="{BB962C8B-B14F-4D97-AF65-F5344CB8AC3E}">
        <p14:creationId xmlns:p14="http://schemas.microsoft.com/office/powerpoint/2010/main" val="2270500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69A99-EE34-769C-68CC-C12A46BA18EB}"/>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2BDB292-56A0-0171-5F8E-59AFBF1DD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B40D483-1783-15EE-DEFA-50FEE6468E9F}"/>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6600">
                <a:latin typeface="Abadi" panose="020B0604020104020204" pitchFamily="34" charset="0"/>
              </a:rPr>
              <a:t>4. What is so good about sharing?</a:t>
            </a:r>
          </a:p>
        </p:txBody>
      </p:sp>
      <p:pic>
        <p:nvPicPr>
          <p:cNvPr id="7" name="Picture 6" descr="Colorful overlapping people icons">
            <a:extLst>
              <a:ext uri="{FF2B5EF4-FFF2-40B4-BE49-F238E27FC236}">
                <a16:creationId xmlns:a16="http://schemas.microsoft.com/office/drawing/2014/main" id="{341305BD-2A0A-E23C-F3FE-F552BA6D88E3}"/>
              </a:ext>
            </a:extLst>
          </p:cNvPr>
          <p:cNvPicPr>
            <a:picLocks noChangeAspect="1"/>
          </p:cNvPicPr>
          <p:nvPr/>
        </p:nvPicPr>
        <p:blipFill>
          <a:blip r:embed="rId3">
            <a:extLst>
              <a:ext uri="{28A0092B-C50C-407E-A947-70E740481C1C}">
                <a14:useLocalDpi xmlns:a14="http://schemas.microsoft.com/office/drawing/2010/main" val="0"/>
              </a:ext>
            </a:extLst>
          </a:blip>
          <a:srcRect l="28579" r="13383"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45274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84AEED-1518-9223-49AD-5025A5F910F6}"/>
              </a:ext>
            </a:extLst>
          </p:cNvPr>
          <p:cNvSpPr>
            <a:spLocks noGrp="1"/>
          </p:cNvSpPr>
          <p:nvPr>
            <p:ph type="title"/>
          </p:nvPr>
        </p:nvSpPr>
        <p:spPr>
          <a:xfrm>
            <a:off x="640080" y="329184"/>
            <a:ext cx="6894576" cy="1783080"/>
          </a:xfrm>
        </p:spPr>
        <p:txBody>
          <a:bodyPr anchor="b">
            <a:normAutofit/>
          </a:bodyPr>
          <a:lstStyle/>
          <a:p>
            <a:r>
              <a:rPr lang="en-GB" sz="5400">
                <a:latin typeface="Abadi" panose="020B0604020104020204" pitchFamily="34" charset="0"/>
              </a:rPr>
              <a:t>Sharing recap</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2DBA66-72AA-F920-66E2-34351352C1DB}"/>
              </a:ext>
            </a:extLst>
          </p:cNvPr>
          <p:cNvSpPr>
            <a:spLocks noGrp="1"/>
          </p:cNvSpPr>
          <p:nvPr>
            <p:ph idx="1"/>
          </p:nvPr>
        </p:nvSpPr>
        <p:spPr>
          <a:xfrm>
            <a:off x="640080" y="2706624"/>
            <a:ext cx="6894576" cy="3483864"/>
          </a:xfrm>
        </p:spPr>
        <p:txBody>
          <a:bodyPr>
            <a:normAutofit/>
          </a:bodyPr>
          <a:lstStyle/>
          <a:p>
            <a:pPr marL="0" indent="0">
              <a:buNone/>
            </a:pPr>
            <a:r>
              <a:rPr lang="en-GB" sz="2000">
                <a:latin typeface="Abadi" panose="020B0604020104020204" pitchFamily="34" charset="0"/>
                <a:cs typeface="Calibri" panose="020F0502020204030204" pitchFamily="34" charset="0"/>
              </a:rPr>
              <a:t>Think back to the story of the long spoons and the clip we watched on the boy with no lunch in his lunch box.</a:t>
            </a:r>
          </a:p>
          <a:p>
            <a:pPr>
              <a:buFont typeface="Courier New" panose="02070309020205020404" pitchFamily="49" charset="0"/>
              <a:buChar char="o"/>
            </a:pPr>
            <a:r>
              <a:rPr lang="en-GB" sz="2000">
                <a:latin typeface="Abadi" panose="020B0604020104020204" pitchFamily="34" charset="0"/>
                <a:cs typeface="Calibri" panose="020F0502020204030204" pitchFamily="34" charset="0"/>
              </a:rPr>
              <a:t>Which words from your word wall could be seen in the clips?</a:t>
            </a:r>
          </a:p>
          <a:p>
            <a:pPr>
              <a:buFont typeface="Courier New" panose="02070309020205020404" pitchFamily="49" charset="0"/>
              <a:buChar char="o"/>
            </a:pPr>
            <a:r>
              <a:rPr lang="en-GB" sz="2000">
                <a:latin typeface="Abadi" panose="020B0604020104020204" pitchFamily="34" charset="0"/>
                <a:cs typeface="Calibri" panose="020F0502020204030204" pitchFamily="34" charset="0"/>
              </a:rPr>
              <a:t>How did the community help the boy with no lunch?</a:t>
            </a:r>
          </a:p>
          <a:p>
            <a:pPr marL="0" indent="0">
              <a:buNone/>
            </a:pPr>
            <a:endParaRPr lang="en-GB" sz="2000">
              <a:latin typeface="Abadi" panose="020B0604020104020204" pitchFamily="34" charset="0"/>
              <a:cs typeface="Calibri" panose="020F0502020204030204" pitchFamily="34" charset="0"/>
            </a:endParaRPr>
          </a:p>
          <a:p>
            <a:pPr marL="0" indent="0">
              <a:buNone/>
            </a:pPr>
            <a:r>
              <a:rPr lang="en-GB" sz="2000">
                <a:latin typeface="Abadi" panose="020B0604020104020204" pitchFamily="34" charset="0"/>
                <a:cs typeface="Calibri" panose="020F0502020204030204" pitchFamily="34" charset="0"/>
              </a:rPr>
              <a:t>Up to now, we have looked at how we can help the community. </a:t>
            </a:r>
          </a:p>
          <a:p>
            <a:r>
              <a:rPr lang="en-GB" sz="2000">
                <a:latin typeface="Abadi" panose="020B0604020104020204" pitchFamily="34" charset="0"/>
                <a:cs typeface="Calibri" panose="020F0502020204030204" pitchFamily="34" charset="0"/>
              </a:rPr>
              <a:t>How did the clip show us what was good about being part of a community? </a:t>
            </a:r>
          </a:p>
        </p:txBody>
      </p:sp>
      <p:pic>
        <p:nvPicPr>
          <p:cNvPr id="4" name="Online Media 5" title="sharing lunch| short film|emotional |helping others">
            <a:hlinkClick r:id="" action="ppaction://media"/>
            <a:extLst>
              <a:ext uri="{FF2B5EF4-FFF2-40B4-BE49-F238E27FC236}">
                <a16:creationId xmlns:a16="http://schemas.microsoft.com/office/drawing/2014/main" id="{D2571388-8EFF-BA37-5D9E-17BA90898CAA}"/>
              </a:ext>
            </a:extLst>
          </p:cNvPr>
          <p:cNvPicPr>
            <a:picLocks noRot="1" noChangeAspect="1"/>
          </p:cNvPicPr>
          <p:nvPr>
            <a:videoFile r:link="rId1"/>
          </p:nvPr>
        </p:nvPicPr>
        <p:blipFill>
          <a:blip r:embed="rId5"/>
          <a:stretch>
            <a:fillRect/>
          </a:stretch>
        </p:blipFill>
        <p:spPr>
          <a:xfrm>
            <a:off x="7863840" y="910151"/>
            <a:ext cx="4014216" cy="2268032"/>
          </a:xfrm>
          <a:prstGeom prst="rect">
            <a:avLst/>
          </a:prstGeom>
        </p:spPr>
      </p:pic>
      <p:pic>
        <p:nvPicPr>
          <p:cNvPr id="5" name="Online Media 4" title="One Human Family, Food for All">
            <a:hlinkClick r:id="" action="ppaction://media"/>
            <a:extLst>
              <a:ext uri="{FF2B5EF4-FFF2-40B4-BE49-F238E27FC236}">
                <a16:creationId xmlns:a16="http://schemas.microsoft.com/office/drawing/2014/main" id="{382EE3BB-EEC5-D139-67D0-09630059142F}"/>
              </a:ext>
            </a:extLst>
          </p:cNvPr>
          <p:cNvPicPr>
            <a:picLocks noRot="1" noChangeAspect="1"/>
          </p:cNvPicPr>
          <p:nvPr>
            <a:videoFile r:link="rId2"/>
          </p:nvPr>
        </p:nvPicPr>
        <p:blipFill>
          <a:blip r:embed="rId6"/>
          <a:stretch>
            <a:fillRect/>
          </a:stretch>
        </p:blipFill>
        <p:spPr>
          <a:xfrm>
            <a:off x="7935900" y="4079193"/>
            <a:ext cx="3851808" cy="2176272"/>
          </a:xfrm>
          <a:prstGeom prst="rect">
            <a:avLst/>
          </a:prstGeom>
        </p:spPr>
      </p:pic>
    </p:spTree>
    <p:extLst>
      <p:ext uri="{BB962C8B-B14F-4D97-AF65-F5344CB8AC3E}">
        <p14:creationId xmlns:p14="http://schemas.microsoft.com/office/powerpoint/2010/main" val="356959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video>
              <p:cMediaNode vol="80000">
                <p:cTn id="22"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87D49-4BAC-F12C-6F81-237A4E45B828}"/>
              </a:ext>
            </a:extLst>
          </p:cNvPr>
          <p:cNvSpPr>
            <a:spLocks noGrp="1"/>
          </p:cNvSpPr>
          <p:nvPr>
            <p:ph type="title"/>
          </p:nvPr>
        </p:nvSpPr>
        <p:spPr/>
        <p:txBody>
          <a:bodyPr/>
          <a:lstStyle/>
          <a:p>
            <a:r>
              <a:rPr lang="en-GB">
                <a:latin typeface="Abadi" panose="020B0604020104020204" pitchFamily="34" charset="0"/>
              </a:rPr>
              <a:t>Stone Soup</a:t>
            </a:r>
          </a:p>
        </p:txBody>
      </p:sp>
      <p:pic>
        <p:nvPicPr>
          <p:cNvPr id="4" name="Online Media 3" title="Stone soup | Religious Studies - Stories for Collective Worship">
            <a:hlinkClick r:id="" action="ppaction://media"/>
            <a:extLst>
              <a:ext uri="{FF2B5EF4-FFF2-40B4-BE49-F238E27FC236}">
                <a16:creationId xmlns:a16="http://schemas.microsoft.com/office/drawing/2014/main" id="{7087E5FC-D8BF-2A4F-B357-AD0A73033E36}"/>
              </a:ext>
            </a:extLst>
          </p:cNvPr>
          <p:cNvPicPr>
            <a:picLocks noRot="1" noChangeAspect="1"/>
          </p:cNvPicPr>
          <p:nvPr>
            <a:videoFile r:link="rId1"/>
          </p:nvPr>
        </p:nvPicPr>
        <p:blipFill>
          <a:blip r:embed="rId4"/>
          <a:stretch>
            <a:fillRect/>
          </a:stretch>
        </p:blipFill>
        <p:spPr>
          <a:xfrm>
            <a:off x="414973" y="1371600"/>
            <a:ext cx="11350307" cy="5364480"/>
          </a:xfrm>
          <a:prstGeom prst="rect">
            <a:avLst/>
          </a:prstGeom>
        </p:spPr>
      </p:pic>
    </p:spTree>
    <p:extLst>
      <p:ext uri="{BB962C8B-B14F-4D97-AF65-F5344CB8AC3E}">
        <p14:creationId xmlns:p14="http://schemas.microsoft.com/office/powerpoint/2010/main" val="74229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id="{6804CCDD-88C7-4B43-A381-F2D8DAF62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587D49-4BAC-F12C-6F81-237A4E45B828}"/>
              </a:ext>
            </a:extLst>
          </p:cNvPr>
          <p:cNvSpPr>
            <a:spLocks noGrp="1"/>
          </p:cNvSpPr>
          <p:nvPr>
            <p:ph type="title"/>
          </p:nvPr>
        </p:nvSpPr>
        <p:spPr>
          <a:xfrm>
            <a:off x="612648" y="365124"/>
            <a:ext cx="5221224" cy="2066544"/>
          </a:xfrm>
        </p:spPr>
        <p:txBody>
          <a:bodyPr anchor="b">
            <a:normAutofit/>
          </a:bodyPr>
          <a:lstStyle/>
          <a:p>
            <a:r>
              <a:rPr lang="en-GB" sz="5400">
                <a:latin typeface="Abadi" panose="020B0604020104020204" pitchFamily="34" charset="0"/>
              </a:rPr>
              <a:t>Stone Soup</a:t>
            </a:r>
          </a:p>
        </p:txBody>
      </p:sp>
      <p:pic>
        <p:nvPicPr>
          <p:cNvPr id="6" name="Picture 5" descr="People sharing Ramadan meal">
            <a:extLst>
              <a:ext uri="{FF2B5EF4-FFF2-40B4-BE49-F238E27FC236}">
                <a16:creationId xmlns:a16="http://schemas.microsoft.com/office/drawing/2014/main" id="{6617A8C0-4FF3-7F48-665A-C1387E57D722}"/>
              </a:ext>
            </a:extLst>
          </p:cNvPr>
          <p:cNvPicPr>
            <a:picLocks noChangeAspect="1"/>
          </p:cNvPicPr>
          <p:nvPr/>
        </p:nvPicPr>
        <p:blipFill>
          <a:blip r:embed="rId3">
            <a:extLst>
              <a:ext uri="{28A0092B-C50C-407E-A947-70E740481C1C}">
                <a14:useLocalDpi xmlns:a14="http://schemas.microsoft.com/office/drawing/2010/main" val="0"/>
              </a:ext>
            </a:extLst>
          </a:blip>
          <a:srcRect t="14159" r="-1" b="29768"/>
          <a:stretch>
            <a:fillRect/>
          </a:stretch>
        </p:blipFill>
        <p:spPr>
          <a:xfrm>
            <a:off x="6394317" y="4"/>
            <a:ext cx="2757736" cy="2524633"/>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p:spPr>
      </p:pic>
      <p:pic>
        <p:nvPicPr>
          <p:cNvPr id="2056" name="Picture 8" descr="The langar - Practices - AQA - GCSE Religious Studies Revision - AQA ...">
            <a:extLst>
              <a:ext uri="{FF2B5EF4-FFF2-40B4-BE49-F238E27FC236}">
                <a16:creationId xmlns:a16="http://schemas.microsoft.com/office/drawing/2014/main" id="{E7A9053D-2EFA-6398-5AEB-0C0FA3DF22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108" r="12223" b="3"/>
          <a:stretch>
            <a:fillRect/>
          </a:stretch>
        </p:blipFill>
        <p:spPr bwMode="auto">
          <a:xfrm>
            <a:off x="9339374" y="1"/>
            <a:ext cx="2852627" cy="2520152"/>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a:noFill/>
          <a:extLst>
            <a:ext uri="{909E8E84-426E-40DD-AFC4-6F175D3DCCD1}">
              <a14:hiddenFill xmlns:a14="http://schemas.microsoft.com/office/drawing/2010/main">
                <a:solidFill>
                  <a:srgbClr val="FFFFFF"/>
                </a:solidFill>
              </a14:hiddenFill>
            </a:ext>
          </a:extLst>
        </p:spPr>
      </p:pic>
      <p:sp>
        <p:nvSpPr>
          <p:cNvPr id="2063" name="sketch line">
            <a:extLst>
              <a:ext uri="{FF2B5EF4-FFF2-40B4-BE49-F238E27FC236}">
                <a16:creationId xmlns:a16="http://schemas.microsoft.com/office/drawing/2014/main" id="{BBECEAC1-4BBC-4815-B44E-D9B231A3F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520" y="260986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451E06-D16F-1809-26EB-9C68BDCEEE3C}"/>
              </a:ext>
            </a:extLst>
          </p:cNvPr>
          <p:cNvSpPr>
            <a:spLocks noGrp="1"/>
          </p:cNvSpPr>
          <p:nvPr>
            <p:ph idx="1"/>
          </p:nvPr>
        </p:nvSpPr>
        <p:spPr>
          <a:xfrm>
            <a:off x="612648" y="2843784"/>
            <a:ext cx="5221224" cy="3328416"/>
          </a:xfrm>
        </p:spPr>
        <p:txBody>
          <a:bodyPr>
            <a:normAutofit/>
          </a:bodyPr>
          <a:lstStyle/>
          <a:p>
            <a:pPr>
              <a:buFont typeface="Courier New" panose="02070309020205020404" pitchFamily="49" charset="0"/>
              <a:buChar char="o"/>
            </a:pPr>
            <a:r>
              <a:rPr lang="en-GB" sz="2000">
                <a:latin typeface="Abadi" panose="020B0604020104020204" pitchFamily="34" charset="0"/>
                <a:cs typeface="Calibri" panose="020F0502020204030204" pitchFamily="34" charset="0"/>
              </a:rPr>
              <a:t>How did the community come together to help each other in the story?</a:t>
            </a:r>
          </a:p>
          <a:p>
            <a:pPr>
              <a:buFont typeface="Courier New" panose="02070309020205020404" pitchFamily="49" charset="0"/>
              <a:buChar char="o"/>
            </a:pPr>
            <a:r>
              <a:rPr lang="en-GB" sz="2000">
                <a:latin typeface="Abadi" panose="020B0604020104020204" pitchFamily="34" charset="0"/>
                <a:cs typeface="Calibri" panose="020F0502020204030204" pitchFamily="34" charset="0"/>
              </a:rPr>
              <a:t>Why did the old man describe the stone as the ‘vital ingredient’?</a:t>
            </a:r>
          </a:p>
          <a:p>
            <a:pPr>
              <a:buFont typeface="Courier New" panose="02070309020205020404" pitchFamily="49" charset="0"/>
              <a:buChar char="o"/>
            </a:pPr>
            <a:r>
              <a:rPr lang="en-GB" sz="2000">
                <a:latin typeface="Abadi" panose="020B0604020104020204" pitchFamily="34" charset="0"/>
                <a:cs typeface="Calibri" panose="020F0502020204030204" pitchFamily="34" charset="0"/>
              </a:rPr>
              <a:t>What did the community learn from the old man?</a:t>
            </a:r>
          </a:p>
          <a:p>
            <a:pPr>
              <a:buFont typeface="Courier New" panose="02070309020205020404" pitchFamily="49" charset="0"/>
              <a:buChar char="o"/>
            </a:pPr>
            <a:r>
              <a:rPr lang="en-GB" sz="2000">
                <a:latin typeface="Abadi" panose="020B0604020104020204" pitchFamily="34" charset="0"/>
                <a:cs typeface="Calibri" panose="020F0502020204030204" pitchFamily="34" charset="0"/>
              </a:rPr>
              <a:t>Can you think of any times when your school community comes together in a similar way?</a:t>
            </a:r>
          </a:p>
          <a:p>
            <a:endParaRPr lang="en-GB" sz="1700">
              <a:latin typeface="Calibri" panose="020F0502020204030204" pitchFamily="34" charset="0"/>
              <a:cs typeface="Calibri" panose="020F0502020204030204" pitchFamily="34" charset="0"/>
            </a:endParaRPr>
          </a:p>
        </p:txBody>
      </p:sp>
      <p:pic>
        <p:nvPicPr>
          <p:cNvPr id="2054" name="Picture 6" descr="Premium Vector | Autumn harvest basket vector illustration colorful ...">
            <a:extLst>
              <a:ext uri="{FF2B5EF4-FFF2-40B4-BE49-F238E27FC236}">
                <a16:creationId xmlns:a16="http://schemas.microsoft.com/office/drawing/2014/main" id="{43B608AC-7628-85D1-201E-3219D8992C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907" r="721"/>
          <a:stretch>
            <a:fillRect/>
          </a:stretch>
        </p:blipFill>
        <p:spPr bwMode="auto">
          <a:xfrm>
            <a:off x="6388701" y="2716074"/>
            <a:ext cx="5803299" cy="4141924"/>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850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AD6F8AD-D5F4-B4A3-2225-77A3064EFF77}"/>
              </a:ext>
            </a:extLst>
          </p:cNvPr>
          <p:cNvSpPr/>
          <p:nvPr/>
        </p:nvSpPr>
        <p:spPr>
          <a:xfrm>
            <a:off x="4480560" y="2255520"/>
            <a:ext cx="3322320" cy="2682240"/>
          </a:xfrm>
          <a:prstGeom prst="ellipse">
            <a:avLst/>
          </a:prstGeom>
          <a:solidFill>
            <a:srgbClr val="FFC000"/>
          </a:solidFill>
          <a:ln w="762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Abadi" panose="020B0604020104020204" pitchFamily="34" charset="0"/>
              </a:rPr>
              <a:t>What is good about eating together?</a:t>
            </a:r>
          </a:p>
        </p:txBody>
      </p:sp>
      <p:sp>
        <p:nvSpPr>
          <p:cNvPr id="7" name="Content Placeholder 2">
            <a:extLst>
              <a:ext uri="{FF2B5EF4-FFF2-40B4-BE49-F238E27FC236}">
                <a16:creationId xmlns:a16="http://schemas.microsoft.com/office/drawing/2014/main" id="{095CE318-2A28-AED6-089F-8B6936B95A31}"/>
              </a:ext>
            </a:extLst>
          </p:cNvPr>
          <p:cNvSpPr>
            <a:spLocks noGrp="1"/>
          </p:cNvSpPr>
          <p:nvPr>
            <p:ph idx="1"/>
          </p:nvPr>
        </p:nvSpPr>
        <p:spPr>
          <a:xfrm>
            <a:off x="307848" y="313944"/>
            <a:ext cx="5221224" cy="737616"/>
          </a:xfrm>
        </p:spPr>
        <p:txBody>
          <a:bodyPr>
            <a:normAutofit/>
          </a:bodyPr>
          <a:lstStyle/>
          <a:p>
            <a:pPr marL="0" indent="0">
              <a:buNone/>
            </a:pPr>
            <a:r>
              <a:rPr lang="en-GB" sz="2000" b="1">
                <a:latin typeface="Abadi" panose="020B0604020104020204" pitchFamily="34" charset="0"/>
                <a:cs typeface="Calibri" panose="020F0502020204030204" pitchFamily="34" charset="0"/>
              </a:rPr>
              <a:t>Think about a nice celebration meal you have had ……</a:t>
            </a:r>
          </a:p>
          <a:p>
            <a:endParaRPr lang="en-GB" sz="1700">
              <a:latin typeface="Calibri" panose="020F0502020204030204" pitchFamily="34" charset="0"/>
              <a:cs typeface="Calibri" panose="020F0502020204030204" pitchFamily="34" charset="0"/>
            </a:endParaRPr>
          </a:p>
        </p:txBody>
      </p:sp>
      <p:sp>
        <p:nvSpPr>
          <p:cNvPr id="8" name="Content Placeholder 2">
            <a:extLst>
              <a:ext uri="{FF2B5EF4-FFF2-40B4-BE49-F238E27FC236}">
                <a16:creationId xmlns:a16="http://schemas.microsoft.com/office/drawing/2014/main" id="{D3052B0C-5DD1-6A6C-7BF2-DC12B8DF6647}"/>
              </a:ext>
            </a:extLst>
          </p:cNvPr>
          <p:cNvSpPr txBox="1">
            <a:spLocks/>
          </p:cNvSpPr>
          <p:nvPr/>
        </p:nvSpPr>
        <p:spPr>
          <a:xfrm>
            <a:off x="7802880" y="801624"/>
            <a:ext cx="2636520" cy="3718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700">
                <a:latin typeface="Abadi" panose="020B0604020104020204" pitchFamily="34" charset="0"/>
                <a:cs typeface="Calibri" panose="020F0502020204030204" pitchFamily="34" charset="0"/>
              </a:rPr>
              <a:t>What words describe it?</a:t>
            </a:r>
          </a:p>
        </p:txBody>
      </p:sp>
      <p:sp>
        <p:nvSpPr>
          <p:cNvPr id="9" name="Content Placeholder 2">
            <a:extLst>
              <a:ext uri="{FF2B5EF4-FFF2-40B4-BE49-F238E27FC236}">
                <a16:creationId xmlns:a16="http://schemas.microsoft.com/office/drawing/2014/main" id="{C7800D47-B82A-E518-646B-E0704073112B}"/>
              </a:ext>
            </a:extLst>
          </p:cNvPr>
          <p:cNvSpPr txBox="1">
            <a:spLocks/>
          </p:cNvSpPr>
          <p:nvPr/>
        </p:nvSpPr>
        <p:spPr>
          <a:xfrm>
            <a:off x="9121140" y="3596640"/>
            <a:ext cx="2636520" cy="22555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700">
                <a:latin typeface="Abadi" panose="020B0604020104020204" pitchFamily="34" charset="0"/>
                <a:cs typeface="Calibri" panose="020F0502020204030204" pitchFamily="34" charset="0"/>
              </a:rPr>
              <a:t>Were there more people there than normal?</a:t>
            </a:r>
          </a:p>
          <a:p>
            <a:pPr marL="0" indent="0">
              <a:buNone/>
            </a:pPr>
            <a:endParaRPr lang="en-GB" sz="1700">
              <a:latin typeface="Abadi" panose="020B0604020104020204" pitchFamily="34" charset="0"/>
              <a:cs typeface="Calibri" panose="020F0502020204030204" pitchFamily="34" charset="0"/>
            </a:endParaRPr>
          </a:p>
          <a:p>
            <a:pPr marL="0" indent="0">
              <a:buNone/>
            </a:pPr>
            <a:r>
              <a:rPr lang="en-GB" sz="1700">
                <a:latin typeface="Abadi" panose="020B0604020104020204" pitchFamily="34" charset="0"/>
                <a:cs typeface="Calibri" panose="020F0502020204030204" pitchFamily="34" charset="0"/>
              </a:rPr>
              <a:t>Does this make it more special? Why?</a:t>
            </a:r>
          </a:p>
        </p:txBody>
      </p:sp>
      <p:sp>
        <p:nvSpPr>
          <p:cNvPr id="10" name="Content Placeholder 2">
            <a:extLst>
              <a:ext uri="{FF2B5EF4-FFF2-40B4-BE49-F238E27FC236}">
                <a16:creationId xmlns:a16="http://schemas.microsoft.com/office/drawing/2014/main" id="{2ED032B2-A68C-9DA6-C8FB-A80A0EDE0FD6}"/>
              </a:ext>
            </a:extLst>
          </p:cNvPr>
          <p:cNvSpPr txBox="1">
            <a:spLocks/>
          </p:cNvSpPr>
          <p:nvPr/>
        </p:nvSpPr>
        <p:spPr>
          <a:xfrm>
            <a:off x="525780" y="1757172"/>
            <a:ext cx="2636520" cy="100584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700">
                <a:latin typeface="Abadi" panose="020B0604020104020204" pitchFamily="34" charset="0"/>
                <a:cs typeface="Calibri" panose="020F0502020204030204" pitchFamily="34" charset="0"/>
              </a:rPr>
              <a:t>If your school was to celebrate a community meal, why would you want people from the community to join you?</a:t>
            </a:r>
          </a:p>
        </p:txBody>
      </p:sp>
      <p:sp>
        <p:nvSpPr>
          <p:cNvPr id="11" name="Content Placeholder 2">
            <a:extLst>
              <a:ext uri="{FF2B5EF4-FFF2-40B4-BE49-F238E27FC236}">
                <a16:creationId xmlns:a16="http://schemas.microsoft.com/office/drawing/2014/main" id="{4DCFC69D-233D-1C74-4477-14ED32720BAF}"/>
              </a:ext>
            </a:extLst>
          </p:cNvPr>
          <p:cNvSpPr txBox="1">
            <a:spLocks/>
          </p:cNvSpPr>
          <p:nvPr/>
        </p:nvSpPr>
        <p:spPr>
          <a:xfrm>
            <a:off x="1219200" y="5480304"/>
            <a:ext cx="2636520" cy="3718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a:latin typeface="Abadi" panose="020B0604020104020204" pitchFamily="34" charset="0"/>
                <a:cs typeface="Calibri" panose="020F0502020204030204" pitchFamily="34" charset="0"/>
              </a:rPr>
              <a:t>Words associated with food or parties</a:t>
            </a:r>
          </a:p>
        </p:txBody>
      </p:sp>
    </p:spTree>
    <p:extLst>
      <p:ext uri="{BB962C8B-B14F-4D97-AF65-F5344CB8AC3E}">
        <p14:creationId xmlns:p14="http://schemas.microsoft.com/office/powerpoint/2010/main" val="315636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F7EA3-8BC3-7D49-6F65-1BC8AE29DA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E39593-434C-EBB0-7DB4-F1593E427373}"/>
              </a:ext>
            </a:extLst>
          </p:cNvPr>
          <p:cNvSpPr>
            <a:spLocks noGrp="1"/>
          </p:cNvSpPr>
          <p:nvPr>
            <p:ph type="title"/>
          </p:nvPr>
        </p:nvSpPr>
        <p:spPr>
          <a:xfrm>
            <a:off x="638881" y="457200"/>
            <a:ext cx="10909640" cy="1368614"/>
          </a:xfrm>
        </p:spPr>
        <p:txBody>
          <a:bodyPr vert="horz" lIns="91440" tIns="45720" rIns="91440" bIns="45720" rtlCol="0" anchor="ctr">
            <a:noAutofit/>
          </a:bodyPr>
          <a:lstStyle/>
          <a:p>
            <a:pPr algn="ctr"/>
            <a:r>
              <a:rPr lang="en-US" sz="4800" dirty="0">
                <a:latin typeface="Abadi" panose="020B0604020104020204" pitchFamily="34" charset="0"/>
              </a:rPr>
              <a:t>Interfaith Week Poetry Competition 2025</a:t>
            </a:r>
          </a:p>
        </p:txBody>
      </p:sp>
      <p:sp>
        <p:nvSpPr>
          <p:cNvPr id="3" name="TextBox 2">
            <a:extLst>
              <a:ext uri="{FF2B5EF4-FFF2-40B4-BE49-F238E27FC236}">
                <a16:creationId xmlns:a16="http://schemas.microsoft.com/office/drawing/2014/main" id="{DBB1FF86-3AA9-B310-D658-6938A0239607}"/>
              </a:ext>
            </a:extLst>
          </p:cNvPr>
          <p:cNvSpPr txBox="1"/>
          <p:nvPr/>
        </p:nvSpPr>
        <p:spPr>
          <a:xfrm>
            <a:off x="638881" y="1859827"/>
            <a:ext cx="10909643" cy="5674589"/>
          </a:xfrm>
          <a:prstGeom prst="rect">
            <a:avLst/>
          </a:prstGeom>
        </p:spPr>
        <p:txBody>
          <a:bodyPr vert="horz" lIns="91440" tIns="45720" rIns="91440" bIns="45720" rtlCol="0" anchor="ctr">
            <a:normAutofit fontScale="47500" lnSpcReduction="20000"/>
          </a:bodyPr>
          <a:lstStyle/>
          <a:p>
            <a:pPr>
              <a:lnSpc>
                <a:spcPct val="90000"/>
              </a:lnSpc>
              <a:spcBef>
                <a:spcPts val="1000"/>
              </a:spcBef>
            </a:pPr>
            <a:r>
              <a:rPr lang="en-US" sz="3500" dirty="0">
                <a:latin typeface="Abadi" panose="020B0604020104020204" pitchFamily="34" charset="0"/>
              </a:rPr>
              <a:t>This year we are inviting you to take part in our Interfaith week poetry competition.</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rPr>
              <a:t>We are asking you to write a poem on the theme Community: Together we Serve</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rPr>
              <a:t>We want to see you using the key concepts and perspectives from the IFW session reflected in your work.</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rPr>
              <a:t>Your teacher will judge a Key Stage 1 and Key Stage 2 winner in school; the winner will then be sent to the Interfaith Week team to judge nationally.</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rPr>
              <a:t>There will be lots of exciting prizes and certificates for individuals and the school.</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rPr>
              <a:t>Further information available from your teachers.</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rPr>
              <a:t>Closing date 28</a:t>
            </a:r>
            <a:r>
              <a:rPr lang="en-US" sz="3500" baseline="30000" dirty="0">
                <a:latin typeface="Abadi" panose="020B0604020104020204" pitchFamily="34" charset="0"/>
              </a:rPr>
              <a:t>th</a:t>
            </a:r>
            <a:r>
              <a:rPr lang="en-US" sz="3500" dirty="0">
                <a:latin typeface="Abadi" panose="020B0604020104020204" pitchFamily="34" charset="0"/>
              </a:rPr>
              <a:t> November</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hlinkClick r:id="rId2"/>
              </a:rPr>
              <a:t>www.ifw4schools.co.uk</a:t>
            </a:r>
            <a:endParaRPr lang="en-US" sz="3500" dirty="0">
              <a:latin typeface="Abadi" panose="020B0604020104020204" pitchFamily="34" charset="0"/>
            </a:endParaRPr>
          </a:p>
          <a:p>
            <a:pPr algn="ctr">
              <a:lnSpc>
                <a:spcPct val="90000"/>
              </a:lnSpc>
              <a:spcBef>
                <a:spcPts val="1000"/>
              </a:spcBef>
            </a:pPr>
            <a:endParaRPr lang="en-US" sz="2000" dirty="0">
              <a:latin typeface="Abadi" panose="020B0604020104020204" pitchFamily="34" charset="0"/>
            </a:endParaRPr>
          </a:p>
          <a:p>
            <a:pPr algn="ctr">
              <a:lnSpc>
                <a:spcPct val="90000"/>
              </a:lnSpc>
              <a:spcBef>
                <a:spcPts val="1000"/>
              </a:spcBef>
            </a:pPr>
            <a:r>
              <a:rPr lang="en-US" sz="2000" dirty="0">
                <a:latin typeface="Abadi" panose="020B0604020104020204" pitchFamily="34" charset="0"/>
              </a:rPr>
              <a:t> </a:t>
            </a:r>
          </a:p>
        </p:txBody>
      </p:sp>
      <p:pic>
        <p:nvPicPr>
          <p:cNvPr id="9" name="Picture 8">
            <a:extLst>
              <a:ext uri="{FF2B5EF4-FFF2-40B4-BE49-F238E27FC236}">
                <a16:creationId xmlns:a16="http://schemas.microsoft.com/office/drawing/2014/main" id="{3880477D-09B0-133F-DC75-7841D2E2F5BF}"/>
              </a:ext>
            </a:extLst>
          </p:cNvPr>
          <p:cNvPicPr>
            <a:picLocks noChangeAspect="1"/>
          </p:cNvPicPr>
          <p:nvPr/>
        </p:nvPicPr>
        <p:blipFill>
          <a:blip r:embed="rId3"/>
          <a:srcRect l="4038" t="11575" r="86731" b="71643"/>
          <a:stretch>
            <a:fillRect/>
          </a:stretch>
        </p:blipFill>
        <p:spPr>
          <a:xfrm>
            <a:off x="10148836" y="5032187"/>
            <a:ext cx="1637882" cy="1675027"/>
          </a:xfrm>
          <a:prstGeom prst="rect">
            <a:avLst/>
          </a:prstGeom>
        </p:spPr>
      </p:pic>
    </p:spTree>
    <p:extLst>
      <p:ext uri="{BB962C8B-B14F-4D97-AF65-F5344CB8AC3E}">
        <p14:creationId xmlns:p14="http://schemas.microsoft.com/office/powerpoint/2010/main" val="1120089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ECC3E0-11FD-D89D-B2EB-764C063D3234}"/>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6600">
                <a:latin typeface="Abadi" panose="020B0604020104020204" pitchFamily="34" charset="0"/>
              </a:rPr>
              <a:t>1. What does community mean? </a:t>
            </a:r>
          </a:p>
        </p:txBody>
      </p:sp>
      <p:pic>
        <p:nvPicPr>
          <p:cNvPr id="7" name="Picture 6" descr="Colorful overlapping people icons">
            <a:extLst>
              <a:ext uri="{FF2B5EF4-FFF2-40B4-BE49-F238E27FC236}">
                <a16:creationId xmlns:a16="http://schemas.microsoft.com/office/drawing/2014/main" id="{F63688B8-69F8-D100-00B4-0E0B0992474F}"/>
              </a:ext>
            </a:extLst>
          </p:cNvPr>
          <p:cNvPicPr>
            <a:picLocks noChangeAspect="1"/>
          </p:cNvPicPr>
          <p:nvPr/>
        </p:nvPicPr>
        <p:blipFill>
          <a:blip r:embed="rId3">
            <a:extLst>
              <a:ext uri="{28A0092B-C50C-407E-A947-70E740481C1C}">
                <a14:useLocalDpi xmlns:a14="http://schemas.microsoft.com/office/drawing/2010/main" val="0"/>
              </a:ext>
            </a:extLst>
          </a:blip>
          <a:srcRect l="28579" r="13383"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53191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31CD3-CA22-9E00-0D80-FE8F2F634531}"/>
              </a:ext>
            </a:extLst>
          </p:cNvPr>
          <p:cNvSpPr>
            <a:spLocks noGrp="1"/>
          </p:cNvSpPr>
          <p:nvPr>
            <p:ph type="title"/>
          </p:nvPr>
        </p:nvSpPr>
        <p:spPr/>
        <p:txBody>
          <a:bodyPr/>
          <a:lstStyle/>
          <a:p>
            <a:r>
              <a:rPr lang="en-GB">
                <a:latin typeface="Abadi" panose="020B0604020104020204" pitchFamily="34" charset="0"/>
                <a:cs typeface="Calibri" panose="020F0502020204030204" pitchFamily="34" charset="0"/>
              </a:rPr>
              <a:t>Hands up if you….</a:t>
            </a:r>
          </a:p>
        </p:txBody>
      </p:sp>
      <p:sp>
        <p:nvSpPr>
          <p:cNvPr id="5" name="Rectangle: Rounded Corners 4">
            <a:extLst>
              <a:ext uri="{FF2B5EF4-FFF2-40B4-BE49-F238E27FC236}">
                <a16:creationId xmlns:a16="http://schemas.microsoft.com/office/drawing/2014/main" id="{C467DBF3-3C66-EFBA-56F6-7C025F174FE6}"/>
              </a:ext>
            </a:extLst>
          </p:cNvPr>
          <p:cNvSpPr/>
          <p:nvPr/>
        </p:nvSpPr>
        <p:spPr>
          <a:xfrm>
            <a:off x="838200" y="2007704"/>
            <a:ext cx="3197087"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a:solidFill>
                  <a:schemeClr val="tx1"/>
                </a:solidFill>
                <a:latin typeface="Abadi" panose="020B0604020104020204" pitchFamily="34" charset="0"/>
                <a:cs typeface="Calibri" panose="020F0502020204030204" pitchFamily="34" charset="0"/>
              </a:rPr>
              <a:t>Are in X school</a:t>
            </a:r>
          </a:p>
        </p:txBody>
      </p:sp>
      <p:sp>
        <p:nvSpPr>
          <p:cNvPr id="6" name="Rectangle: Rounded Corners 5">
            <a:extLst>
              <a:ext uri="{FF2B5EF4-FFF2-40B4-BE49-F238E27FC236}">
                <a16:creationId xmlns:a16="http://schemas.microsoft.com/office/drawing/2014/main" id="{B8732054-91E6-81B6-19DD-B2677BD6CC24}"/>
              </a:ext>
            </a:extLst>
          </p:cNvPr>
          <p:cNvSpPr/>
          <p:nvPr/>
        </p:nvSpPr>
        <p:spPr>
          <a:xfrm>
            <a:off x="838200" y="3587508"/>
            <a:ext cx="3197087"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a:solidFill>
                  <a:schemeClr val="tx1"/>
                </a:solidFill>
                <a:latin typeface="Abadi" panose="020B0604020104020204" pitchFamily="34" charset="0"/>
                <a:cs typeface="Calibri" panose="020F0502020204030204" pitchFamily="34" charset="0"/>
              </a:rPr>
              <a:t>Are in X class</a:t>
            </a:r>
          </a:p>
        </p:txBody>
      </p:sp>
      <p:sp>
        <p:nvSpPr>
          <p:cNvPr id="7" name="Rectangle: Rounded Corners 6">
            <a:extLst>
              <a:ext uri="{FF2B5EF4-FFF2-40B4-BE49-F238E27FC236}">
                <a16:creationId xmlns:a16="http://schemas.microsoft.com/office/drawing/2014/main" id="{A87EEF48-7D9C-71F4-6EC7-03E25CE8B419}"/>
              </a:ext>
            </a:extLst>
          </p:cNvPr>
          <p:cNvSpPr/>
          <p:nvPr/>
        </p:nvSpPr>
        <p:spPr>
          <a:xfrm>
            <a:off x="838200" y="5167312"/>
            <a:ext cx="3197087"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a:solidFill>
                  <a:schemeClr val="tx1"/>
                </a:solidFill>
                <a:latin typeface="Abadi" panose="020B0604020104020204" pitchFamily="34" charset="0"/>
                <a:cs typeface="Calibri" panose="020F0502020204030204" pitchFamily="34" charset="0"/>
              </a:rPr>
              <a:t>Have ever been to the beach</a:t>
            </a:r>
          </a:p>
        </p:txBody>
      </p:sp>
      <p:sp>
        <p:nvSpPr>
          <p:cNvPr id="8" name="Rectangle: Rounded Corners 7">
            <a:extLst>
              <a:ext uri="{FF2B5EF4-FFF2-40B4-BE49-F238E27FC236}">
                <a16:creationId xmlns:a16="http://schemas.microsoft.com/office/drawing/2014/main" id="{A82DC97C-9000-A096-1D5D-10B7DD61D161}"/>
              </a:ext>
            </a:extLst>
          </p:cNvPr>
          <p:cNvSpPr/>
          <p:nvPr/>
        </p:nvSpPr>
        <p:spPr>
          <a:xfrm>
            <a:off x="4651513" y="2007703"/>
            <a:ext cx="3197087"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a:solidFill>
                  <a:schemeClr val="tx1"/>
                </a:solidFill>
                <a:latin typeface="Abadi" panose="020B0604020104020204" pitchFamily="34" charset="0"/>
                <a:cs typeface="Calibri" panose="020F0502020204030204" pitchFamily="34" charset="0"/>
              </a:rPr>
              <a:t>Dislike Chocolate</a:t>
            </a:r>
          </a:p>
        </p:txBody>
      </p:sp>
      <p:sp>
        <p:nvSpPr>
          <p:cNvPr id="9" name="Rectangle: Rounded Corners 8">
            <a:extLst>
              <a:ext uri="{FF2B5EF4-FFF2-40B4-BE49-F238E27FC236}">
                <a16:creationId xmlns:a16="http://schemas.microsoft.com/office/drawing/2014/main" id="{DDA32DEC-D033-218A-8925-C01034676EFE}"/>
              </a:ext>
            </a:extLst>
          </p:cNvPr>
          <p:cNvSpPr/>
          <p:nvPr/>
        </p:nvSpPr>
        <p:spPr>
          <a:xfrm>
            <a:off x="8464826" y="1976315"/>
            <a:ext cx="3197087"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a:solidFill>
                  <a:schemeClr val="tx1"/>
                </a:solidFill>
                <a:latin typeface="Abadi" panose="020B0604020104020204" pitchFamily="34" charset="0"/>
                <a:cs typeface="Calibri" panose="020F0502020204030204" pitchFamily="34" charset="0"/>
              </a:rPr>
              <a:t>Like playing football</a:t>
            </a:r>
          </a:p>
        </p:txBody>
      </p:sp>
      <p:sp>
        <p:nvSpPr>
          <p:cNvPr id="10" name="Rectangle: Rounded Corners 9">
            <a:extLst>
              <a:ext uri="{FF2B5EF4-FFF2-40B4-BE49-F238E27FC236}">
                <a16:creationId xmlns:a16="http://schemas.microsoft.com/office/drawing/2014/main" id="{39D35135-255A-725E-3276-4C423C14BC56}"/>
              </a:ext>
            </a:extLst>
          </p:cNvPr>
          <p:cNvSpPr/>
          <p:nvPr/>
        </p:nvSpPr>
        <p:spPr>
          <a:xfrm>
            <a:off x="8464827" y="3587506"/>
            <a:ext cx="3197087"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a:solidFill>
                  <a:schemeClr val="tx1"/>
                </a:solidFill>
                <a:latin typeface="Abadi" panose="020B0604020104020204" pitchFamily="34" charset="0"/>
                <a:cs typeface="Calibri" panose="020F0502020204030204" pitchFamily="34" charset="0"/>
              </a:rPr>
              <a:t>Like eating bacon</a:t>
            </a:r>
          </a:p>
        </p:txBody>
      </p:sp>
      <p:sp>
        <p:nvSpPr>
          <p:cNvPr id="13" name="Rectangle: Rounded Corners 12">
            <a:extLst>
              <a:ext uri="{FF2B5EF4-FFF2-40B4-BE49-F238E27FC236}">
                <a16:creationId xmlns:a16="http://schemas.microsoft.com/office/drawing/2014/main" id="{54D3011B-54AD-9A8D-D78A-839083197A72}"/>
              </a:ext>
            </a:extLst>
          </p:cNvPr>
          <p:cNvSpPr/>
          <p:nvPr/>
        </p:nvSpPr>
        <p:spPr>
          <a:xfrm>
            <a:off x="8464827" y="5167312"/>
            <a:ext cx="3197087"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badi" panose="020B0604020104020204" pitchFamily="34" charset="0"/>
                <a:cs typeface="Calibri" panose="020F0502020204030204" pitchFamily="34" charset="0"/>
              </a:rPr>
              <a:t>Like playing computer games</a:t>
            </a:r>
          </a:p>
        </p:txBody>
      </p:sp>
      <p:pic>
        <p:nvPicPr>
          <p:cNvPr id="15" name="Picture 14" descr="A yellow smiley face with a thumbs up&#10;&#10;AI-generated content may be incorrect.">
            <a:extLst>
              <a:ext uri="{FF2B5EF4-FFF2-40B4-BE49-F238E27FC236}">
                <a16:creationId xmlns:a16="http://schemas.microsoft.com/office/drawing/2014/main" id="{FAB6B710-88FD-A02C-D47B-A7B1A709793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742405" y="3487599"/>
            <a:ext cx="3015304" cy="3041365"/>
          </a:xfrm>
          <a:prstGeom prst="rect">
            <a:avLst/>
          </a:prstGeom>
        </p:spPr>
      </p:pic>
    </p:spTree>
    <p:extLst>
      <p:ext uri="{BB962C8B-B14F-4D97-AF65-F5344CB8AC3E}">
        <p14:creationId xmlns:p14="http://schemas.microsoft.com/office/powerpoint/2010/main" val="35923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3287BD-7DA4-2269-7B00-1976EA2E80CE}"/>
              </a:ext>
            </a:extLst>
          </p:cNvPr>
          <p:cNvSpPr>
            <a:spLocks noGrp="1"/>
          </p:cNvSpPr>
          <p:nvPr>
            <p:ph type="title"/>
          </p:nvPr>
        </p:nvSpPr>
        <p:spPr>
          <a:xfrm>
            <a:off x="640080" y="325369"/>
            <a:ext cx="4368602" cy="1956841"/>
          </a:xfrm>
        </p:spPr>
        <p:txBody>
          <a:bodyPr anchor="b">
            <a:normAutofit/>
          </a:bodyPr>
          <a:lstStyle/>
          <a:p>
            <a:r>
              <a:rPr lang="en-GB" sz="5400">
                <a:latin typeface="Abadi" panose="020B0604020104020204" pitchFamily="34" charset="0"/>
                <a:cs typeface="Calibri" panose="020F0502020204030204" pitchFamily="34" charset="0"/>
              </a:rPr>
              <a:t>Does it matter?</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2D4672-BE35-E0DB-549B-797D002DAAB4}"/>
              </a:ext>
            </a:extLst>
          </p:cNvPr>
          <p:cNvSpPr>
            <a:spLocks noGrp="1"/>
          </p:cNvSpPr>
          <p:nvPr>
            <p:ph idx="1"/>
          </p:nvPr>
        </p:nvSpPr>
        <p:spPr>
          <a:xfrm>
            <a:off x="640080" y="2872899"/>
            <a:ext cx="4243589" cy="3320668"/>
          </a:xfrm>
        </p:spPr>
        <p:txBody>
          <a:bodyPr>
            <a:normAutofit/>
          </a:bodyPr>
          <a:lstStyle/>
          <a:p>
            <a:r>
              <a:rPr lang="en-GB" sz="2000">
                <a:latin typeface="Abadi" panose="020B0604020104020204" pitchFamily="34" charset="0"/>
                <a:cs typeface="Calibri" panose="020F0502020204030204" pitchFamily="34" charset="0"/>
              </a:rPr>
              <a:t>Does it matter if didn’t all say yes to all questions?</a:t>
            </a:r>
          </a:p>
          <a:p>
            <a:r>
              <a:rPr lang="en-GB" sz="2000">
                <a:latin typeface="Abadi" panose="020B0604020104020204" pitchFamily="34" charset="0"/>
                <a:cs typeface="Calibri" panose="020F0502020204030204" pitchFamily="34" charset="0"/>
              </a:rPr>
              <a:t>What did we all say ‘</a:t>
            </a:r>
            <a:r>
              <a:rPr lang="en-GB" sz="2000" err="1">
                <a:latin typeface="Abadi" panose="020B0604020104020204" pitchFamily="34" charset="0"/>
                <a:cs typeface="Calibri" panose="020F0502020204030204" pitchFamily="34" charset="0"/>
              </a:rPr>
              <a:t>yes’</a:t>
            </a:r>
            <a:r>
              <a:rPr lang="en-GB" sz="2000">
                <a:latin typeface="Abadi" panose="020B0604020104020204" pitchFamily="34" charset="0"/>
                <a:cs typeface="Calibri" panose="020F0502020204030204" pitchFamily="34" charset="0"/>
              </a:rPr>
              <a:t> to?</a:t>
            </a:r>
          </a:p>
          <a:p>
            <a:r>
              <a:rPr lang="en-GB" sz="2000">
                <a:latin typeface="Abadi" panose="020B0604020104020204" pitchFamily="34" charset="0"/>
                <a:cs typeface="Calibri" panose="020F0502020204030204" pitchFamily="34" charset="0"/>
              </a:rPr>
              <a:t>What do we all have in common?</a:t>
            </a:r>
          </a:p>
          <a:p>
            <a:r>
              <a:rPr lang="en-GB" sz="2000">
                <a:latin typeface="Abadi" panose="020B0604020104020204" pitchFamily="34" charset="0"/>
                <a:cs typeface="Calibri" panose="020F0502020204030204" pitchFamily="34" charset="0"/>
              </a:rPr>
              <a:t> Would other people in our school all have these in common?</a:t>
            </a:r>
          </a:p>
          <a:p>
            <a:r>
              <a:rPr lang="en-GB" sz="2000">
                <a:latin typeface="Abadi" panose="020B0604020104020204" pitchFamily="34" charset="0"/>
                <a:cs typeface="Calibri" panose="020F0502020204030204" pitchFamily="34" charset="0"/>
              </a:rPr>
              <a:t>Would people in X area have all these in common?</a:t>
            </a:r>
          </a:p>
          <a:p>
            <a:endParaRPr lang="en-GB" sz="2000">
              <a:latin typeface="Calibri" panose="020F0502020204030204" pitchFamily="34" charset="0"/>
              <a:cs typeface="Calibri" panose="020F0502020204030204" pitchFamily="34" charset="0"/>
            </a:endParaRPr>
          </a:p>
        </p:txBody>
      </p:sp>
      <p:pic>
        <p:nvPicPr>
          <p:cNvPr id="5" name="Picture 4" descr="A sign with words on it&#10;&#10;AI-generated content may be incorrect.">
            <a:extLst>
              <a:ext uri="{FF2B5EF4-FFF2-40B4-BE49-F238E27FC236}">
                <a16:creationId xmlns:a16="http://schemas.microsoft.com/office/drawing/2014/main" id="{74A68497-B4E4-AFAC-5E78-408978510D5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0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E6C48A2B-72A6-5D64-7098-C3ECE4EFF36A}"/>
              </a:ext>
            </a:extLst>
          </p:cNvPr>
          <p:cNvSpPr txBox="1"/>
          <p:nvPr/>
        </p:nvSpPr>
        <p:spPr>
          <a:xfrm>
            <a:off x="9737482" y="6657945"/>
            <a:ext cx="2454518"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4" tooltip="https://www.flickr.com/photos/id-iom/50505394251">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GB" sz="700">
              <a:solidFill>
                <a:srgbClr val="FFFFFF"/>
              </a:solidFill>
            </a:endParaRPr>
          </a:p>
        </p:txBody>
      </p:sp>
    </p:spTree>
    <p:extLst>
      <p:ext uri="{BB962C8B-B14F-4D97-AF65-F5344CB8AC3E}">
        <p14:creationId xmlns:p14="http://schemas.microsoft.com/office/powerpoint/2010/main" val="2845770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57497-CD98-4DB7-D3DB-3D5532CAC41A}"/>
              </a:ext>
            </a:extLst>
          </p:cNvPr>
          <p:cNvSpPr>
            <a:spLocks noGrp="1"/>
          </p:cNvSpPr>
          <p:nvPr>
            <p:ph type="title"/>
          </p:nvPr>
        </p:nvSpPr>
        <p:spPr/>
        <p:txBody>
          <a:bodyPr/>
          <a:lstStyle/>
          <a:p>
            <a:r>
              <a:rPr lang="en-GB">
                <a:latin typeface="Abadi" panose="020B0604020104020204" pitchFamily="34" charset="0"/>
                <a:cs typeface="Calibri" panose="020F0502020204030204" pitchFamily="34" charset="0"/>
              </a:rPr>
              <a:t>What does community mean?</a:t>
            </a:r>
          </a:p>
        </p:txBody>
      </p:sp>
      <p:sp>
        <p:nvSpPr>
          <p:cNvPr id="3" name="Content Placeholder 2">
            <a:extLst>
              <a:ext uri="{FF2B5EF4-FFF2-40B4-BE49-F238E27FC236}">
                <a16:creationId xmlns:a16="http://schemas.microsoft.com/office/drawing/2014/main" id="{3FB4E5C9-12FF-7448-2D3A-1810465385AB}"/>
              </a:ext>
            </a:extLst>
          </p:cNvPr>
          <p:cNvSpPr>
            <a:spLocks noGrp="1"/>
          </p:cNvSpPr>
          <p:nvPr>
            <p:ph idx="1"/>
          </p:nvPr>
        </p:nvSpPr>
        <p:spPr>
          <a:xfrm>
            <a:off x="759542" y="4317206"/>
            <a:ext cx="10515600" cy="4351338"/>
          </a:xfrm>
        </p:spPr>
        <p:txBody>
          <a:bodyPr/>
          <a:lstStyle/>
          <a:p>
            <a:r>
              <a:rPr lang="en-GB">
                <a:latin typeface="Calibri" panose="020F0502020204030204" pitchFamily="34" charset="0"/>
                <a:cs typeface="Calibri" panose="020F0502020204030204" pitchFamily="34" charset="0"/>
              </a:rPr>
              <a:t>What do you think this means? </a:t>
            </a:r>
          </a:p>
          <a:p>
            <a:r>
              <a:rPr lang="en-GB">
                <a:latin typeface="Calibri" panose="020F0502020204030204" pitchFamily="34" charset="0"/>
                <a:cs typeface="Calibri" panose="020F0502020204030204" pitchFamily="34" charset="0"/>
              </a:rPr>
              <a:t>How are we all one community?</a:t>
            </a:r>
          </a:p>
          <a:p>
            <a:r>
              <a:rPr lang="en-GB">
                <a:latin typeface="Calibri" panose="020F0502020204030204" pitchFamily="34" charset="0"/>
                <a:cs typeface="Calibri" panose="020F0502020204030204" pitchFamily="34" charset="0"/>
              </a:rPr>
              <a:t>How does it feel to be a part in our community?</a:t>
            </a:r>
          </a:p>
          <a:p>
            <a:r>
              <a:rPr lang="en-GB">
                <a:latin typeface="Calibri" panose="020F0502020204030204" pitchFamily="34" charset="0"/>
                <a:cs typeface="Calibri" panose="020F0502020204030204" pitchFamily="34" charset="0"/>
              </a:rPr>
              <a:t>What might be good about being part of a community? </a:t>
            </a:r>
          </a:p>
          <a:p>
            <a:pPr marL="0" indent="0">
              <a:buNone/>
            </a:pPr>
            <a:endParaRPr lang="en-GB">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6930C9F-1644-29C0-CB27-6140624F6135}"/>
              </a:ext>
            </a:extLst>
          </p:cNvPr>
          <p:cNvSpPr/>
          <p:nvPr/>
        </p:nvSpPr>
        <p:spPr>
          <a:xfrm>
            <a:off x="3729570" y="2859180"/>
            <a:ext cx="4260911" cy="923330"/>
          </a:xfrm>
          <a:prstGeom prst="rect">
            <a:avLst/>
          </a:prstGeom>
          <a:solidFill>
            <a:srgbClr val="FFC000"/>
          </a:solidFill>
        </p:spPr>
        <p:txBody>
          <a:bodyPr wrap="none" lIns="91440" tIns="45720" rIns="91440" bIns="45720">
            <a:spAutoFit/>
          </a:bodyPr>
          <a:lstStyle/>
          <a:p>
            <a:pPr algn="ctr"/>
            <a:r>
              <a:rPr lang="en-US" sz="5400" b="1">
                <a:ln w="22225">
                  <a:solidFill>
                    <a:schemeClr val="accent2"/>
                  </a:solidFill>
                  <a:prstDash val="solid"/>
                </a:ln>
                <a:solidFill>
                  <a:srgbClr val="7030A0"/>
                </a:solidFill>
              </a:rPr>
              <a:t>COMMUNITY</a:t>
            </a:r>
          </a:p>
        </p:txBody>
      </p:sp>
      <p:cxnSp>
        <p:nvCxnSpPr>
          <p:cNvPr id="7" name="Straight Arrow Connector 6">
            <a:extLst>
              <a:ext uri="{FF2B5EF4-FFF2-40B4-BE49-F238E27FC236}">
                <a16:creationId xmlns:a16="http://schemas.microsoft.com/office/drawing/2014/main" id="{C200B802-AC9A-1083-1137-7754F15C1BDB}"/>
              </a:ext>
            </a:extLst>
          </p:cNvPr>
          <p:cNvCxnSpPr/>
          <p:nvPr/>
        </p:nvCxnSpPr>
        <p:spPr>
          <a:xfrm>
            <a:off x="2349910" y="2733368"/>
            <a:ext cx="1514167" cy="412955"/>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Straight Arrow Connector 7">
            <a:extLst>
              <a:ext uri="{FF2B5EF4-FFF2-40B4-BE49-F238E27FC236}">
                <a16:creationId xmlns:a16="http://schemas.microsoft.com/office/drawing/2014/main" id="{69D7E8C8-7FF1-79BD-07F5-DD8D53F876CA}"/>
              </a:ext>
            </a:extLst>
          </p:cNvPr>
          <p:cNvCxnSpPr>
            <a:cxnSpLocks/>
          </p:cNvCxnSpPr>
          <p:nvPr/>
        </p:nvCxnSpPr>
        <p:spPr>
          <a:xfrm flipH="1">
            <a:off x="7610167" y="2005550"/>
            <a:ext cx="1150375" cy="998396"/>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9E530C73-3EA3-CB27-60B2-461DD8AD3416}"/>
              </a:ext>
            </a:extLst>
          </p:cNvPr>
          <p:cNvSpPr txBox="1"/>
          <p:nvPr/>
        </p:nvSpPr>
        <p:spPr>
          <a:xfrm>
            <a:off x="558800" y="2164080"/>
            <a:ext cx="2255520" cy="954107"/>
          </a:xfrm>
          <a:prstGeom prst="rect">
            <a:avLst/>
          </a:prstGeom>
          <a:noFill/>
        </p:spPr>
        <p:txBody>
          <a:bodyPr wrap="square" rtlCol="0">
            <a:spAutoFit/>
          </a:bodyPr>
          <a:lstStyle/>
          <a:p>
            <a:pPr algn="ctr"/>
            <a:r>
              <a:rPr lang="en-GB" sz="2800">
                <a:latin typeface="Abadi" panose="020B0604020104020204" pitchFamily="34" charset="0"/>
              </a:rPr>
              <a:t>COM: means ‘with’</a:t>
            </a:r>
          </a:p>
        </p:txBody>
      </p:sp>
      <p:sp>
        <p:nvSpPr>
          <p:cNvPr id="14" name="TextBox 13">
            <a:extLst>
              <a:ext uri="{FF2B5EF4-FFF2-40B4-BE49-F238E27FC236}">
                <a16:creationId xmlns:a16="http://schemas.microsoft.com/office/drawing/2014/main" id="{83ABDDB0-9B48-423D-D957-8B226411696B}"/>
              </a:ext>
            </a:extLst>
          </p:cNvPr>
          <p:cNvSpPr txBox="1"/>
          <p:nvPr/>
        </p:nvSpPr>
        <p:spPr>
          <a:xfrm>
            <a:off x="8662571" y="1586687"/>
            <a:ext cx="2255520" cy="954107"/>
          </a:xfrm>
          <a:prstGeom prst="rect">
            <a:avLst/>
          </a:prstGeom>
          <a:noFill/>
        </p:spPr>
        <p:txBody>
          <a:bodyPr wrap="square" rtlCol="0">
            <a:spAutoFit/>
          </a:bodyPr>
          <a:lstStyle/>
          <a:p>
            <a:pPr algn="ctr"/>
            <a:r>
              <a:rPr lang="en-GB" sz="2800">
                <a:latin typeface="Abadi" panose="020B0604020104020204" pitchFamily="34" charset="0"/>
              </a:rPr>
              <a:t>Unity: means ‘one’</a:t>
            </a:r>
          </a:p>
        </p:txBody>
      </p:sp>
    </p:spTree>
    <p:extLst>
      <p:ext uri="{BB962C8B-B14F-4D97-AF65-F5344CB8AC3E}">
        <p14:creationId xmlns:p14="http://schemas.microsoft.com/office/powerpoint/2010/main" val="150050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fade">
                                      <p:cBhvr>
                                        <p:cTn id="42" dur="1000"/>
                                        <p:tgtEl>
                                          <p:spTgt spid="3">
                                            <p:txEl>
                                              <p:pRg st="1" end="1"/>
                                            </p:txEl>
                                          </p:spTgt>
                                        </p:tgtEl>
                                      </p:cBhvr>
                                    </p:animEffect>
                                    <p:anim calcmode="lin" valueType="num">
                                      <p:cBhvr>
                                        <p:cTn id="4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fade">
                                      <p:cBhvr>
                                        <p:cTn id="49" dur="1000"/>
                                        <p:tgtEl>
                                          <p:spTgt spid="3">
                                            <p:txEl>
                                              <p:pRg st="2" end="2"/>
                                            </p:txEl>
                                          </p:spTgt>
                                        </p:tgtEl>
                                      </p:cBhvr>
                                    </p:animEffect>
                                    <p:anim calcmode="lin" valueType="num">
                                      <p:cBhvr>
                                        <p:cTn id="5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3" end="3"/>
                                            </p:txEl>
                                          </p:spTgt>
                                        </p:tgtEl>
                                        <p:attrNameLst>
                                          <p:attrName>style.visibility</p:attrName>
                                        </p:attrNameLst>
                                      </p:cBhvr>
                                      <p:to>
                                        <p:strVal val="visible"/>
                                      </p:to>
                                    </p:set>
                                    <p:animEffect transition="in" filter="fade">
                                      <p:cBhvr>
                                        <p:cTn id="56" dur="1000"/>
                                        <p:tgtEl>
                                          <p:spTgt spid="3">
                                            <p:txEl>
                                              <p:pRg st="3" end="3"/>
                                            </p:txEl>
                                          </p:spTgt>
                                        </p:tgtEl>
                                      </p:cBhvr>
                                    </p:animEffect>
                                    <p:anim calcmode="lin" valueType="num">
                                      <p:cBhvr>
                                        <p:cTn id="5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A4BD6EE-7B51-447C-AAB3-028B7A3E5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C68FC4-69F8-11AC-EDD5-A3E78F0BD05B}"/>
              </a:ext>
            </a:extLst>
          </p:cNvPr>
          <p:cNvSpPr>
            <a:spLocks noGrp="1"/>
          </p:cNvSpPr>
          <p:nvPr>
            <p:ph type="title"/>
          </p:nvPr>
        </p:nvSpPr>
        <p:spPr>
          <a:xfrm>
            <a:off x="612648" y="433387"/>
            <a:ext cx="5032744" cy="3365646"/>
          </a:xfrm>
        </p:spPr>
        <p:txBody>
          <a:bodyPr vert="horz" lIns="91440" tIns="45720" rIns="91440" bIns="45720" rtlCol="0" anchor="b">
            <a:normAutofit/>
          </a:bodyPr>
          <a:lstStyle/>
          <a:p>
            <a:r>
              <a:rPr lang="en-US" sz="5600">
                <a:latin typeface="Abadi" panose="020B0604020104020204" pitchFamily="34" charset="0"/>
              </a:rPr>
              <a:t>Why might it be good to think together as a community?</a:t>
            </a:r>
          </a:p>
        </p:txBody>
      </p:sp>
      <p:pic>
        <p:nvPicPr>
          <p:cNvPr id="11" name="Picture 10" descr="Light bulb on yellow background with sketched light beams and cord">
            <a:extLst>
              <a:ext uri="{FF2B5EF4-FFF2-40B4-BE49-F238E27FC236}">
                <a16:creationId xmlns:a16="http://schemas.microsoft.com/office/drawing/2014/main" id="{BB4B96F2-AFD1-B66B-20A8-98D798BF7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80" y="469596"/>
            <a:ext cx="5593768" cy="3440167"/>
          </a:xfrm>
          <a:prstGeom prst="rect">
            <a:avLst/>
          </a:prstGeom>
        </p:spPr>
      </p:pic>
      <p:sp>
        <p:nvSpPr>
          <p:cNvPr id="18" name="sketch line">
            <a:extLst>
              <a:ext uri="{FF2B5EF4-FFF2-40B4-BE49-F238E27FC236}">
                <a16:creationId xmlns:a16="http://schemas.microsoft.com/office/drawing/2014/main" id="{6B5FF7CD-712E-4187-BFF5-B192FFB33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005089"/>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High angle view of buildings in a city">
            <a:extLst>
              <a:ext uri="{FF2B5EF4-FFF2-40B4-BE49-F238E27FC236}">
                <a16:creationId xmlns:a16="http://schemas.microsoft.com/office/drawing/2014/main" id="{A5793141-A667-5C82-9C03-80B6F385DD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6480" y="4296421"/>
            <a:ext cx="2683879" cy="1791489"/>
          </a:xfrm>
          <a:prstGeom prst="rect">
            <a:avLst/>
          </a:prstGeom>
        </p:spPr>
      </p:pic>
      <p:pic>
        <p:nvPicPr>
          <p:cNvPr id="9" name="Picture 8" descr="People doing teamwork illustration">
            <a:extLst>
              <a:ext uri="{FF2B5EF4-FFF2-40B4-BE49-F238E27FC236}">
                <a16:creationId xmlns:a16="http://schemas.microsoft.com/office/drawing/2014/main" id="{0C431680-2469-9B3B-A2ED-0204579A35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6369" y="4343389"/>
            <a:ext cx="2683879" cy="1697553"/>
          </a:xfrm>
          <a:prstGeom prst="rect">
            <a:avLst/>
          </a:prstGeom>
        </p:spPr>
      </p:pic>
    </p:spTree>
    <p:extLst>
      <p:ext uri="{BB962C8B-B14F-4D97-AF65-F5344CB8AC3E}">
        <p14:creationId xmlns:p14="http://schemas.microsoft.com/office/powerpoint/2010/main" val="149665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DE2733-37C7-1B66-B937-356C3BA78FB1}"/>
              </a:ext>
            </a:extLst>
          </p:cNvPr>
          <p:cNvSpPr>
            <a:spLocks noGrp="1"/>
          </p:cNvSpPr>
          <p:nvPr>
            <p:ph type="title"/>
          </p:nvPr>
        </p:nvSpPr>
        <p:spPr>
          <a:xfrm>
            <a:off x="620318" y="2386280"/>
            <a:ext cx="4620584" cy="2085439"/>
          </a:xfrm>
        </p:spPr>
        <p:txBody>
          <a:bodyPr vert="horz" lIns="91440" tIns="45720" rIns="91440" bIns="45720" rtlCol="0" anchor="b">
            <a:noAutofit/>
          </a:bodyPr>
          <a:lstStyle/>
          <a:p>
            <a:r>
              <a:rPr lang="en-US" sz="6600">
                <a:latin typeface="Abadi" panose="020B0604020104020204" pitchFamily="34" charset="0"/>
              </a:rPr>
              <a:t>2. What do we all need in a community?</a:t>
            </a:r>
          </a:p>
        </p:txBody>
      </p:sp>
      <p:pic>
        <p:nvPicPr>
          <p:cNvPr id="7" name="Content Placeholder 6" descr="Colorful overlapping people icons">
            <a:extLst>
              <a:ext uri="{FF2B5EF4-FFF2-40B4-BE49-F238E27FC236}">
                <a16:creationId xmlns:a16="http://schemas.microsoft.com/office/drawing/2014/main" id="{24AE9B42-F841-BEAF-6D7D-D23A8D84B05F}"/>
              </a:ext>
            </a:extLst>
          </p:cNvPr>
          <p:cNvPicPr>
            <a:picLocks noChangeAspect="1"/>
          </p:cNvPicPr>
          <p:nvPr/>
        </p:nvPicPr>
        <p:blipFill>
          <a:blip r:embed="rId3">
            <a:extLst>
              <a:ext uri="{28A0092B-C50C-407E-A947-70E740481C1C}">
                <a14:useLocalDpi xmlns:a14="http://schemas.microsoft.com/office/drawing/2010/main" val="0"/>
              </a:ext>
            </a:extLst>
          </a:blip>
          <a:srcRect l="29447" r="12515"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812928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40665-8FE4-026B-10BD-9128A04CFBF7}"/>
              </a:ext>
            </a:extLst>
          </p:cNvPr>
          <p:cNvSpPr>
            <a:spLocks noGrp="1"/>
          </p:cNvSpPr>
          <p:nvPr>
            <p:ph type="title"/>
          </p:nvPr>
        </p:nvSpPr>
        <p:spPr/>
        <p:txBody>
          <a:bodyPr/>
          <a:lstStyle/>
          <a:p>
            <a:r>
              <a:rPr lang="en-GB">
                <a:latin typeface="Abadi" panose="020B0604020104020204" pitchFamily="34" charset="0"/>
                <a:cs typeface="Calibri" panose="020F0502020204030204" pitchFamily="34" charset="0"/>
              </a:rPr>
              <a:t>What does helping the community look like?</a:t>
            </a:r>
          </a:p>
        </p:txBody>
      </p:sp>
      <p:pic>
        <p:nvPicPr>
          <p:cNvPr id="6" name="Online Media 5" title="sharing lunch| short film|emotional |helping others">
            <a:hlinkClick r:id="" action="ppaction://media"/>
            <a:extLst>
              <a:ext uri="{FF2B5EF4-FFF2-40B4-BE49-F238E27FC236}">
                <a16:creationId xmlns:a16="http://schemas.microsoft.com/office/drawing/2014/main" id="{D1DB4B57-EC96-D96E-47B8-A9BA77ADE98D}"/>
              </a:ext>
            </a:extLst>
          </p:cNvPr>
          <p:cNvPicPr>
            <a:picLocks noRot="1" noChangeAspect="1"/>
          </p:cNvPicPr>
          <p:nvPr>
            <a:videoFile r:link="rId1"/>
          </p:nvPr>
        </p:nvPicPr>
        <p:blipFill>
          <a:blip r:embed="rId4"/>
          <a:stretch>
            <a:fillRect/>
          </a:stretch>
        </p:blipFill>
        <p:spPr>
          <a:xfrm>
            <a:off x="1674471" y="1690688"/>
            <a:ext cx="8843058" cy="5069721"/>
          </a:xfrm>
          <a:prstGeom prst="rect">
            <a:avLst/>
          </a:prstGeom>
        </p:spPr>
      </p:pic>
    </p:spTree>
    <p:extLst>
      <p:ext uri="{BB962C8B-B14F-4D97-AF65-F5344CB8AC3E}">
        <p14:creationId xmlns:p14="http://schemas.microsoft.com/office/powerpoint/2010/main" val="46467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210d88b8-1c87-439f-848d-ad442d2f6fd5" xsi:nil="true"/>
    <IconOverlay xmlns="http://schemas.microsoft.com/sharepoint/v4" xsi:nil="true"/>
    <lcf76f155ced4ddcb4097134ff3c332f xmlns="06e9f01b-b787-4c96-9b07-64e21198086c">
      <Terms xmlns="http://schemas.microsoft.com/office/infopath/2007/PartnerControls"/>
    </lcf76f155ced4ddcb4097134ff3c332f>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A71A2A271AF37499E37E886BD5CFDAF" ma:contentTypeVersion="26" ma:contentTypeDescription="Create a new document." ma:contentTypeScope="" ma:versionID="ef4397708ed323d9efcc22aab9f1eaf6">
  <xsd:schema xmlns:xsd="http://www.w3.org/2001/XMLSchema" xmlns:xs="http://www.w3.org/2001/XMLSchema" xmlns:p="http://schemas.microsoft.com/office/2006/metadata/properties" xmlns:ns1="http://schemas.microsoft.com/sharepoint/v3" xmlns:ns2="210d88b8-1c87-439f-848d-ad442d2f6fd5" xmlns:ns3="http://schemas.microsoft.com/sharepoint/v4" xmlns:ns4="06e9f01b-b787-4c96-9b07-64e21198086c" targetNamespace="http://schemas.microsoft.com/office/2006/metadata/properties" ma:root="true" ma:fieldsID="e746e04ca91914fd059bc4bbb7bd0092" ns1:_="" ns2:_="" ns3:_="" ns4:_="">
    <xsd:import namespace="http://schemas.microsoft.com/sharepoint/v3"/>
    <xsd:import namespace="210d88b8-1c87-439f-848d-ad442d2f6fd5"/>
    <xsd:import namespace="http://schemas.microsoft.com/sharepoint/v4"/>
    <xsd:import namespace="06e9f01b-b787-4c96-9b07-64e21198086c"/>
    <xsd:element name="properties">
      <xsd:complexType>
        <xsd:sequence>
          <xsd:element name="documentManagement">
            <xsd:complexType>
              <xsd:all>
                <xsd:element ref="ns2:SharedWithUsers" minOccurs="0"/>
                <xsd:element ref="ns2:SharingHintHash" minOccurs="0"/>
                <xsd:element ref="ns2:SharedWithDetails" minOccurs="0"/>
                <xsd:element ref="ns3:IconOverlay" minOccurs="0"/>
                <xsd:element ref="ns2:LastSharedByUser" minOccurs="0"/>
                <xsd:element ref="ns2: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1:_ip_UnifiedCompliancePolicyProperties" minOccurs="0"/>
                <xsd:element ref="ns1:_ip_UnifiedCompliancePolicyUIAc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element ref="ns4:lcf76f155ced4ddcb4097134ff3c332f" minOccurs="0"/>
                <xsd:element ref="ns2:TaxCatchAll" minOccurs="0"/>
                <xsd:element ref="ns4:MediaServiceObjectDetectorVersions" minOccurs="0"/>
                <xsd:element ref="ns4:MediaServiceSearchProperti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description="" ma:hidden="true" ma:internalName="_ip_UnifiedCompliancePolicyProperties">
      <xsd:simpleType>
        <xsd:restriction base="dms:Note"/>
      </xsd:simpleType>
    </xsd:element>
    <xsd:element name="_ip_UnifiedCompliancePolicyUIAction" ma:index="20"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0d88b8-1c87-439f-848d-ad442d2f6f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element name="TaxCatchAll" ma:index="29" nillable="true" ma:displayName="Taxonomy Catch All Column" ma:hidden="true" ma:list="{f1715e7c-66c9-4ad1-ab12-0f1f24e06d29}" ma:internalName="TaxCatchAll" ma:showField="CatchAllData" ma:web="210d88b8-1c87-439f-848d-ad442d2f6fd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e9f01b-b787-4c96-9b07-64e21198086c"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7" nillable="true" ma:displayName="MediaServiceAutoTags" ma:description="" ma:internalName="MediaServiceAutoTags" ma:readOnly="true">
      <xsd:simpleType>
        <xsd:restriction base="dms:Text"/>
      </xsd:simpleType>
    </xsd:element>
    <xsd:element name="MediaServiceLocation" ma:index="18" nillable="true" ma:displayName="MediaServiceLocation" ma:description="" ma:internalName="MediaServiceLocation" ma:readOnly="true">
      <xsd:simpleType>
        <xsd:restriction base="dms:Text"/>
      </xsd:simpleType>
    </xsd:element>
    <xsd:element name="MediaServiceOCR" ma:index="21" nillable="true" ma:displayName="MediaServiceOCR" ma:internalName="MediaServiceOCR" ma:readOnly="true">
      <xsd:simpleType>
        <xsd:restriction base="dms:Note">
          <xsd:maxLength value="255"/>
        </xsd:restriction>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2c6f060f-ba47-4fd8-a781-7f9e57c5c42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BillingMetadata" ma:index="3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443E5B-5D1F-4035-A6B6-9EB26044ECA1}">
  <ds:schemaRefs>
    <ds:schemaRef ds:uri="http://schemas.microsoft.com/sharepoint/v3/contenttype/forms"/>
  </ds:schemaRefs>
</ds:datastoreItem>
</file>

<file path=customXml/itemProps2.xml><?xml version="1.0" encoding="utf-8"?>
<ds:datastoreItem xmlns:ds="http://schemas.openxmlformats.org/officeDocument/2006/customXml" ds:itemID="{3D7732D1-6D32-43E5-AA7C-3F24C65CF6DA}">
  <ds:schemaRefs>
    <ds:schemaRef ds:uri="06e9f01b-b787-4c96-9b07-64e21198086c"/>
    <ds:schemaRef ds:uri="210d88b8-1c87-439f-848d-ad442d2f6fd5"/>
    <ds:schemaRef ds:uri="http://schemas.microsoft.com/office/2006/metadata/properties"/>
    <ds:schemaRef ds:uri="http://schemas.microsoft.com/office/infopath/2007/PartnerControls"/>
    <ds:schemaRef ds:uri="http://schemas.microsoft.com/sharepoint/v3"/>
    <ds:schemaRef ds:uri="http://schemas.microsoft.com/sharepoint/v4"/>
  </ds:schemaRefs>
</ds:datastoreItem>
</file>

<file path=customXml/itemProps3.xml><?xml version="1.0" encoding="utf-8"?>
<ds:datastoreItem xmlns:ds="http://schemas.openxmlformats.org/officeDocument/2006/customXml" ds:itemID="{4DDAA54E-14C3-4B33-BCDA-FD5F77D8BBEF}">
  <ds:schemaRefs>
    <ds:schemaRef ds:uri="06e9f01b-b787-4c96-9b07-64e21198086c"/>
    <ds:schemaRef ds:uri="210d88b8-1c87-439f-848d-ad442d2f6f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4"/>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TotalTime>
  <Words>2190</Words>
  <Application>Microsoft Office PowerPoint</Application>
  <PresentationFormat>Widescreen</PresentationFormat>
  <Paragraphs>178</Paragraphs>
  <Slides>27</Slides>
  <Notes>25</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Abadi</vt:lpstr>
      <vt:lpstr>Aptos</vt:lpstr>
      <vt:lpstr>Aptos Display</vt:lpstr>
      <vt:lpstr>Arial</vt:lpstr>
      <vt:lpstr>Calibri</vt:lpstr>
      <vt:lpstr>Courier New</vt:lpstr>
      <vt:lpstr>Office Theme</vt:lpstr>
      <vt:lpstr> Interfaith Week 2025</vt:lpstr>
      <vt:lpstr>BUILD</vt:lpstr>
      <vt:lpstr>1. What does community mean? </vt:lpstr>
      <vt:lpstr>Hands up if you….</vt:lpstr>
      <vt:lpstr>Does it matter?</vt:lpstr>
      <vt:lpstr>What does community mean?</vt:lpstr>
      <vt:lpstr>Why might it be good to think together as a community?</vt:lpstr>
      <vt:lpstr>2. What do we all need in a community?</vt:lpstr>
      <vt:lpstr>What does helping the community look like?</vt:lpstr>
      <vt:lpstr>What does helping the community look like?</vt:lpstr>
      <vt:lpstr>Would it be a community without kindness?</vt:lpstr>
      <vt:lpstr>Would it be a community without kindness?</vt:lpstr>
      <vt:lpstr>Community</vt:lpstr>
      <vt:lpstr>3. How can we serve our community?</vt:lpstr>
      <vt:lpstr>The Long Spoons</vt:lpstr>
      <vt:lpstr>Who should we help?</vt:lpstr>
      <vt:lpstr>What do we mean by service?</vt:lpstr>
      <vt:lpstr>Story of Prophet Muhammad (PBUH) and the Old Woman</vt:lpstr>
      <vt:lpstr>PowerPoint Presentation</vt:lpstr>
      <vt:lpstr>How can serving others bring us together?</vt:lpstr>
      <vt:lpstr>How can serving others bring us together?</vt:lpstr>
      <vt:lpstr>4. What is so good about sharing?</vt:lpstr>
      <vt:lpstr>Sharing recap</vt:lpstr>
      <vt:lpstr>Stone Soup</vt:lpstr>
      <vt:lpstr>Stone Soup</vt:lpstr>
      <vt:lpstr>PowerPoint Presentation</vt:lpstr>
      <vt:lpstr>Interfaith Week Poetry Competition 2025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hp</dc:creator>
  <cp:lastModifiedBy>Carrie Alderton</cp:lastModifiedBy>
  <cp:revision>2</cp:revision>
  <dcterms:created xsi:type="dcterms:W3CDTF">2025-08-14T15:31:47Z</dcterms:created>
  <dcterms:modified xsi:type="dcterms:W3CDTF">2025-08-29T14:40:25Z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0x010100DA71A2A271AF37499E37E886BD5CFDAF</vt:lpwstr>
  </property>
  <property fmtid="{D5CDD505-2E9C-101B-9397-08002B2CF9AE}" pid="3" name="MediaServiceImageTags">
    <vt:lpwstr/>
  </property>
</Properties>
</file>